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343" r:id="rId3"/>
    <p:sldId id="344" r:id="rId4"/>
    <p:sldId id="346" r:id="rId5"/>
    <p:sldId id="345" r:id="rId6"/>
    <p:sldId id="349" r:id="rId7"/>
    <p:sldId id="266" r:id="rId8"/>
    <p:sldId id="347" r:id="rId9"/>
    <p:sldId id="35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34"/>
    <a:srgbClr val="D730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11"/>
    <p:restoredTop sz="96327"/>
  </p:normalViewPr>
  <p:slideViewPr>
    <p:cSldViewPr snapToGrid="0" snapToObjects="1">
      <p:cViewPr varScale="1">
        <p:scale>
          <a:sx n="110" d="100"/>
          <a:sy n="110" d="100"/>
        </p:scale>
        <p:origin x="63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EED3D-2B4B-B34C-85D6-4CA03D954012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B68E7-481D-D047-B47E-E6EA1C16A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4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B68E7-481D-D047-B47E-E6EA1C16AD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3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00D3C391-3897-074C-864D-CAFE3D5693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689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672DDA-A584-6B46-A560-688E1F715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286-2EAD-1943-B258-A40FB6B7C067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3362D3-564D-7549-9D16-10336095C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C51EB-B6A2-5740-86EB-E94701D4F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6E8E-37A2-B04F-97EF-9BA25096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39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D30DC-CEDA-2048-A624-E55774992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81B46-A209-6F4D-9D7D-5D8EF8070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C9D9A9-BE06-B745-8C8D-67D0BFE21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86569-079C-8549-833D-A5262A344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286-2EAD-1943-B258-A40FB6B7C067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E3D00D-70A8-5A42-8A68-0AF3D8BC9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9CEF6-2954-C64A-9B5A-98C9BCFD0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6E8E-37A2-B04F-97EF-9BA25096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30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B7DCC-07DA-E949-A41C-6CD95C0D1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359510-4022-7E48-B596-B0414B1029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B0C91E-E2F8-C04D-AAA4-F34A421365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ECC09-0D37-D14E-AEF0-20F22090F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286-2EAD-1943-B258-A40FB6B7C067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28AC3B-628B-D444-961D-AADB5A2AA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DAA6D-1A67-D447-80AE-17DC79DA7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6E8E-37A2-B04F-97EF-9BA25096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61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13541-3528-C54D-9E26-20219DF73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885721-EABA-8D46-9D7A-25DCED61F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FADEF-E9CB-9349-8FE0-7171A12FC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286-2EAD-1943-B258-A40FB6B7C067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1ABC0-7BE0-4648-83D0-2A0F79543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50B74-8E24-FE47-B445-130260546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6E8E-37A2-B04F-97EF-9BA25096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637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E54C0F-928C-AE48-99B1-304BD83B4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55E100-B826-D24B-8BCD-A6D840CAB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CC1C7-E0CD-7D46-B4E1-F6B35522B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286-2EAD-1943-B258-A40FB6B7C067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02BD0-52E5-0F41-A55E-553052E47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BA869-4AF0-F644-B7DF-1C5D99D7C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6E8E-37A2-B04F-97EF-9BA25096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25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6E424B5-E66D-A642-8144-587A4056D2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AA7B216-36FC-794D-B6B5-4F8E9B171725}"/>
              </a:ext>
            </a:extLst>
          </p:cNvPr>
          <p:cNvSpPr/>
          <p:nvPr userDrawn="1"/>
        </p:nvSpPr>
        <p:spPr>
          <a:xfrm>
            <a:off x="8625526" y="188536"/>
            <a:ext cx="3393649" cy="2677213"/>
          </a:xfrm>
          <a:prstGeom prst="rect">
            <a:avLst/>
          </a:prstGeom>
          <a:solidFill>
            <a:srgbClr val="000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70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41C1D326-BB5D-DB44-BD3D-CB79D18A13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2BC6A2E-0A66-FA4C-A16C-3BF0602CD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2pPr marL="685800" indent="-228600">
              <a:buFont typeface="Wingdings" pitchFamily="2" charset="2"/>
              <a:buChar char="§"/>
              <a:defRPr/>
            </a:lvl2pPr>
            <a:lvl3pPr marL="1143000" indent="-228600">
              <a:buFont typeface="Wingdings" pitchFamily="2" charset="2"/>
              <a:buChar char="Ø"/>
              <a:defRPr/>
            </a:lvl3pPr>
            <a:lvl4pPr marL="1600200" indent="-228600"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E0ACBFD-0879-D841-B5A7-B6241230D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-180975"/>
            <a:ext cx="1051560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4B02B7-39EF-E54D-92C4-6009162FE247}"/>
              </a:ext>
            </a:extLst>
          </p:cNvPr>
          <p:cNvSpPr txBox="1"/>
          <p:nvPr userDrawn="1"/>
        </p:nvSpPr>
        <p:spPr>
          <a:xfrm>
            <a:off x="9442529" y="6552720"/>
            <a:ext cx="2749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https://shift-left-</a:t>
            </a:r>
            <a:r>
              <a:rPr lang="en-US" sz="12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netconfig.github.io</a:t>
            </a:r>
            <a:endParaRPr lang="en-US" sz="1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58886DE-68CE-3442-BFD4-B649063DD4E3}"/>
              </a:ext>
            </a:extLst>
          </p:cNvPr>
          <p:cNvSpPr/>
          <p:nvPr userDrawn="1"/>
        </p:nvSpPr>
        <p:spPr>
          <a:xfrm>
            <a:off x="8399282" y="28281"/>
            <a:ext cx="3384223" cy="829559"/>
          </a:xfrm>
          <a:prstGeom prst="rect">
            <a:avLst/>
          </a:prstGeom>
          <a:solidFill>
            <a:srgbClr val="000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065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AC6D3-D2E8-CB41-94C2-9CCC0CDA2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D3F22D-DC38-FC48-AF27-DBF5DA3D9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E349A-4CDF-6C44-AAA6-779A122E1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286-2EAD-1943-B258-A40FB6B7C067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4202E-AFD7-4346-B989-92ECF16D8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6E963-B9E6-F449-9AD7-1A4273290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6E8E-37A2-B04F-97EF-9BA25096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56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F24E6-FD35-5344-B096-6402F0088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506CC-9800-2A4A-937F-7050F558C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D5D2C-F9B1-D246-9639-851B83E5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286-2EAD-1943-B258-A40FB6B7C067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AE7EA-1E3A-D94D-B1D2-0CE4354C0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CEC4F-CD4A-074B-AF66-EC8A7F797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6E8E-37A2-B04F-97EF-9BA25096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07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80688-DD92-9943-84E2-D1C7348CC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18772-AFFF-2E44-B112-A8829FF44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C20D1-F382-E047-BD6E-E821A18F6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286-2EAD-1943-B258-A40FB6B7C067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64C23-EB60-B64F-BD56-2736493C3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C261C-B006-274F-97A2-DDB81A060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6E8E-37A2-B04F-97EF-9BA25096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89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DCEE5-ECC2-C34D-921B-4910BCF1B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AE6C2-473C-884D-98CC-22F3980C94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C10E41-DAFA-8D44-A811-B6F00D1AB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ED87A-A44A-D943-A9F6-45C101936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286-2EAD-1943-B258-A40FB6B7C067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96D7B0-3736-9F48-8C12-343F4894B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7BCF5-F602-194C-9182-ABCD9A235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6E8E-37A2-B04F-97EF-9BA25096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12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B78B3-B81D-A94B-887D-AA3BCD5AA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04E6B-5FC9-C94E-8938-82EA08080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A4408-6DDC-894A-A92C-44C7725D4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4DBDFC-6932-0F49-AC0F-B83C496DB0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C8CA63-D6A0-CD40-8A09-CD7D29F340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1DFC31-AB4A-764F-AE33-ADD2841CE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286-2EAD-1943-B258-A40FB6B7C067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B5C095-B961-DA41-853A-0787197BC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2545B4-1E2D-BD4B-B63F-962CD415F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6E8E-37A2-B04F-97EF-9BA25096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64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2BBD9-42F8-2548-A429-5A6FFB892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0C8A3C-62E3-6243-B3A0-5A50F056B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286-2EAD-1943-B258-A40FB6B7C067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6E7A14-FBA0-2F4B-8266-30B92BDEA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0F83B1-9659-1C43-9CF3-17DACFAA5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6E8E-37A2-B04F-97EF-9BA25096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84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E720D2-91CE-044F-A8ED-BD107AF78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9144B-E297-7342-91F4-A0B0E7863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2342E-CED4-0948-9028-835746FB50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0C286-2EAD-1943-B258-A40FB6B7C067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7D762-EA8D-C74D-9BAD-4C8B0B22B0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7BDC2-4FB1-2043-805D-6668956B4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76E8E-37A2-B04F-97EF-9BA25096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40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hift-left-netconfig.github.io/" TargetMode="External"/><Relationship Id="rId2" Type="http://schemas.openxmlformats.org/officeDocument/2006/relationships/hyperlink" Target="https://github.com/shift-left-netconfig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BF4BF05-40E6-0F4A-9D20-896B4EE3D1BC}"/>
              </a:ext>
            </a:extLst>
          </p:cNvPr>
          <p:cNvSpPr txBox="1">
            <a:spLocks/>
          </p:cNvSpPr>
          <p:nvPr/>
        </p:nvSpPr>
        <p:spPr>
          <a:xfrm>
            <a:off x="699018" y="1152932"/>
            <a:ext cx="10515600" cy="30260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>
              <a:spcBef>
                <a:spcPts val="1000"/>
              </a:spcBef>
            </a:pPr>
            <a:r>
              <a:rPr lang="en-US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Shift-left Automatic Generation of </a:t>
            </a:r>
            <a:br>
              <a:rPr lang="en-US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Policies</a:t>
            </a:r>
            <a:br>
              <a:rPr lang="en-US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600" b="1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4EEEA3-BCA4-914F-B7E5-03075BE1748B}"/>
              </a:ext>
            </a:extLst>
          </p:cNvPr>
          <p:cNvSpPr txBox="1"/>
          <p:nvPr/>
        </p:nvSpPr>
        <p:spPr>
          <a:xfrm>
            <a:off x="3617976" y="6223542"/>
            <a:ext cx="6211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https://shift-left-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netconfig.github.io</a:t>
            </a:r>
            <a:endParaRPr 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7B364E-630E-4189-A25C-81181DC0E8C1}"/>
              </a:ext>
            </a:extLst>
          </p:cNvPr>
          <p:cNvSpPr txBox="1"/>
          <p:nvPr/>
        </p:nvSpPr>
        <p:spPr>
          <a:xfrm>
            <a:off x="977382" y="3518264"/>
            <a:ext cx="9829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Speakers: Ziv Nevo, Shripad </a:t>
            </a:r>
            <a:r>
              <a:rPr lang="en-US" dirty="0" err="1">
                <a:solidFill>
                  <a:schemeClr val="bg1"/>
                </a:solidFill>
              </a:rPr>
              <a:t>Nadgowda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Contributors: </a:t>
            </a:r>
            <a:r>
              <a:rPr lang="it-IT" dirty="0">
                <a:solidFill>
                  <a:schemeClr val="bg1"/>
                </a:solidFill>
              </a:rPr>
              <a:t>Adi Sosnovich, </a:t>
            </a:r>
            <a:r>
              <a:rPr lang="it-IT">
                <a:solidFill>
                  <a:schemeClr val="bg1"/>
                </a:solidFill>
              </a:rPr>
              <a:t>Fabio Oliveira</a:t>
            </a:r>
            <a:r>
              <a:rPr lang="it-IT" dirty="0">
                <a:solidFill>
                  <a:schemeClr val="bg1"/>
                </a:solidFill>
              </a:rPr>
              <a:t>, Gil Shurek, Karen Yorav, Shai Doron,</a:t>
            </a:r>
            <a:br>
              <a:rPr lang="it-IT" dirty="0">
                <a:solidFill>
                  <a:schemeClr val="bg1"/>
                </a:solidFill>
              </a:rPr>
            </a:br>
            <a:r>
              <a:rPr lang="it-IT" dirty="0">
                <a:solidFill>
                  <a:schemeClr val="bg1"/>
                </a:solidFill>
              </a:rPr>
              <a:t>                     Tanya Veksler, Shireen Falah</a:t>
            </a:r>
            <a:endParaRPr lang="en-IL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C6C3C54-74F5-4484-BE34-A131FEE21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382" y="6237470"/>
            <a:ext cx="933580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525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A780048-2D48-3448-AB56-8018D4CFB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242" y="1618974"/>
            <a:ext cx="6669024" cy="1419503"/>
          </a:xfrm>
        </p:spPr>
        <p:txBody>
          <a:bodyPr>
            <a:normAutofit/>
          </a:bodyPr>
          <a:lstStyle/>
          <a:p>
            <a:r>
              <a:rPr lang="en-US" sz="2200" dirty="0"/>
              <a:t>It is hard to manually craft network policies</a:t>
            </a:r>
          </a:p>
          <a:p>
            <a:pPr lvl="1"/>
            <a:r>
              <a:rPr lang="en-US" sz="2000" dirty="0"/>
              <a:t>error prone</a:t>
            </a:r>
          </a:p>
          <a:p>
            <a:pPr lvl="1"/>
            <a:r>
              <a:rPr lang="en-US" sz="2000" dirty="0"/>
              <a:t>tedious</a:t>
            </a:r>
            <a:br>
              <a:rPr lang="en-US" sz="2000" dirty="0"/>
            </a:br>
            <a:endParaRPr lang="en-US" sz="2000" dirty="0"/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B87400-C867-2F4F-91A3-611063DC4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problem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4EC96CCF-8941-114D-B847-BE356E5DDBA3}"/>
              </a:ext>
            </a:extLst>
          </p:cNvPr>
          <p:cNvSpPr txBox="1">
            <a:spLocks/>
          </p:cNvSpPr>
          <p:nvPr/>
        </p:nvSpPr>
        <p:spPr>
          <a:xfrm>
            <a:off x="152400" y="3819523"/>
            <a:ext cx="8944466" cy="1854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“</a:t>
            </a:r>
            <a:r>
              <a:rPr lang="en-US" sz="2000" i="1" dirty="0">
                <a:solidFill>
                  <a:schemeClr val="accent1">
                    <a:lumMod val="75000"/>
                  </a:schemeClr>
                </a:solidFill>
              </a:rPr>
              <a:t>How do I automatically generate network policies that</a:t>
            </a:r>
          </a:p>
          <a:p>
            <a:pPr marL="457200" lvl="1" indent="0">
              <a:buFont typeface="Wingdings" pitchFamily="2" charset="2"/>
              <a:buNone/>
            </a:pPr>
            <a:r>
              <a:rPr lang="en-US" sz="2000" i="1" dirty="0">
                <a:solidFill>
                  <a:schemeClr val="accent1">
                    <a:lumMod val="75000"/>
                  </a:schemeClr>
                </a:solidFill>
              </a:rPr>
              <a:t>(1) enable only the </a:t>
            </a:r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</a:rPr>
              <a:t>required</a:t>
            </a:r>
            <a:r>
              <a:rPr lang="en-US" sz="2000" i="1" dirty="0">
                <a:solidFill>
                  <a:schemeClr val="accent1">
                    <a:lumMod val="75000"/>
                  </a:schemeClr>
                </a:solidFill>
              </a:rPr>
              <a:t> cross-application connectivity,</a:t>
            </a:r>
          </a:p>
          <a:p>
            <a:pPr marL="457200" lvl="1" indent="0">
              <a:buFont typeface="Wingdings" pitchFamily="2" charset="2"/>
              <a:buNone/>
            </a:pPr>
            <a:r>
              <a:rPr lang="en-US" sz="2000" i="1" dirty="0">
                <a:solidFill>
                  <a:schemeClr val="accent1">
                    <a:lumMod val="75000"/>
                  </a:schemeClr>
                </a:solidFill>
              </a:rPr>
              <a:t>(2) do not break the apps, and</a:t>
            </a:r>
          </a:p>
          <a:p>
            <a:pPr marL="457200" lvl="1" indent="0">
              <a:buFont typeface="Wingdings" pitchFamily="2" charset="2"/>
              <a:buNone/>
            </a:pPr>
            <a:r>
              <a:rPr lang="en-US" sz="2000" i="1" dirty="0">
                <a:solidFill>
                  <a:schemeClr val="accent1">
                    <a:lumMod val="75000"/>
                  </a:schemeClr>
                </a:solidFill>
              </a:rPr>
              <a:t>(3) comply with organizational security requirements,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accent1">
                    <a:lumMod val="75000"/>
                  </a:schemeClr>
                </a:solidFill>
              </a:rPr>
              <a:t>  before running my organization’s code in production?”</a:t>
            </a: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081E5F-1F21-3242-AFC9-175739550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2910" y="1144588"/>
            <a:ext cx="2239164" cy="41242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C39027-AAC3-CD42-97CC-24313F7B5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7829" y="3675821"/>
            <a:ext cx="2421771" cy="246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512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2CBBD2-DABB-7F45-851D-6A65B1F71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challenges</a:t>
            </a:r>
          </a:p>
        </p:txBody>
      </p:sp>
      <p:sp>
        <p:nvSpPr>
          <p:cNvPr id="6" name="Content Placeholder 20">
            <a:extLst>
              <a:ext uri="{FF2B5EF4-FFF2-40B4-BE49-F238E27FC236}">
                <a16:creationId xmlns:a16="http://schemas.microsoft.com/office/drawing/2014/main" id="{D94A48F2-FA87-9742-ABAA-FFD42DC7F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3" y="1331537"/>
            <a:ext cx="6137635" cy="1539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Generate network policies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from static artifacts</a:t>
            </a:r>
            <a:endParaRPr lang="en-US" sz="2000" dirty="0">
              <a:solidFill>
                <a:schemeClr val="accent1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lvl="1"/>
            <a:r>
              <a:rPr lang="en-US" sz="1800" dirty="0">
                <a:cs typeface="Arial" panose="020B0604020202020204" pitchFamily="34" charset="0"/>
              </a:rPr>
              <a:t>Generate as much as possible “</a:t>
            </a:r>
            <a:r>
              <a:rPr lang="en-US" sz="1800" i="1" dirty="0">
                <a:cs typeface="Arial" panose="020B0604020202020204" pitchFamily="34" charset="0"/>
              </a:rPr>
              <a:t>on the left</a:t>
            </a:r>
            <a:r>
              <a:rPr lang="en-US" sz="1800" dirty="0">
                <a:cs typeface="Arial" panose="020B0604020202020204" pitchFamily="34" charset="0"/>
              </a:rPr>
              <a:t>”</a:t>
            </a:r>
          </a:p>
          <a:p>
            <a:pPr lvl="2"/>
            <a:r>
              <a:rPr lang="en-US" sz="1400" dirty="0">
                <a:cs typeface="Arial" panose="020B0604020202020204" pitchFamily="34" charset="0"/>
              </a:rPr>
              <a:t>K8s Deployments/Services/</a:t>
            </a:r>
            <a:r>
              <a:rPr lang="en-US" sz="1400" dirty="0" err="1">
                <a:cs typeface="Arial" panose="020B0604020202020204" pitchFamily="34" charset="0"/>
              </a:rPr>
              <a:t>ConfigMaps</a:t>
            </a:r>
            <a:r>
              <a:rPr lang="en-US" sz="1400" dirty="0">
                <a:cs typeface="Arial" panose="020B0604020202020204" pitchFamily="34" charset="0"/>
              </a:rPr>
              <a:t> </a:t>
            </a:r>
            <a:r>
              <a:rPr lang="en-US" sz="1400" dirty="0">
                <a:cs typeface="Arial" panose="020B0604020202020204" pitchFamily="34" charset="0"/>
                <a:sym typeface="Wingdings" pitchFamily="2" charset="2"/>
              </a:rPr>
              <a:t> </a:t>
            </a:r>
            <a:r>
              <a:rPr lang="en-US" sz="1400" dirty="0" err="1">
                <a:cs typeface="Arial" panose="020B0604020202020204" pitchFamily="34" charset="0"/>
                <a:sym typeface="Wingdings" pitchFamily="2" charset="2"/>
              </a:rPr>
              <a:t>NetworkPolicies</a:t>
            </a:r>
            <a:endParaRPr lang="en-US" sz="1400" dirty="0">
              <a:cs typeface="Arial" panose="020B0604020202020204" pitchFamily="34" charset="0"/>
              <a:sym typeface="Wingdings" pitchFamily="2" charset="2"/>
            </a:endParaRPr>
          </a:p>
          <a:p>
            <a:pPr lvl="2"/>
            <a:r>
              <a:rPr lang="en-US" sz="1400" dirty="0">
                <a:cs typeface="Arial" panose="020B0604020202020204" pitchFamily="34" charset="0"/>
                <a:sym typeface="Wingdings" pitchFamily="2" charset="2"/>
              </a:rPr>
              <a:t>YAMLs + </a:t>
            </a:r>
            <a:r>
              <a:rPr lang="en-US" sz="1400" dirty="0" err="1">
                <a:cs typeface="Arial" panose="020B0604020202020204" pitchFamily="34" charset="0"/>
                <a:sym typeface="Wingdings" pitchFamily="2" charset="2"/>
              </a:rPr>
              <a:t>openAPI</a:t>
            </a:r>
            <a:r>
              <a:rPr lang="en-US" sz="1400" dirty="0">
                <a:cs typeface="Arial" panose="020B0604020202020204" pitchFamily="34" charset="0"/>
                <a:sym typeface="Wingdings" pitchFamily="2" charset="2"/>
              </a:rPr>
              <a:t> specs + …  YAMLs</a:t>
            </a:r>
          </a:p>
          <a:p>
            <a:pPr marL="0" indent="0">
              <a:buNone/>
            </a:pPr>
            <a:endParaRPr lang="en-US" sz="2400" dirty="0">
              <a:cs typeface="Arial" panose="020B0604020202020204" pitchFamily="34" charset="0"/>
            </a:endParaRPr>
          </a:p>
        </p:txBody>
      </p:sp>
      <p:sp>
        <p:nvSpPr>
          <p:cNvPr id="8" name="Content Placeholder 20">
            <a:extLst>
              <a:ext uri="{FF2B5EF4-FFF2-40B4-BE49-F238E27FC236}">
                <a16:creationId xmlns:a16="http://schemas.microsoft.com/office/drawing/2014/main" id="{CF576BD7-93AD-4F43-9653-B8BD09E66544}"/>
              </a:ext>
            </a:extLst>
          </p:cNvPr>
          <p:cNvSpPr txBox="1">
            <a:spLocks/>
          </p:cNvSpPr>
          <p:nvPr/>
        </p:nvSpPr>
        <p:spPr>
          <a:xfrm>
            <a:off x="6876068" y="3039377"/>
            <a:ext cx="5099901" cy="1930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Adapt to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evolution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lvl="1"/>
            <a:r>
              <a:rPr lang="en-US" sz="1800" dirty="0">
                <a:cs typeface="Arial" panose="020B0604020202020204" pitchFamily="34" charset="0"/>
              </a:rPr>
              <a:t>New apps or versions are created</a:t>
            </a:r>
          </a:p>
          <a:p>
            <a:pPr lvl="1"/>
            <a:r>
              <a:rPr lang="en-US" sz="1800" dirty="0">
                <a:cs typeface="Arial" panose="020B0604020202020204" pitchFamily="34" charset="0"/>
              </a:rPr>
              <a:t>Possible changes</a:t>
            </a:r>
          </a:p>
          <a:p>
            <a:pPr lvl="2"/>
            <a:r>
              <a:rPr lang="en-US" sz="1400" dirty="0">
                <a:cs typeface="Arial" panose="020B0604020202020204" pitchFamily="34" charset="0"/>
              </a:rPr>
              <a:t>connectivity needs; labels;</a:t>
            </a:r>
          </a:p>
          <a:p>
            <a:pPr lvl="2"/>
            <a:r>
              <a:rPr lang="en-US" sz="1400" dirty="0">
                <a:cs typeface="Arial" panose="020B0604020202020204" pitchFamily="34" charset="0"/>
              </a:rPr>
              <a:t>organizational security requirements</a:t>
            </a:r>
          </a:p>
        </p:txBody>
      </p:sp>
      <p:sp>
        <p:nvSpPr>
          <p:cNvPr id="10" name="Content Placeholder 20">
            <a:extLst>
              <a:ext uri="{FF2B5EF4-FFF2-40B4-BE49-F238E27FC236}">
                <a16:creationId xmlns:a16="http://schemas.microsoft.com/office/drawing/2014/main" id="{F19621F2-3FE5-D447-91A2-22880A818BDB}"/>
              </a:ext>
            </a:extLst>
          </p:cNvPr>
          <p:cNvSpPr txBox="1">
            <a:spLocks/>
          </p:cNvSpPr>
          <p:nvPr/>
        </p:nvSpPr>
        <p:spPr>
          <a:xfrm>
            <a:off x="121763" y="3039377"/>
            <a:ext cx="6326171" cy="1161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Ensure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only required connectivity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is allowed</a:t>
            </a:r>
            <a:endParaRPr lang="en-US" sz="1600" dirty="0">
              <a:solidFill>
                <a:schemeClr val="accent1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lvl="1"/>
            <a:r>
              <a:rPr lang="en-US" sz="1800" dirty="0">
                <a:cs typeface="Arial" panose="020B0604020202020204" pitchFamily="34" charset="0"/>
              </a:rPr>
              <a:t>Zero trust</a:t>
            </a:r>
          </a:p>
          <a:p>
            <a:pPr lvl="1"/>
            <a:r>
              <a:rPr lang="en-US" sz="1800" dirty="0">
                <a:cs typeface="Arial" panose="020B0604020202020204" pitchFamily="34" charset="0"/>
              </a:rPr>
              <a:t>How to identify connectivity without running the apps?</a:t>
            </a:r>
          </a:p>
          <a:p>
            <a:pPr marL="457200" lvl="1" indent="0">
              <a:buNone/>
            </a:pPr>
            <a:endParaRPr lang="en-US" sz="1600" dirty="0"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cs typeface="Arial" panose="020B0604020202020204" pitchFamily="34" charset="0"/>
            </a:endParaRPr>
          </a:p>
        </p:txBody>
      </p:sp>
      <p:sp>
        <p:nvSpPr>
          <p:cNvPr id="11" name="Content Placeholder 20">
            <a:extLst>
              <a:ext uri="{FF2B5EF4-FFF2-40B4-BE49-F238E27FC236}">
                <a16:creationId xmlns:a16="http://schemas.microsoft.com/office/drawing/2014/main" id="{B4316746-0034-7645-8AA7-41011C6728B2}"/>
              </a:ext>
            </a:extLst>
          </p:cNvPr>
          <p:cNvSpPr txBox="1">
            <a:spLocks/>
          </p:cNvSpPr>
          <p:nvPr/>
        </p:nvSpPr>
        <p:spPr>
          <a:xfrm>
            <a:off x="6876069" y="1331537"/>
            <a:ext cx="4963998" cy="1161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Get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 the network policies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right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lvl="1"/>
            <a:r>
              <a:rPr lang="en-US" sz="1800" dirty="0">
                <a:cs typeface="Arial" panose="020B0604020202020204" pitchFamily="34" charset="0"/>
              </a:rPr>
              <a:t>Tricky K8s </a:t>
            </a:r>
            <a:r>
              <a:rPr lang="en-US" sz="1800" dirty="0" err="1">
                <a:cs typeface="Arial" panose="020B0604020202020204" pitchFamily="34" charset="0"/>
              </a:rPr>
              <a:t>NetworkPolicy</a:t>
            </a:r>
            <a:r>
              <a:rPr lang="en-US" sz="1800" dirty="0">
                <a:cs typeface="Arial" panose="020B0604020202020204" pitchFamily="34" charset="0"/>
              </a:rPr>
              <a:t> YAML syntax</a:t>
            </a:r>
          </a:p>
          <a:p>
            <a:pPr lvl="1"/>
            <a:r>
              <a:rPr lang="en-US" sz="1800" dirty="0">
                <a:cs typeface="Arial" panose="020B0604020202020204" pitchFamily="34" charset="0"/>
              </a:rPr>
              <a:t>Must secure both egress and ingress</a:t>
            </a:r>
          </a:p>
          <a:p>
            <a:pPr marL="457200" lvl="1" indent="0">
              <a:buNone/>
            </a:pPr>
            <a:endParaRPr lang="en-US" sz="1600" dirty="0"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cs typeface="Arial" panose="020B0604020202020204" pitchFamily="34" charset="0"/>
            </a:endParaRPr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417AE262-B252-EA45-B73C-ED055A079DBC}"/>
              </a:ext>
            </a:extLst>
          </p:cNvPr>
          <p:cNvSpPr txBox="1">
            <a:spLocks/>
          </p:cNvSpPr>
          <p:nvPr/>
        </p:nvSpPr>
        <p:spPr>
          <a:xfrm>
            <a:off x="1329964" y="5546906"/>
            <a:ext cx="10235940" cy="495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/>
              <a:t>Opportunity: </a:t>
            </a:r>
            <a:r>
              <a:rPr lang="en-US" sz="2200" dirty="0"/>
              <a:t>Create an ecosystem of tools to solve the above problems </a:t>
            </a:r>
            <a:endParaRPr lang="en-US" sz="1600" b="1" dirty="0"/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868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86FDF4-B833-F043-9C63-9EC551F93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809"/>
            <a:ext cx="10515600" cy="3839884"/>
          </a:xfrm>
        </p:spPr>
        <p:txBody>
          <a:bodyPr>
            <a:noAutofit/>
          </a:bodyPr>
          <a:lstStyle/>
          <a:p>
            <a:r>
              <a:rPr lang="en-US" sz="2400" dirty="0"/>
              <a:t>Minimize human effort required to manipulate network policies</a:t>
            </a:r>
          </a:p>
          <a:p>
            <a:pPr lvl="1"/>
            <a:r>
              <a:rPr lang="en-US" sz="2000" dirty="0"/>
              <a:t>Analyze K8s YAML artifacts to generate K8s </a:t>
            </a:r>
            <a:r>
              <a:rPr lang="en-US" sz="2000" dirty="0" err="1"/>
              <a:t>NetworkPolicies</a:t>
            </a:r>
            <a:r>
              <a:rPr lang="en-US" sz="2000" dirty="0"/>
              <a:t> “on the left”</a:t>
            </a:r>
          </a:p>
          <a:p>
            <a:pPr lvl="1"/>
            <a:endParaRPr lang="en-US" sz="2400" dirty="0"/>
          </a:p>
          <a:p>
            <a:r>
              <a:rPr lang="en-US" sz="2400" dirty="0"/>
              <a:t>Give users peace of mind by keeping them in the loop</a:t>
            </a:r>
            <a:endParaRPr lang="en-US" sz="2000" dirty="0"/>
          </a:p>
          <a:p>
            <a:pPr lvl="1"/>
            <a:r>
              <a:rPr lang="en-US" sz="2000" dirty="0"/>
              <a:t>Provide a set of tools for users to review the connectivity impact</a:t>
            </a:r>
          </a:p>
          <a:p>
            <a:pPr lvl="2"/>
            <a:r>
              <a:rPr lang="en-US" sz="1600" dirty="0"/>
              <a:t>A textual/graphical summary of the connectivity graph</a:t>
            </a:r>
          </a:p>
          <a:p>
            <a:pPr lvl="2"/>
            <a:r>
              <a:rPr lang="en-US" sz="1600" dirty="0"/>
              <a:t>A connectivity diff between a proposed network policy and a previous version of this policy</a:t>
            </a:r>
          </a:p>
          <a:p>
            <a:pPr lvl="2"/>
            <a:r>
              <a:rPr lang="en-US" sz="1600" dirty="0"/>
              <a:t>Verifying connectivity against corporate policies and baseline rules</a:t>
            </a:r>
          </a:p>
          <a:p>
            <a:pPr marL="914400" lvl="2" indent="0">
              <a:buNone/>
            </a:pPr>
            <a:endParaRPr lang="en-US" sz="1600" dirty="0"/>
          </a:p>
          <a:p>
            <a:r>
              <a:rPr lang="en-US" sz="2400" dirty="0"/>
              <a:t>Ultimately, raise the level of abstraction beyond </a:t>
            </a:r>
            <a:r>
              <a:rPr lang="en-US" sz="2400" dirty="0" err="1"/>
              <a:t>NetworkPolicy</a:t>
            </a:r>
            <a:r>
              <a:rPr lang="en-US" sz="2400" dirty="0"/>
              <a:t> YAMLs</a:t>
            </a:r>
          </a:p>
          <a:p>
            <a:pPr marL="914400" lvl="2" indent="0">
              <a:buNone/>
            </a:pPr>
            <a:endParaRPr lang="en-US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EE2389-B8CF-044F-A73A-45346F61D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</p:txBody>
      </p:sp>
    </p:spTree>
    <p:extLst>
      <p:ext uri="{BB962C8B-B14F-4D97-AF65-F5344CB8AC3E}">
        <p14:creationId xmlns:p14="http://schemas.microsoft.com/office/powerpoint/2010/main" val="2450790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E5599BC-D068-734C-AD6B-9FB908AF6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68" y="-177287"/>
            <a:ext cx="10515600" cy="1325563"/>
          </a:xfrm>
        </p:spPr>
        <p:txBody>
          <a:bodyPr/>
          <a:lstStyle/>
          <a:p>
            <a:r>
              <a:rPr lang="en-US" dirty="0"/>
              <a:t>Our approach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F6816E6-8CEC-1E41-A27A-8ED4935E96D5}"/>
              </a:ext>
            </a:extLst>
          </p:cNvPr>
          <p:cNvGrpSpPr/>
          <p:nvPr/>
        </p:nvGrpSpPr>
        <p:grpSpPr>
          <a:xfrm>
            <a:off x="347851" y="1293230"/>
            <a:ext cx="4748170" cy="3778707"/>
            <a:chOff x="347851" y="1566613"/>
            <a:chExt cx="4748170" cy="3778707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5B1F271-675A-7946-9F82-FF20B06033E5}"/>
                </a:ext>
              </a:extLst>
            </p:cNvPr>
            <p:cNvGrpSpPr/>
            <p:nvPr/>
          </p:nvGrpSpPr>
          <p:grpSpPr>
            <a:xfrm>
              <a:off x="347851" y="4475025"/>
              <a:ext cx="831961" cy="870295"/>
              <a:chOff x="379381" y="4475025"/>
              <a:chExt cx="831961" cy="870295"/>
            </a:xfrm>
          </p:grpSpPr>
          <p:pic>
            <p:nvPicPr>
              <p:cNvPr id="64" name="Graphic 63" descr="Professor">
                <a:extLst>
                  <a:ext uri="{FF2B5EF4-FFF2-40B4-BE49-F238E27FC236}">
                    <a16:creationId xmlns:a16="http://schemas.microsoft.com/office/drawing/2014/main" id="{97701D0C-D7AA-A142-BC99-78DB24868B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23525" y="4475025"/>
                <a:ext cx="720000" cy="720000"/>
              </a:xfrm>
              <a:prstGeom prst="rect">
                <a:avLst/>
              </a:prstGeom>
            </p:spPr>
          </p:pic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24DDE08-0C8E-AD41-AC3B-762AE07B0362}"/>
                  </a:ext>
                </a:extLst>
              </p:cNvPr>
              <p:cNvSpPr txBox="1"/>
              <p:nvPr/>
            </p:nvSpPr>
            <p:spPr>
              <a:xfrm>
                <a:off x="379381" y="5091404"/>
                <a:ext cx="83196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libri" panose="020F0502020204030204"/>
                  </a:rPr>
                  <a:t>DevSecOps</a:t>
                </a:r>
                <a:endParaRPr kumimoji="0" lang="en-I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69BEED9-4751-2148-91C3-2FCCB63B27E8}"/>
                </a:ext>
              </a:extLst>
            </p:cNvPr>
            <p:cNvCxnSpPr>
              <a:cxnSpLocks/>
              <a:stCxn id="57" idx="3"/>
              <a:endCxn id="60" idx="1"/>
            </p:cNvCxnSpPr>
            <p:nvPr/>
          </p:nvCxnSpPr>
          <p:spPr>
            <a:xfrm>
              <a:off x="2173279" y="2249220"/>
              <a:ext cx="924025" cy="1100968"/>
            </a:xfrm>
            <a:prstGeom prst="straightConnector1">
              <a:avLst/>
            </a:prstGeom>
            <a:noFill/>
            <a:ln w="12700" cap="flat" cmpd="sng" algn="ctr">
              <a:solidFill>
                <a:srgbClr val="4472C4"/>
              </a:solidFill>
              <a:prstDash val="solid"/>
              <a:miter lim="800000"/>
              <a:tailEnd type="triangle" w="med" len="lg"/>
            </a:ln>
            <a:effectLst/>
          </p:spPr>
        </p:cxnSp>
        <p:sp>
          <p:nvSpPr>
            <p:cNvPr id="56" name="Flowchart: Document 54">
              <a:extLst>
                <a:ext uri="{FF2B5EF4-FFF2-40B4-BE49-F238E27FC236}">
                  <a16:creationId xmlns:a16="http://schemas.microsoft.com/office/drawing/2014/main" id="{6928C415-6AAA-664C-90AC-B400924697A2}"/>
                </a:ext>
              </a:extLst>
            </p:cNvPr>
            <p:cNvSpPr/>
            <p:nvPr/>
          </p:nvSpPr>
          <p:spPr>
            <a:xfrm>
              <a:off x="555259" y="1566613"/>
              <a:ext cx="1054800" cy="735724"/>
            </a:xfrm>
            <a:prstGeom prst="flowChartDocument">
              <a:avLst/>
            </a:prstGeom>
            <a:solidFill>
              <a:srgbClr val="4472C4">
                <a:lumMod val="40000"/>
                <a:lumOff val="60000"/>
              </a:srgbClr>
            </a:solidFill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Actual Traffic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(Optional)</a:t>
              </a:r>
            </a:p>
          </p:txBody>
        </p:sp>
        <p:sp>
          <p:nvSpPr>
            <p:cNvPr id="57" name="Flowchart: Document 2">
              <a:extLst>
                <a:ext uri="{FF2B5EF4-FFF2-40B4-BE49-F238E27FC236}">
                  <a16:creationId xmlns:a16="http://schemas.microsoft.com/office/drawing/2014/main" id="{DAB224D2-10CB-F142-B8E1-88E75EE490D1}"/>
                </a:ext>
              </a:extLst>
            </p:cNvPr>
            <p:cNvSpPr/>
            <p:nvPr/>
          </p:nvSpPr>
          <p:spPr>
            <a:xfrm>
              <a:off x="1118479" y="1881358"/>
              <a:ext cx="1054800" cy="735724"/>
            </a:xfrm>
            <a:prstGeom prst="flowChartDocument">
              <a:avLst/>
            </a:prstGeom>
            <a:solidFill>
              <a:srgbClr val="4472C4">
                <a:lumMod val="40000"/>
                <a:lumOff val="60000"/>
                <a:alpha val="70000"/>
              </a:srgbClr>
            </a:solidFill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Static Artifacts &amp; Code</a:t>
              </a:r>
            </a:p>
          </p:txBody>
        </p:sp>
        <p:sp>
          <p:nvSpPr>
            <p:cNvPr id="58" name="Flowchart: Document 3">
              <a:extLst>
                <a:ext uri="{FF2B5EF4-FFF2-40B4-BE49-F238E27FC236}">
                  <a16:creationId xmlns:a16="http://schemas.microsoft.com/office/drawing/2014/main" id="{5911AB47-7D59-6249-AB76-F4ECC11FFC60}"/>
                </a:ext>
              </a:extLst>
            </p:cNvPr>
            <p:cNvSpPr/>
            <p:nvPr/>
          </p:nvSpPr>
          <p:spPr>
            <a:xfrm>
              <a:off x="1118479" y="3242444"/>
              <a:ext cx="1054800" cy="735724"/>
            </a:xfrm>
            <a:prstGeom prst="flowChartDocument">
              <a:avLst/>
            </a:pr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Net-Config </a:t>
              </a:r>
              <a:b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</a:t>
              </a:r>
              <a:r>
                <a:rPr kumimoji="0" lang="en-US" sz="1600" b="1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(Optional)</a:t>
              </a:r>
            </a:p>
          </p:txBody>
        </p:sp>
        <p:sp>
          <p:nvSpPr>
            <p:cNvPr id="59" name="Flowchart: Document 4">
              <a:extLst>
                <a:ext uri="{FF2B5EF4-FFF2-40B4-BE49-F238E27FC236}">
                  <a16:creationId xmlns:a16="http://schemas.microsoft.com/office/drawing/2014/main" id="{29107807-AF11-FD4B-883E-56FEE26D534A}"/>
                </a:ext>
              </a:extLst>
            </p:cNvPr>
            <p:cNvSpPr/>
            <p:nvPr/>
          </p:nvSpPr>
          <p:spPr>
            <a:xfrm>
              <a:off x="1119347" y="4603530"/>
              <a:ext cx="1056291" cy="735724"/>
            </a:xfrm>
            <a:prstGeom prst="flowChartDocument">
              <a:avLst/>
            </a:prstGeom>
            <a:solidFill>
              <a:srgbClr val="ED7D31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Org Security Requirements</a:t>
              </a:r>
              <a:b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(Org-Pol)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F353F66-BD00-214F-AD79-5D4102423B3D}"/>
                </a:ext>
              </a:extLst>
            </p:cNvPr>
            <p:cNvSpPr/>
            <p:nvPr/>
          </p:nvSpPr>
          <p:spPr>
            <a:xfrm>
              <a:off x="2877198" y="3242444"/>
              <a:ext cx="1502980" cy="735724"/>
            </a:xfrm>
            <a:prstGeom prst="ellipse">
              <a:avLst/>
            </a:prstGeom>
            <a:solidFill>
              <a:sysClr val="window" lastClr="FFFFFF"/>
            </a:solidFill>
            <a:ln w="381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Analyze &amp; Synthesize</a:t>
              </a:r>
              <a:endParaRPr kumimoji="0" lang="en-IL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417D354F-4606-EB4F-8CFE-DA4FDDE7D97A}"/>
                </a:ext>
              </a:extLst>
            </p:cNvPr>
            <p:cNvCxnSpPr>
              <a:cxnSpLocks/>
            </p:cNvCxnSpPr>
            <p:nvPr/>
          </p:nvCxnSpPr>
          <p:spPr>
            <a:xfrm>
              <a:off x="4392102" y="3610306"/>
              <a:ext cx="703919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4472C4"/>
              </a:solidFill>
              <a:prstDash val="solid"/>
              <a:miter lim="800000"/>
              <a:tailEnd type="triangle" w="med" len="lg"/>
            </a:ln>
            <a:effectLst/>
          </p:spPr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12AF8D6C-2A1B-B54F-9591-C47D5911B105}"/>
                </a:ext>
              </a:extLst>
            </p:cNvPr>
            <p:cNvCxnSpPr>
              <a:cxnSpLocks/>
            </p:cNvCxnSpPr>
            <p:nvPr/>
          </p:nvCxnSpPr>
          <p:spPr>
            <a:xfrm>
              <a:off x="2168028" y="3615564"/>
              <a:ext cx="703919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4472C4"/>
              </a:solidFill>
              <a:prstDash val="solid"/>
              <a:miter lim="800000"/>
              <a:tailEnd type="triangle" w="med" len="lg"/>
            </a:ln>
            <a:effectLst/>
          </p:spPr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A52079E-EE53-A94A-BA8F-43ADD4A95B5F}"/>
                </a:ext>
              </a:extLst>
            </p:cNvPr>
            <p:cNvCxnSpPr>
              <a:cxnSpLocks/>
              <a:stCxn id="59" idx="3"/>
              <a:endCxn id="60" idx="3"/>
            </p:cNvCxnSpPr>
            <p:nvPr/>
          </p:nvCxnSpPr>
          <p:spPr>
            <a:xfrm flipV="1">
              <a:off x="2175638" y="3870424"/>
              <a:ext cx="921666" cy="1100968"/>
            </a:xfrm>
            <a:prstGeom prst="straightConnector1">
              <a:avLst/>
            </a:prstGeom>
            <a:noFill/>
            <a:ln w="12700" cap="flat" cmpd="sng" algn="ctr">
              <a:solidFill>
                <a:srgbClr val="4472C4"/>
              </a:solidFill>
              <a:prstDash val="solid"/>
              <a:miter lim="800000"/>
              <a:tailEnd type="triangle" w="med" len="lg"/>
            </a:ln>
            <a:effectLst/>
          </p:spPr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8579CEE-C157-4D43-8922-C0B3F046F36D}"/>
              </a:ext>
            </a:extLst>
          </p:cNvPr>
          <p:cNvGrpSpPr/>
          <p:nvPr/>
        </p:nvGrpSpPr>
        <p:grpSpPr>
          <a:xfrm>
            <a:off x="7247488" y="1784263"/>
            <a:ext cx="1260000" cy="2187166"/>
            <a:chOff x="7492136" y="2057646"/>
            <a:chExt cx="1260000" cy="2187166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2CB99BA3-BC8A-AB43-9F8A-19D0C19F9861}"/>
                </a:ext>
              </a:extLst>
            </p:cNvPr>
            <p:cNvGrpSpPr/>
            <p:nvPr/>
          </p:nvGrpSpPr>
          <p:grpSpPr>
            <a:xfrm>
              <a:off x="7731625" y="2057646"/>
              <a:ext cx="781022" cy="903136"/>
              <a:chOff x="4621295" y="1626729"/>
              <a:chExt cx="781022" cy="903136"/>
            </a:xfrm>
          </p:grpSpPr>
          <p:pic>
            <p:nvPicPr>
              <p:cNvPr id="76" name="Graphic 75" descr="Professor">
                <a:extLst>
                  <a:ext uri="{FF2B5EF4-FFF2-40B4-BE49-F238E27FC236}">
                    <a16:creationId xmlns:a16="http://schemas.microsoft.com/office/drawing/2014/main" id="{9BD5340C-861D-CE41-B75F-A541007616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665438" y="1626729"/>
                <a:ext cx="720000" cy="720000"/>
              </a:xfrm>
              <a:prstGeom prst="rect">
                <a:avLst/>
              </a:prstGeom>
            </p:spPr>
          </p:pic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A27E82B-3755-874D-9430-981D737947C6}"/>
                  </a:ext>
                </a:extLst>
              </p:cNvPr>
              <p:cNvSpPr txBox="1"/>
              <p:nvPr/>
            </p:nvSpPr>
            <p:spPr>
              <a:xfrm>
                <a:off x="4621295" y="2222088"/>
                <a:ext cx="7810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libri" panose="020F0502020204030204"/>
                  </a:rPr>
                  <a:t>DevOps</a:t>
                </a:r>
                <a:endParaRPr kumimoji="0" lang="en-I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95C7A450-C553-F24C-886A-E086BA4E9363}"/>
                </a:ext>
              </a:extLst>
            </p:cNvPr>
            <p:cNvGrpSpPr/>
            <p:nvPr/>
          </p:nvGrpSpPr>
          <p:grpSpPr>
            <a:xfrm>
              <a:off x="7492136" y="2984812"/>
              <a:ext cx="1260000" cy="1260000"/>
              <a:chOff x="7492136" y="2984812"/>
              <a:chExt cx="1260000" cy="1260000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926126C2-D526-6D4F-B2A2-E4A4B26E3093}"/>
                  </a:ext>
                </a:extLst>
              </p:cNvPr>
              <p:cNvSpPr/>
              <p:nvPr/>
            </p:nvSpPr>
            <p:spPr>
              <a:xfrm>
                <a:off x="7492136" y="2984812"/>
                <a:ext cx="1260000" cy="1260000"/>
              </a:xfrm>
              <a:prstGeom prst="ellipse">
                <a:avLst/>
              </a:prstGeom>
              <a:noFill/>
              <a:ln w="19050" cap="flat" cmpd="sng" algn="ctr">
                <a:solidFill>
                  <a:srgbClr val="44546A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317787AF-F218-C042-A8E4-482B777CB9CB}"/>
                  </a:ext>
                </a:extLst>
              </p:cNvPr>
              <p:cNvGrpSpPr/>
              <p:nvPr/>
            </p:nvGrpSpPr>
            <p:grpSpPr>
              <a:xfrm>
                <a:off x="7595851" y="3167912"/>
                <a:ext cx="1042061" cy="72000"/>
                <a:chOff x="7711471" y="3304546"/>
                <a:chExt cx="1042061" cy="72000"/>
              </a:xfrm>
            </p:grpSpPr>
            <p:sp>
              <p:nvSpPr>
                <p:cNvPr id="74" name="Isosceles Triangle 53">
                  <a:extLst>
                    <a:ext uri="{FF2B5EF4-FFF2-40B4-BE49-F238E27FC236}">
                      <a16:creationId xmlns:a16="http://schemas.microsoft.com/office/drawing/2014/main" id="{907B3AF3-F1C3-6348-AFED-319F4B6CC928}"/>
                    </a:ext>
                  </a:extLst>
                </p:cNvPr>
                <p:cNvSpPr/>
                <p:nvPr/>
              </p:nvSpPr>
              <p:spPr>
                <a:xfrm rot="2804308">
                  <a:off x="7720471" y="3304546"/>
                  <a:ext cx="54000" cy="72000"/>
                </a:xfrm>
                <a:prstGeom prst="triangle">
                  <a:avLst/>
                </a:prstGeom>
                <a:solidFill>
                  <a:srgbClr val="44546A"/>
                </a:solidFill>
                <a:ln w="381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" name="Isosceles Triangle 56">
                  <a:extLst>
                    <a:ext uri="{FF2B5EF4-FFF2-40B4-BE49-F238E27FC236}">
                      <a16:creationId xmlns:a16="http://schemas.microsoft.com/office/drawing/2014/main" id="{9E0BC62D-E61A-B24E-9A8D-090CC7807788}"/>
                    </a:ext>
                  </a:extLst>
                </p:cNvPr>
                <p:cNvSpPr/>
                <p:nvPr/>
              </p:nvSpPr>
              <p:spPr>
                <a:xfrm rot="8358624">
                  <a:off x="8699532" y="3304546"/>
                  <a:ext cx="54000" cy="72000"/>
                </a:xfrm>
                <a:prstGeom prst="triangle">
                  <a:avLst/>
                </a:prstGeom>
                <a:solidFill>
                  <a:srgbClr val="44546A"/>
                </a:solidFill>
                <a:ln w="381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3AA86022-3767-344C-8BCF-5F9EC2C0BC88}"/>
                  </a:ext>
                </a:extLst>
              </p:cNvPr>
              <p:cNvGrpSpPr/>
              <p:nvPr/>
            </p:nvGrpSpPr>
            <p:grpSpPr>
              <a:xfrm rot="10800000">
                <a:off x="7611620" y="3971952"/>
                <a:ext cx="1042061" cy="72000"/>
                <a:chOff x="7711471" y="3304546"/>
                <a:chExt cx="1042061" cy="72000"/>
              </a:xfrm>
            </p:grpSpPr>
            <p:sp>
              <p:nvSpPr>
                <p:cNvPr id="72" name="Isosceles Triangle 67">
                  <a:extLst>
                    <a:ext uri="{FF2B5EF4-FFF2-40B4-BE49-F238E27FC236}">
                      <a16:creationId xmlns:a16="http://schemas.microsoft.com/office/drawing/2014/main" id="{21DBEBD9-A0D4-0041-B51A-6352A2C9C2B1}"/>
                    </a:ext>
                  </a:extLst>
                </p:cNvPr>
                <p:cNvSpPr/>
                <p:nvPr/>
              </p:nvSpPr>
              <p:spPr>
                <a:xfrm rot="2804308">
                  <a:off x="7720471" y="3304546"/>
                  <a:ext cx="54000" cy="72000"/>
                </a:xfrm>
                <a:prstGeom prst="triangle">
                  <a:avLst/>
                </a:prstGeom>
                <a:solidFill>
                  <a:srgbClr val="44546A"/>
                </a:solidFill>
                <a:ln w="381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Isosceles Triangle 68">
                  <a:extLst>
                    <a:ext uri="{FF2B5EF4-FFF2-40B4-BE49-F238E27FC236}">
                      <a16:creationId xmlns:a16="http://schemas.microsoft.com/office/drawing/2014/main" id="{13AD0438-3C3D-A948-87F1-098E90DBEEEB}"/>
                    </a:ext>
                  </a:extLst>
                </p:cNvPr>
                <p:cNvSpPr/>
                <p:nvPr/>
              </p:nvSpPr>
              <p:spPr>
                <a:xfrm rot="8358624">
                  <a:off x="8699532" y="3304546"/>
                  <a:ext cx="54000" cy="72000"/>
                </a:xfrm>
                <a:prstGeom prst="triangle">
                  <a:avLst/>
                </a:prstGeom>
                <a:solidFill>
                  <a:srgbClr val="44546A"/>
                </a:solidFill>
                <a:ln w="381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78" name="Oval 77">
            <a:extLst>
              <a:ext uri="{FF2B5EF4-FFF2-40B4-BE49-F238E27FC236}">
                <a16:creationId xmlns:a16="http://schemas.microsoft.com/office/drawing/2014/main" id="{D4328E5C-A5B1-0045-B6A8-1C20BE48F11A}"/>
              </a:ext>
            </a:extLst>
          </p:cNvPr>
          <p:cNvSpPr/>
          <p:nvPr/>
        </p:nvSpPr>
        <p:spPr>
          <a:xfrm>
            <a:off x="5313658" y="4440490"/>
            <a:ext cx="2396357" cy="646386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  <a:headEnd w="lg" len="lg"/>
            <a:tailEnd type="triangle" w="lg" len="lg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Connectivity Analysis +</a:t>
            </a:r>
            <a:b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Change-impact-Analysis</a:t>
            </a:r>
            <a:endParaRPr kumimoji="0" lang="en-IL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66FFBBB-A8C9-0E4F-B90F-32DBB54BFF70}"/>
              </a:ext>
            </a:extLst>
          </p:cNvPr>
          <p:cNvGrpSpPr/>
          <p:nvPr/>
        </p:nvGrpSpPr>
        <p:grpSpPr>
          <a:xfrm>
            <a:off x="5623712" y="5436341"/>
            <a:ext cx="1776249" cy="819806"/>
            <a:chOff x="8113985" y="1240221"/>
            <a:chExt cx="1776249" cy="819806"/>
          </a:xfrm>
          <a:solidFill>
            <a:srgbClr val="70AD47">
              <a:lumMod val="60000"/>
              <a:lumOff val="40000"/>
            </a:srgbClr>
          </a:solidFill>
        </p:grpSpPr>
        <p:sp>
          <p:nvSpPr>
            <p:cNvPr id="80" name="Rectangle: Rounded Corners 12">
              <a:extLst>
                <a:ext uri="{FF2B5EF4-FFF2-40B4-BE49-F238E27FC236}">
                  <a16:creationId xmlns:a16="http://schemas.microsoft.com/office/drawing/2014/main" id="{1E95AFD1-404F-0E44-9F87-62DC78287799}"/>
                </a:ext>
              </a:extLst>
            </p:cNvPr>
            <p:cNvSpPr/>
            <p:nvPr/>
          </p:nvSpPr>
          <p:spPr>
            <a:xfrm>
              <a:off x="8113985" y="1240221"/>
              <a:ext cx="1776249" cy="819806"/>
            </a:xfrm>
            <a:prstGeom prst="roundRect">
              <a:avLst/>
            </a:prstGeom>
            <a:grpFill/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  <a:headEnd w="lg" len="lg"/>
              <a:tailEnd type="triangle" w="lg" len="lg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Report + Visualization</a:t>
              </a:r>
              <a:b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Connectivity,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Connectivity-change</a:t>
              </a: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C9271F0-82B4-0A43-91B2-5F63EE91A6B9}"/>
                </a:ext>
              </a:extLst>
            </p:cNvPr>
            <p:cNvCxnSpPr/>
            <p:nvPr/>
          </p:nvCxnSpPr>
          <p:spPr>
            <a:xfrm>
              <a:off x="8198067" y="1545019"/>
              <a:ext cx="1597572" cy="0"/>
            </a:xfrm>
            <a:prstGeom prst="line">
              <a:avLst/>
            </a:prstGeom>
            <a:grpFill/>
            <a:ln w="12700" cap="flat" cmpd="sng" algn="ctr">
              <a:solidFill>
                <a:srgbClr val="4472C4"/>
              </a:solidFill>
              <a:prstDash val="solid"/>
              <a:miter lim="800000"/>
              <a:headEnd w="lg" len="lg"/>
              <a:tailEnd type="none" w="lg" len="lg"/>
            </a:ln>
            <a:effectLst/>
          </p:spPr>
        </p:cxn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D6974C3-7157-4142-AB97-554757D7B2FB}"/>
              </a:ext>
            </a:extLst>
          </p:cNvPr>
          <p:cNvCxnSpPr>
            <a:cxnSpLocks/>
          </p:cNvCxnSpPr>
          <p:nvPr/>
        </p:nvCxnSpPr>
        <p:spPr>
          <a:xfrm flipH="1">
            <a:off x="6511837" y="3779548"/>
            <a:ext cx="800479" cy="621532"/>
          </a:xfrm>
          <a:prstGeom prst="straightConnector1">
            <a:avLst/>
          </a:prstGeom>
          <a:noFill/>
          <a:ln w="12700" cap="flat" cmpd="sng" algn="ctr">
            <a:solidFill>
              <a:srgbClr val="4472C4"/>
            </a:solidFill>
            <a:prstDash val="solid"/>
            <a:miter lim="800000"/>
            <a:headEnd w="lg" len="lg"/>
            <a:tailEnd type="triangle" w="med" len="lg"/>
          </a:ln>
          <a:effectLst/>
        </p:spPr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96C10AE-9AD6-EE4B-AD6F-638B0BDD2B84}"/>
              </a:ext>
            </a:extLst>
          </p:cNvPr>
          <p:cNvCxnSpPr>
            <a:stCxn id="78" idx="4"/>
            <a:endCxn id="80" idx="0"/>
          </p:cNvCxnSpPr>
          <p:nvPr/>
        </p:nvCxnSpPr>
        <p:spPr>
          <a:xfrm>
            <a:off x="6511837" y="5086876"/>
            <a:ext cx="0" cy="349465"/>
          </a:xfrm>
          <a:prstGeom prst="straightConnector1">
            <a:avLst/>
          </a:prstGeom>
          <a:noFill/>
          <a:ln w="12700" cap="flat" cmpd="sng" algn="ctr">
            <a:solidFill>
              <a:srgbClr val="4472C4"/>
            </a:solidFill>
            <a:prstDash val="solid"/>
            <a:miter lim="800000"/>
            <a:headEnd w="lg" len="lg"/>
            <a:tailEnd type="triangle" w="med" len="lg"/>
          </a:ln>
          <a:effectLst/>
        </p:spPr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1A9ED83-E2F4-A84F-8A7E-8EA7020DFBF7}"/>
              </a:ext>
            </a:extLst>
          </p:cNvPr>
          <p:cNvCxnSpPr>
            <a:cxnSpLocks/>
            <a:stCxn id="80" idx="3"/>
          </p:cNvCxnSpPr>
          <p:nvPr/>
        </p:nvCxnSpPr>
        <p:spPr>
          <a:xfrm>
            <a:off x="7399961" y="5846244"/>
            <a:ext cx="477527" cy="0"/>
          </a:xfrm>
          <a:prstGeom prst="line">
            <a:avLst/>
          </a:prstGeom>
          <a:noFill/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A822DAE-32CC-DA45-A32B-4358BFBC6E03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7877488" y="3971429"/>
            <a:ext cx="0" cy="1874815"/>
          </a:xfrm>
          <a:prstGeom prst="straightConnector1">
            <a:avLst/>
          </a:prstGeom>
          <a:noFill/>
          <a:ln w="12700" cap="flat" cmpd="sng" algn="ctr">
            <a:solidFill>
              <a:srgbClr val="4472C4"/>
            </a:solidFill>
            <a:prstDash val="solid"/>
            <a:miter lim="800000"/>
            <a:tailEnd type="triangle" w="med" len="lg"/>
          </a:ln>
          <a:effectLst/>
        </p:spPr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B6FC048-DE67-864E-B599-C2A4BF1D4596}"/>
              </a:ext>
            </a:extLst>
          </p:cNvPr>
          <p:cNvGrpSpPr/>
          <p:nvPr/>
        </p:nvGrpSpPr>
        <p:grpSpPr>
          <a:xfrm>
            <a:off x="8043719" y="3779548"/>
            <a:ext cx="2397600" cy="2458219"/>
            <a:chOff x="8263744" y="4052931"/>
            <a:chExt cx="2397600" cy="2458219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3493C894-8FCD-0740-8CA3-F90216AEBE54}"/>
                </a:ext>
              </a:extLst>
            </p:cNvPr>
            <p:cNvSpPr/>
            <p:nvPr/>
          </p:nvSpPr>
          <p:spPr>
            <a:xfrm>
              <a:off x="8263744" y="4719128"/>
              <a:ext cx="2397600" cy="646386"/>
            </a:xfrm>
            <a:prstGeom prst="ellipse">
              <a:avLst/>
            </a:prstGeom>
            <a:solidFill>
              <a:sysClr val="window" lastClr="FFFFFF"/>
            </a:solidFill>
            <a:ln w="381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  <a:headEnd w="lg" len="lg"/>
              <a:tailEnd type="triangle" w="lg" len="lg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Org Security Requirements</a:t>
              </a:r>
              <a:b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Check</a:t>
              </a:r>
              <a:endParaRPr kumimoji="0" lang="en-IL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Flowchart: Document 50">
              <a:extLst>
                <a:ext uri="{FF2B5EF4-FFF2-40B4-BE49-F238E27FC236}">
                  <a16:creationId xmlns:a16="http://schemas.microsoft.com/office/drawing/2014/main" id="{AA4A63CE-DB18-B447-B228-C8B4352861AD}"/>
                </a:ext>
              </a:extLst>
            </p:cNvPr>
            <p:cNvSpPr/>
            <p:nvPr/>
          </p:nvSpPr>
          <p:spPr>
            <a:xfrm>
              <a:off x="8934399" y="5775426"/>
              <a:ext cx="1056291" cy="735724"/>
            </a:xfrm>
            <a:prstGeom prst="flowChartDocument">
              <a:avLst/>
            </a:prstGeom>
            <a:solidFill>
              <a:srgbClr val="ED7D31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Org Security Requirements</a:t>
              </a:r>
              <a:b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(Org-Pol)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9D7DF146-1FEB-9944-80BA-E16366BFA8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62544" y="5365514"/>
              <a:ext cx="1" cy="409912"/>
            </a:xfrm>
            <a:prstGeom prst="straightConnector1">
              <a:avLst/>
            </a:prstGeom>
            <a:noFill/>
            <a:ln w="12700" cap="flat" cmpd="sng" algn="ctr">
              <a:solidFill>
                <a:srgbClr val="4472C4"/>
              </a:solidFill>
              <a:prstDash val="solid"/>
              <a:miter lim="800000"/>
              <a:headEnd w="lg" len="lg"/>
              <a:tailEnd type="triangle" w="med" len="lg"/>
            </a:ln>
            <a:effectLst/>
          </p:spPr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33808717-2A8F-434A-8902-F30B9377D1AC}"/>
                </a:ext>
              </a:extLst>
            </p:cNvPr>
            <p:cNvCxnSpPr>
              <a:cxnSpLocks/>
            </p:cNvCxnSpPr>
            <p:nvPr/>
          </p:nvCxnSpPr>
          <p:spPr>
            <a:xfrm>
              <a:off x="8660506" y="4052931"/>
              <a:ext cx="800479" cy="621532"/>
            </a:xfrm>
            <a:prstGeom prst="straightConnector1">
              <a:avLst/>
            </a:prstGeom>
            <a:noFill/>
            <a:ln w="12700" cap="flat" cmpd="sng" algn="ctr">
              <a:solidFill>
                <a:srgbClr val="4472C4"/>
              </a:solidFill>
              <a:prstDash val="solid"/>
              <a:miter lim="800000"/>
              <a:headEnd type="triangle" w="med" len="lg"/>
              <a:tailEnd type="triangle" w="med" len="lg"/>
            </a:ln>
            <a:effectLst/>
          </p:spPr>
        </p:cxnSp>
      </p:grpSp>
      <p:sp>
        <p:nvSpPr>
          <p:cNvPr id="91" name="Flowchart: Document 7">
            <a:extLst>
              <a:ext uri="{FF2B5EF4-FFF2-40B4-BE49-F238E27FC236}">
                <a16:creationId xmlns:a16="http://schemas.microsoft.com/office/drawing/2014/main" id="{57039003-E046-9042-AB87-0A9B9629C652}"/>
              </a:ext>
            </a:extLst>
          </p:cNvPr>
          <p:cNvSpPr/>
          <p:nvPr/>
        </p:nvSpPr>
        <p:spPr>
          <a:xfrm>
            <a:off x="5102017" y="2970900"/>
            <a:ext cx="1054800" cy="735724"/>
          </a:xfrm>
          <a:prstGeom prst="flowChartDocument">
            <a:avLst/>
          </a:prstGeom>
          <a:pattFill prst="dkHorz">
            <a:fgClr>
              <a:srgbClr val="FFC000">
                <a:lumMod val="60000"/>
                <a:lumOff val="40000"/>
              </a:srgbClr>
            </a:fgClr>
            <a:bgClr>
              <a:sysClr val="window" lastClr="FFFFFF"/>
            </a:bgClr>
          </a:patt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  <a:headEnd w="lg" len="lg"/>
            <a:tailEnd type="triangle" w="lg" len="lg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Net-Config </a:t>
            </a:r>
            <a:b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  <a:r>
              <a:rPr kumimoji="0" lang="en-US" sz="1600" b="1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i+1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Proposal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Flowchart: Document 22">
            <a:extLst>
              <a:ext uri="{FF2B5EF4-FFF2-40B4-BE49-F238E27FC236}">
                <a16:creationId xmlns:a16="http://schemas.microsoft.com/office/drawing/2014/main" id="{4A805202-5FB4-6746-B6CE-CCB9DDAF00C8}"/>
              </a:ext>
            </a:extLst>
          </p:cNvPr>
          <p:cNvSpPr/>
          <p:nvPr/>
        </p:nvSpPr>
        <p:spPr>
          <a:xfrm>
            <a:off x="9590268" y="2970900"/>
            <a:ext cx="1054800" cy="735724"/>
          </a:xfrm>
          <a:prstGeom prst="flowChartDocument">
            <a:avLst/>
          </a:prstGeom>
          <a:solidFill>
            <a:srgbClr val="FFC000">
              <a:lumMod val="60000"/>
              <a:lumOff val="4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Net-Config </a:t>
            </a:r>
            <a:b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  <a:r>
              <a:rPr kumimoji="0" lang="en-US" sz="1600" b="1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i+1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A54AD8A-1968-4B40-983C-25C80827B6BE}"/>
              </a:ext>
            </a:extLst>
          </p:cNvPr>
          <p:cNvCxnSpPr>
            <a:cxnSpLocks/>
          </p:cNvCxnSpPr>
          <p:nvPr/>
        </p:nvCxnSpPr>
        <p:spPr>
          <a:xfrm>
            <a:off x="6156817" y="3337429"/>
            <a:ext cx="1080000" cy="2667"/>
          </a:xfrm>
          <a:prstGeom prst="straightConnector1">
            <a:avLst/>
          </a:prstGeom>
          <a:noFill/>
          <a:ln w="12700" cap="flat" cmpd="sng" algn="ctr">
            <a:solidFill>
              <a:srgbClr val="4472C4"/>
            </a:solidFill>
            <a:prstDash val="solid"/>
            <a:miter lim="800000"/>
            <a:tailEnd type="triangle" w="med" len="lg"/>
          </a:ln>
          <a:effectLst/>
        </p:spPr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94F378F-A494-5647-BE66-BF630104201A}"/>
              </a:ext>
            </a:extLst>
          </p:cNvPr>
          <p:cNvCxnSpPr>
            <a:cxnSpLocks/>
          </p:cNvCxnSpPr>
          <p:nvPr/>
        </p:nvCxnSpPr>
        <p:spPr>
          <a:xfrm flipV="1">
            <a:off x="8507482" y="3337429"/>
            <a:ext cx="1080000" cy="2667"/>
          </a:xfrm>
          <a:prstGeom prst="straightConnector1">
            <a:avLst/>
          </a:prstGeom>
          <a:noFill/>
          <a:ln w="12700" cap="flat" cmpd="sng" algn="ctr">
            <a:solidFill>
              <a:srgbClr val="4472C4"/>
            </a:solidFill>
            <a:prstDash val="solid"/>
            <a:miter lim="800000"/>
            <a:tailEnd type="triangle" w="med" len="lg"/>
          </a:ln>
          <a:effectLst/>
        </p:spPr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B6C279A-680B-714B-B3AD-77C13A8648DC}"/>
              </a:ext>
            </a:extLst>
          </p:cNvPr>
          <p:cNvCxnSpPr>
            <a:cxnSpLocks/>
          </p:cNvCxnSpPr>
          <p:nvPr/>
        </p:nvCxnSpPr>
        <p:spPr>
          <a:xfrm flipV="1">
            <a:off x="10647707" y="3330805"/>
            <a:ext cx="1080000" cy="2667"/>
          </a:xfrm>
          <a:prstGeom prst="straightConnector1">
            <a:avLst/>
          </a:prstGeom>
          <a:noFill/>
          <a:ln w="12700" cap="flat" cmpd="sng" algn="ctr">
            <a:solidFill>
              <a:srgbClr val="4472C4"/>
            </a:solidFill>
            <a:prstDash val="solid"/>
            <a:miter lim="800000"/>
            <a:tailEnd type="triangle" w="med" len="lg"/>
          </a:ln>
          <a:effectLst/>
        </p:spPr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584B181F-B57E-D349-9563-240727ECE0DE}"/>
              </a:ext>
            </a:extLst>
          </p:cNvPr>
          <p:cNvGrpSpPr/>
          <p:nvPr/>
        </p:nvGrpSpPr>
        <p:grpSpPr>
          <a:xfrm>
            <a:off x="10598209" y="1538402"/>
            <a:ext cx="1579737" cy="3600000"/>
            <a:chOff x="10529385" y="1811785"/>
            <a:chExt cx="1579737" cy="3600000"/>
          </a:xfrm>
        </p:grpSpPr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ED6FEA62-4E7F-C547-A7C2-867FB15F9302}"/>
                </a:ext>
              </a:extLst>
            </p:cNvPr>
            <p:cNvCxnSpPr>
              <a:cxnSpLocks/>
            </p:cNvCxnSpPr>
            <p:nvPr/>
          </p:nvCxnSpPr>
          <p:spPr>
            <a:xfrm>
              <a:off x="11092712" y="1811785"/>
              <a:ext cx="0" cy="360000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lgDash"/>
              <a:miter lim="800000"/>
            </a:ln>
            <a:effectLst/>
          </p:spPr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2252621-4A78-9843-BEC9-6CD641FF9191}"/>
                </a:ext>
              </a:extLst>
            </p:cNvPr>
            <p:cNvSpPr txBox="1"/>
            <p:nvPr/>
          </p:nvSpPr>
          <p:spPr>
            <a:xfrm>
              <a:off x="11053384" y="1905004"/>
              <a:ext cx="10557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9900"/>
                  </a:solidFill>
                  <a:effectLst/>
                  <a:uLnTx/>
                  <a:uFillTx/>
                  <a:latin typeface="Calibri" panose="020F0502020204030204"/>
                </a:rPr>
                <a:t>Deploy,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</a:rPr>
                <a:t> Run</a:t>
              </a:r>
              <a:endParaRPr kumimoji="0" lang="en-IL" sz="1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09B74F19-F5DC-0D40-8874-B4C73CA0324E}"/>
                </a:ext>
              </a:extLst>
            </p:cNvPr>
            <p:cNvSpPr txBox="1"/>
            <p:nvPr/>
          </p:nvSpPr>
          <p:spPr>
            <a:xfrm>
              <a:off x="10529385" y="1905004"/>
              <a:ext cx="5549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</a:rPr>
                <a:t>Build</a:t>
              </a:r>
              <a:endParaRPr kumimoji="0" lang="en-IL" sz="1400" b="0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F291E0BD-53F2-E641-89DB-0CB5FB6A02CF}"/>
              </a:ext>
            </a:extLst>
          </p:cNvPr>
          <p:cNvSpPr txBox="1"/>
          <p:nvPr/>
        </p:nvSpPr>
        <p:spPr>
          <a:xfrm>
            <a:off x="7298983" y="2961330"/>
            <a:ext cx="1172201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Review,</a:t>
            </a:r>
            <a:br>
              <a:rPr lang="en-US" sz="1400" dirty="0">
                <a:solidFill>
                  <a:prstClr val="black"/>
                </a:solidFill>
                <a:latin typeface="Calibri" panose="020F0502020204030204"/>
              </a:rPr>
            </a:b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Modify,</a:t>
            </a:r>
          </a:p>
          <a:p>
            <a:pPr algn="ctr"/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Re-synthesize</a:t>
            </a:r>
          </a:p>
        </p:txBody>
      </p:sp>
      <p:sp>
        <p:nvSpPr>
          <p:cNvPr id="101" name="Arrow: Pentagon 52">
            <a:extLst>
              <a:ext uri="{FF2B5EF4-FFF2-40B4-BE49-F238E27FC236}">
                <a16:creationId xmlns:a16="http://schemas.microsoft.com/office/drawing/2014/main" id="{937FECCB-ED93-1E46-AF7A-E2C659DF907C}"/>
              </a:ext>
            </a:extLst>
          </p:cNvPr>
          <p:cNvSpPr/>
          <p:nvPr/>
        </p:nvSpPr>
        <p:spPr>
          <a:xfrm>
            <a:off x="2874169" y="4908836"/>
            <a:ext cx="2569872" cy="1547590"/>
          </a:xfrm>
          <a:prstGeom prst="homePlate">
            <a:avLst/>
          </a:prstGeom>
          <a:solidFill>
            <a:sysClr val="window" lastClr="FFFFFF"/>
          </a:solidFill>
          <a:ln w="381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Triggers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Initial setup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Code/config changes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Change in org-pol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Change in actual traffic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Periodic audits</a:t>
            </a:r>
            <a:endParaRPr kumimoji="0" lang="en-IL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77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1AC3F-9975-4DB9-8415-C356F21CA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" y="-180975"/>
            <a:ext cx="11602825" cy="1325563"/>
          </a:xfrm>
        </p:spPr>
        <p:txBody>
          <a:bodyPr/>
          <a:lstStyle/>
          <a:p>
            <a:r>
              <a:rPr lang="en-US" dirty="0"/>
              <a:t>Integration into CI/CD flow (auto synthesis)</a:t>
            </a:r>
            <a:endParaRPr lang="en-IL" dirty="0"/>
          </a:p>
        </p:txBody>
      </p:sp>
      <p:pic>
        <p:nvPicPr>
          <p:cNvPr id="5" name="Graphic 4" descr="Programmer">
            <a:extLst>
              <a:ext uri="{FF2B5EF4-FFF2-40B4-BE49-F238E27FC236}">
                <a16:creationId xmlns:a16="http://schemas.microsoft.com/office/drawing/2014/main" id="{B192CDA7-44D4-4E6A-871E-7AD23CFE2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457" y="2278154"/>
            <a:ext cx="914400" cy="9144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2C31812-E6FB-40A5-9EE5-D08FC72319C7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1632857" y="2735354"/>
            <a:ext cx="30795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1D915E4-5043-4E2F-8178-57A937F12827}"/>
              </a:ext>
            </a:extLst>
          </p:cNvPr>
          <p:cNvSpPr txBox="1"/>
          <p:nvPr/>
        </p:nvSpPr>
        <p:spPr>
          <a:xfrm>
            <a:off x="1996983" y="2120909"/>
            <a:ext cx="2351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Makes changes,</a:t>
            </a:r>
            <a:br>
              <a:rPr lang="en-US" dirty="0"/>
            </a:br>
            <a:r>
              <a:rPr lang="en-US" dirty="0"/>
              <a:t>opens PR</a:t>
            </a:r>
            <a:endParaRPr lang="en-IL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5F13D28-3AC8-444E-9D6D-C9527CA995C3}"/>
              </a:ext>
            </a:extLst>
          </p:cNvPr>
          <p:cNvSpPr/>
          <p:nvPr/>
        </p:nvSpPr>
        <p:spPr>
          <a:xfrm>
            <a:off x="4472396" y="3429000"/>
            <a:ext cx="1567542" cy="3213460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9E75E4-DA00-4E74-A32F-77B99A37EFF2}"/>
              </a:ext>
            </a:extLst>
          </p:cNvPr>
          <p:cNvSpPr txBox="1"/>
          <p:nvPr/>
        </p:nvSpPr>
        <p:spPr>
          <a:xfrm>
            <a:off x="685800" y="1690688"/>
            <a:ext cx="111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DevOps</a:t>
            </a:r>
            <a:endParaRPr lang="en-IL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E8CFA4-C461-418F-94BE-BCA1A9789410}"/>
              </a:ext>
            </a:extLst>
          </p:cNvPr>
          <p:cNvSpPr txBox="1"/>
          <p:nvPr/>
        </p:nvSpPr>
        <p:spPr>
          <a:xfrm>
            <a:off x="4766310" y="1693699"/>
            <a:ext cx="979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Repo</a:t>
            </a:r>
            <a:endParaRPr lang="en-IL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D5B7E9-F864-4A03-90D4-D394DE7AADB6}"/>
              </a:ext>
            </a:extLst>
          </p:cNvPr>
          <p:cNvSpPr txBox="1"/>
          <p:nvPr/>
        </p:nvSpPr>
        <p:spPr>
          <a:xfrm>
            <a:off x="8846820" y="1690688"/>
            <a:ext cx="1734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CI/CD pipeline</a:t>
            </a:r>
            <a:endParaRPr lang="en-IL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0D2063A-B543-4B72-9F4E-A7A7298A9AAA}"/>
              </a:ext>
            </a:extLst>
          </p:cNvPr>
          <p:cNvSpPr/>
          <p:nvPr/>
        </p:nvSpPr>
        <p:spPr>
          <a:xfrm>
            <a:off x="4611732" y="3751418"/>
            <a:ext cx="1288868" cy="57476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Updated </a:t>
            </a:r>
            <a:r>
              <a:rPr lang="en-US" sz="1600" dirty="0" err="1"/>
              <a:t>netpols</a:t>
            </a:r>
            <a:endParaRPr lang="en-IL" sz="16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0A811E8-3CFB-4D67-A4A6-4748EE243E38}"/>
              </a:ext>
            </a:extLst>
          </p:cNvPr>
          <p:cNvSpPr/>
          <p:nvPr/>
        </p:nvSpPr>
        <p:spPr>
          <a:xfrm>
            <a:off x="4611732" y="4447797"/>
            <a:ext cx="1288868" cy="574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Connectivity map</a:t>
            </a:r>
            <a:endParaRPr lang="en-IL" sz="16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527889B-8332-4252-89A1-0F0ED7B01584}"/>
              </a:ext>
            </a:extLst>
          </p:cNvPr>
          <p:cNvSpPr/>
          <p:nvPr/>
        </p:nvSpPr>
        <p:spPr>
          <a:xfrm>
            <a:off x="4611732" y="5144176"/>
            <a:ext cx="1288868" cy="574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Connectivity diff</a:t>
            </a:r>
            <a:endParaRPr lang="en-IL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46AA3E-C6D0-4868-BA2D-C304A81DBF97}"/>
              </a:ext>
            </a:extLst>
          </p:cNvPr>
          <p:cNvSpPr txBox="1"/>
          <p:nvPr/>
        </p:nvSpPr>
        <p:spPr>
          <a:xfrm>
            <a:off x="4975178" y="3266044"/>
            <a:ext cx="5619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</a:t>
            </a:r>
            <a:endParaRPr lang="en-IL" dirty="0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BBA50D4F-4BE2-46DF-95ED-BCBA1E6EA3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425" y="2191612"/>
            <a:ext cx="1087484" cy="108748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ECB7142-4F41-4C66-8441-D38FCBB4FAA8}"/>
              </a:ext>
            </a:extLst>
          </p:cNvPr>
          <p:cNvSpPr txBox="1"/>
          <p:nvPr/>
        </p:nvSpPr>
        <p:spPr>
          <a:xfrm>
            <a:off x="5019604" y="3398211"/>
            <a:ext cx="47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  <a:endParaRPr lang="en-I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648415-822F-40B3-A71A-B08D5E0A6D3E}"/>
              </a:ext>
            </a:extLst>
          </p:cNvPr>
          <p:cNvSpPr txBox="1"/>
          <p:nvPr/>
        </p:nvSpPr>
        <p:spPr>
          <a:xfrm>
            <a:off x="5019604" y="6308103"/>
            <a:ext cx="47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  <a:endParaRPr lang="en-IL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579FB29-6A05-422D-9A80-0CFC4F029D23}"/>
              </a:ext>
            </a:extLst>
          </p:cNvPr>
          <p:cNvSpPr/>
          <p:nvPr/>
        </p:nvSpPr>
        <p:spPr>
          <a:xfrm>
            <a:off x="8933497" y="2759932"/>
            <a:ext cx="1561284" cy="7048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Analyze &amp; Synthesize</a:t>
            </a:r>
            <a:endParaRPr lang="en-IL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2D4F346-287A-4FEF-AB94-46FC643E49B5}"/>
              </a:ext>
            </a:extLst>
          </p:cNvPr>
          <p:cNvCxnSpPr>
            <a:cxnSpLocks/>
            <a:stCxn id="7" idx="3"/>
            <a:endCxn id="22" idx="1"/>
          </p:cNvCxnSpPr>
          <p:nvPr/>
        </p:nvCxnSpPr>
        <p:spPr>
          <a:xfrm>
            <a:off x="5799909" y="2735354"/>
            <a:ext cx="3133588" cy="3770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3F6709C-F423-4D12-94A2-C3E83C08225F}"/>
              </a:ext>
            </a:extLst>
          </p:cNvPr>
          <p:cNvCxnSpPr>
            <a:cxnSpLocks/>
            <a:stCxn id="22" idx="1"/>
            <a:endCxn id="15" idx="3"/>
          </p:cNvCxnSpPr>
          <p:nvPr/>
        </p:nvCxnSpPr>
        <p:spPr>
          <a:xfrm flipH="1">
            <a:off x="5900600" y="3112357"/>
            <a:ext cx="3032897" cy="9264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96E336D8-896D-4609-A9E9-943A1CE090D2}"/>
              </a:ext>
            </a:extLst>
          </p:cNvPr>
          <p:cNvSpPr/>
          <p:nvPr/>
        </p:nvSpPr>
        <p:spPr>
          <a:xfrm>
            <a:off x="8927577" y="3675664"/>
            <a:ext cx="1561284" cy="7048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Connectivity mapper</a:t>
            </a:r>
            <a:endParaRPr lang="en-IL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9E461C9-8133-4E7E-B233-2DA0B35833D7}"/>
              </a:ext>
            </a:extLst>
          </p:cNvPr>
          <p:cNvCxnSpPr>
            <a:cxnSpLocks/>
            <a:stCxn id="15" idx="3"/>
            <a:endCxn id="29" idx="1"/>
          </p:cNvCxnSpPr>
          <p:nvPr/>
        </p:nvCxnSpPr>
        <p:spPr>
          <a:xfrm flipV="1">
            <a:off x="5900600" y="4028089"/>
            <a:ext cx="3026977" cy="107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DCBE8E9-8DAC-4475-9C67-5FD3B55DC21F}"/>
              </a:ext>
            </a:extLst>
          </p:cNvPr>
          <p:cNvCxnSpPr>
            <a:cxnSpLocks/>
            <a:stCxn id="29" idx="1"/>
            <a:endCxn id="16" idx="3"/>
          </p:cNvCxnSpPr>
          <p:nvPr/>
        </p:nvCxnSpPr>
        <p:spPr>
          <a:xfrm flipH="1">
            <a:off x="5900600" y="4028089"/>
            <a:ext cx="3026977" cy="7070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14F93681-253A-44EB-844E-F7FBC83AA2AE}"/>
              </a:ext>
            </a:extLst>
          </p:cNvPr>
          <p:cNvSpPr/>
          <p:nvPr/>
        </p:nvSpPr>
        <p:spPr>
          <a:xfrm>
            <a:off x="8921020" y="4591396"/>
            <a:ext cx="1561284" cy="7048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Connectivity differ</a:t>
            </a:r>
            <a:endParaRPr lang="en-IL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157CEAB-D1A3-43B8-9DB6-F573D22EB667}"/>
              </a:ext>
            </a:extLst>
          </p:cNvPr>
          <p:cNvCxnSpPr>
            <a:cxnSpLocks/>
            <a:stCxn id="15" idx="3"/>
            <a:endCxn id="36" idx="1"/>
          </p:cNvCxnSpPr>
          <p:nvPr/>
        </p:nvCxnSpPr>
        <p:spPr>
          <a:xfrm>
            <a:off x="5900600" y="4038801"/>
            <a:ext cx="3020420" cy="9050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EF552D9-6A4D-4A2C-AF0A-3099478BD390}"/>
              </a:ext>
            </a:extLst>
          </p:cNvPr>
          <p:cNvCxnSpPr>
            <a:cxnSpLocks/>
            <a:stCxn id="36" idx="1"/>
            <a:endCxn id="17" idx="3"/>
          </p:cNvCxnSpPr>
          <p:nvPr/>
        </p:nvCxnSpPr>
        <p:spPr>
          <a:xfrm flipH="1">
            <a:off x="5900600" y="4943821"/>
            <a:ext cx="3020420" cy="4877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96734B5-EAFF-492C-B125-871C957BF37D}"/>
              </a:ext>
            </a:extLst>
          </p:cNvPr>
          <p:cNvSpPr txBox="1"/>
          <p:nvPr/>
        </p:nvSpPr>
        <p:spPr>
          <a:xfrm>
            <a:off x="9490231" y="2297439"/>
            <a:ext cx="47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  <a:endParaRPr lang="en-IL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7E4CB1-BBD1-4796-B437-68203763627B}"/>
              </a:ext>
            </a:extLst>
          </p:cNvPr>
          <p:cNvSpPr txBox="1"/>
          <p:nvPr/>
        </p:nvSpPr>
        <p:spPr>
          <a:xfrm>
            <a:off x="9490231" y="6228510"/>
            <a:ext cx="47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  <a:endParaRPr lang="en-IL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5947B16-0881-4587-865B-733584249CCF}"/>
              </a:ext>
            </a:extLst>
          </p:cNvPr>
          <p:cNvSpPr/>
          <p:nvPr/>
        </p:nvSpPr>
        <p:spPr>
          <a:xfrm>
            <a:off x="8687548" y="2201999"/>
            <a:ext cx="2066925" cy="4450848"/>
          </a:xfrm>
          <a:prstGeom prst="roundRect">
            <a:avLst/>
          </a:prstGeom>
          <a:noFill/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9AD2BDD-4FAC-47EE-ACAA-5EB658EF2CAC}"/>
              </a:ext>
            </a:extLst>
          </p:cNvPr>
          <p:cNvCxnSpPr>
            <a:cxnSpLocks/>
            <a:stCxn id="7" idx="3"/>
            <a:endCxn id="36" idx="1"/>
          </p:cNvCxnSpPr>
          <p:nvPr/>
        </p:nvCxnSpPr>
        <p:spPr>
          <a:xfrm>
            <a:off x="5799909" y="2735354"/>
            <a:ext cx="3121111" cy="22084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11C589F7-FDF5-441C-8462-61E3825556FD}"/>
              </a:ext>
            </a:extLst>
          </p:cNvPr>
          <p:cNvSpPr/>
          <p:nvPr/>
        </p:nvSpPr>
        <p:spPr>
          <a:xfrm>
            <a:off x="8927577" y="5507128"/>
            <a:ext cx="1561284" cy="7048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Org-pol checker</a:t>
            </a:r>
            <a:endParaRPr lang="en-IL" dirty="0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05E46ECA-4D87-4C04-BD65-4EEE5F6B608E}"/>
              </a:ext>
            </a:extLst>
          </p:cNvPr>
          <p:cNvSpPr/>
          <p:nvPr/>
        </p:nvSpPr>
        <p:spPr>
          <a:xfrm>
            <a:off x="4611732" y="5840556"/>
            <a:ext cx="1288868" cy="574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Org-pol validity</a:t>
            </a:r>
            <a:endParaRPr lang="en-IL" sz="1600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22FBC09-C7B3-43B0-9E4C-BCC989459E2F}"/>
              </a:ext>
            </a:extLst>
          </p:cNvPr>
          <p:cNvCxnSpPr>
            <a:cxnSpLocks/>
            <a:stCxn id="15" idx="3"/>
            <a:endCxn id="60" idx="1"/>
          </p:cNvCxnSpPr>
          <p:nvPr/>
        </p:nvCxnSpPr>
        <p:spPr>
          <a:xfrm>
            <a:off x="5900600" y="4038801"/>
            <a:ext cx="3026977" cy="18207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5467067-289E-487A-8A61-B34CD1F514AE}"/>
              </a:ext>
            </a:extLst>
          </p:cNvPr>
          <p:cNvCxnSpPr>
            <a:cxnSpLocks/>
            <a:stCxn id="60" idx="1"/>
            <a:endCxn id="69" idx="3"/>
          </p:cNvCxnSpPr>
          <p:nvPr/>
        </p:nvCxnSpPr>
        <p:spPr>
          <a:xfrm flipH="1">
            <a:off x="5900600" y="5859553"/>
            <a:ext cx="3026977" cy="2683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714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6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1AC3F-9975-4DB9-8415-C356F21CA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" y="-180975"/>
            <a:ext cx="11442569" cy="1325563"/>
          </a:xfrm>
        </p:spPr>
        <p:txBody>
          <a:bodyPr/>
          <a:lstStyle/>
          <a:p>
            <a:r>
              <a:rPr lang="en-US" dirty="0"/>
              <a:t>Integration into CI/CD (synthesis on demand)</a:t>
            </a:r>
            <a:endParaRPr lang="en-IL" dirty="0"/>
          </a:p>
        </p:txBody>
      </p:sp>
      <p:pic>
        <p:nvPicPr>
          <p:cNvPr id="5" name="Graphic 4" descr="Programmer">
            <a:extLst>
              <a:ext uri="{FF2B5EF4-FFF2-40B4-BE49-F238E27FC236}">
                <a16:creationId xmlns:a16="http://schemas.microsoft.com/office/drawing/2014/main" id="{B192CDA7-44D4-4E6A-871E-7AD23CFE2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457" y="2278154"/>
            <a:ext cx="914400" cy="9144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2C31812-E6FB-40A5-9EE5-D08FC72319C7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1632857" y="2735354"/>
            <a:ext cx="30795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1D915E4-5043-4E2F-8178-57A937F12827}"/>
              </a:ext>
            </a:extLst>
          </p:cNvPr>
          <p:cNvSpPr txBox="1"/>
          <p:nvPr/>
        </p:nvSpPr>
        <p:spPr>
          <a:xfrm>
            <a:off x="1996983" y="2120909"/>
            <a:ext cx="2351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Makes changes,</a:t>
            </a:r>
            <a:br>
              <a:rPr lang="en-US" dirty="0"/>
            </a:br>
            <a:r>
              <a:rPr lang="en-US" dirty="0"/>
              <a:t>opens PR</a:t>
            </a:r>
            <a:endParaRPr lang="en-IL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5F13D28-3AC8-444E-9D6D-C9527CA995C3}"/>
              </a:ext>
            </a:extLst>
          </p:cNvPr>
          <p:cNvSpPr/>
          <p:nvPr/>
        </p:nvSpPr>
        <p:spPr>
          <a:xfrm>
            <a:off x="4472396" y="3429000"/>
            <a:ext cx="1567542" cy="3213460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9E75E4-DA00-4E74-A32F-77B99A37EFF2}"/>
              </a:ext>
            </a:extLst>
          </p:cNvPr>
          <p:cNvSpPr txBox="1"/>
          <p:nvPr/>
        </p:nvSpPr>
        <p:spPr>
          <a:xfrm>
            <a:off x="685800" y="1690688"/>
            <a:ext cx="1133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DevOps</a:t>
            </a:r>
            <a:endParaRPr lang="en-IL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E8CFA4-C461-418F-94BE-BCA1A9789410}"/>
              </a:ext>
            </a:extLst>
          </p:cNvPr>
          <p:cNvSpPr txBox="1"/>
          <p:nvPr/>
        </p:nvSpPr>
        <p:spPr>
          <a:xfrm>
            <a:off x="4766310" y="1693699"/>
            <a:ext cx="979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Repo</a:t>
            </a:r>
            <a:endParaRPr lang="en-IL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D5B7E9-F864-4A03-90D4-D394DE7AADB6}"/>
              </a:ext>
            </a:extLst>
          </p:cNvPr>
          <p:cNvSpPr txBox="1"/>
          <p:nvPr/>
        </p:nvSpPr>
        <p:spPr>
          <a:xfrm>
            <a:off x="8853690" y="2663978"/>
            <a:ext cx="1734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CI/CD pipeline</a:t>
            </a:r>
            <a:endParaRPr lang="en-IL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0D2063A-B543-4B72-9F4E-A7A7298A9AAA}"/>
              </a:ext>
            </a:extLst>
          </p:cNvPr>
          <p:cNvSpPr/>
          <p:nvPr/>
        </p:nvSpPr>
        <p:spPr>
          <a:xfrm>
            <a:off x="4611732" y="3751418"/>
            <a:ext cx="1288868" cy="57476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Updated </a:t>
            </a:r>
            <a:r>
              <a:rPr lang="en-US" sz="1600" dirty="0" err="1"/>
              <a:t>netpols</a:t>
            </a:r>
            <a:endParaRPr lang="en-IL" sz="16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0A811E8-3CFB-4D67-A4A6-4748EE243E38}"/>
              </a:ext>
            </a:extLst>
          </p:cNvPr>
          <p:cNvSpPr/>
          <p:nvPr/>
        </p:nvSpPr>
        <p:spPr>
          <a:xfrm>
            <a:off x="4611732" y="4447797"/>
            <a:ext cx="1288868" cy="574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Connectivity map</a:t>
            </a:r>
            <a:endParaRPr lang="en-IL" sz="16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527889B-8332-4252-89A1-0F0ED7B01584}"/>
              </a:ext>
            </a:extLst>
          </p:cNvPr>
          <p:cNvSpPr/>
          <p:nvPr/>
        </p:nvSpPr>
        <p:spPr>
          <a:xfrm>
            <a:off x="4611732" y="5144176"/>
            <a:ext cx="1288868" cy="574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Connectivity diff</a:t>
            </a:r>
            <a:endParaRPr lang="en-IL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46AA3E-C6D0-4868-BA2D-C304A81DBF97}"/>
              </a:ext>
            </a:extLst>
          </p:cNvPr>
          <p:cNvSpPr txBox="1"/>
          <p:nvPr/>
        </p:nvSpPr>
        <p:spPr>
          <a:xfrm>
            <a:off x="4975178" y="3266044"/>
            <a:ext cx="5619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</a:t>
            </a:r>
            <a:endParaRPr lang="en-IL" dirty="0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BBA50D4F-4BE2-46DF-95ED-BCBA1E6EA3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425" y="2191612"/>
            <a:ext cx="1087484" cy="108748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ECB7142-4F41-4C66-8441-D38FCBB4FAA8}"/>
              </a:ext>
            </a:extLst>
          </p:cNvPr>
          <p:cNvSpPr txBox="1"/>
          <p:nvPr/>
        </p:nvSpPr>
        <p:spPr>
          <a:xfrm>
            <a:off x="5019604" y="3398211"/>
            <a:ext cx="47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  <a:endParaRPr lang="en-I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648415-822F-40B3-A71A-B08D5E0A6D3E}"/>
              </a:ext>
            </a:extLst>
          </p:cNvPr>
          <p:cNvSpPr txBox="1"/>
          <p:nvPr/>
        </p:nvSpPr>
        <p:spPr>
          <a:xfrm>
            <a:off x="5019604" y="6308103"/>
            <a:ext cx="47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  <a:endParaRPr lang="en-IL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579FB29-6A05-422D-9A80-0CFC4F029D23}"/>
              </a:ext>
            </a:extLst>
          </p:cNvPr>
          <p:cNvSpPr/>
          <p:nvPr/>
        </p:nvSpPr>
        <p:spPr>
          <a:xfrm>
            <a:off x="395014" y="3751418"/>
            <a:ext cx="1561284" cy="7048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Analyze &amp; Synthesize</a:t>
            </a:r>
            <a:endParaRPr lang="en-IL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6E336D8-896D-4609-A9E9-943A1CE090D2}"/>
              </a:ext>
            </a:extLst>
          </p:cNvPr>
          <p:cNvSpPr/>
          <p:nvPr/>
        </p:nvSpPr>
        <p:spPr>
          <a:xfrm>
            <a:off x="8927577" y="3675664"/>
            <a:ext cx="1561284" cy="7048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Connectivity mapper</a:t>
            </a:r>
            <a:endParaRPr lang="en-IL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4F93681-253A-44EB-844E-F7FBC83AA2AE}"/>
              </a:ext>
            </a:extLst>
          </p:cNvPr>
          <p:cNvSpPr/>
          <p:nvPr/>
        </p:nvSpPr>
        <p:spPr>
          <a:xfrm>
            <a:off x="8921020" y="4591396"/>
            <a:ext cx="1561284" cy="7048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Connectivity differ</a:t>
            </a:r>
            <a:endParaRPr lang="en-IL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96734B5-EAFF-492C-B125-871C957BF37D}"/>
              </a:ext>
            </a:extLst>
          </p:cNvPr>
          <p:cNvSpPr txBox="1"/>
          <p:nvPr/>
        </p:nvSpPr>
        <p:spPr>
          <a:xfrm>
            <a:off x="9490231" y="3152844"/>
            <a:ext cx="47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  <a:endParaRPr lang="en-IL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7E4CB1-BBD1-4796-B437-68203763627B}"/>
              </a:ext>
            </a:extLst>
          </p:cNvPr>
          <p:cNvSpPr txBox="1"/>
          <p:nvPr/>
        </p:nvSpPr>
        <p:spPr>
          <a:xfrm>
            <a:off x="9490231" y="6228510"/>
            <a:ext cx="47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  <a:endParaRPr lang="en-IL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5947B16-0881-4587-865B-733584249CCF}"/>
              </a:ext>
            </a:extLst>
          </p:cNvPr>
          <p:cNvSpPr/>
          <p:nvPr/>
        </p:nvSpPr>
        <p:spPr>
          <a:xfrm>
            <a:off x="8687548" y="3192553"/>
            <a:ext cx="2066925" cy="3460293"/>
          </a:xfrm>
          <a:prstGeom prst="roundRect">
            <a:avLst/>
          </a:prstGeom>
          <a:noFill/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1C589F7-FDF5-441C-8462-61E3825556FD}"/>
              </a:ext>
            </a:extLst>
          </p:cNvPr>
          <p:cNvSpPr/>
          <p:nvPr/>
        </p:nvSpPr>
        <p:spPr>
          <a:xfrm>
            <a:off x="8927577" y="5507128"/>
            <a:ext cx="1561284" cy="7048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Org-pol checker</a:t>
            </a:r>
            <a:endParaRPr lang="en-IL" dirty="0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05E46ECA-4D87-4C04-BD65-4EEE5F6B608E}"/>
              </a:ext>
            </a:extLst>
          </p:cNvPr>
          <p:cNvSpPr/>
          <p:nvPr/>
        </p:nvSpPr>
        <p:spPr>
          <a:xfrm>
            <a:off x="4611732" y="5840556"/>
            <a:ext cx="1288868" cy="574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Org-pol validity</a:t>
            </a:r>
            <a:endParaRPr lang="en-IL" sz="16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6B303D6-4648-4DCA-838C-CB4142B36BAA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1175656" y="3192554"/>
            <a:ext cx="1" cy="523889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11186B6-9134-456F-B838-06278F8727F7}"/>
              </a:ext>
            </a:extLst>
          </p:cNvPr>
          <p:cNvSpPr txBox="1"/>
          <p:nvPr/>
        </p:nvSpPr>
        <p:spPr>
          <a:xfrm>
            <a:off x="457199" y="3266932"/>
            <a:ext cx="2351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Initiates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283761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35BDAA-F236-5141-80AD-24B1668DE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31901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86FDF4-B833-F043-9C63-9EC551F93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92" y="1178712"/>
            <a:ext cx="5836920" cy="2250288"/>
          </a:xfrm>
        </p:spPr>
        <p:txBody>
          <a:bodyPr>
            <a:noAutofit/>
          </a:bodyPr>
          <a:lstStyle/>
          <a:p>
            <a:r>
              <a:rPr lang="en-US" sz="2400" dirty="0"/>
              <a:t>Potential short-term future directions</a:t>
            </a:r>
          </a:p>
          <a:p>
            <a:pPr lvl="1"/>
            <a:r>
              <a:rPr lang="en-US" sz="1600" dirty="0" err="1"/>
              <a:t>GitOps</a:t>
            </a:r>
            <a:r>
              <a:rPr lang="en-US" sz="1600" dirty="0"/>
              <a:t> integration</a:t>
            </a:r>
          </a:p>
          <a:p>
            <a:pPr lvl="1"/>
            <a:r>
              <a:rPr lang="en-US" sz="1600" dirty="0"/>
              <a:t>Generate network policies for service meshes</a:t>
            </a:r>
          </a:p>
          <a:p>
            <a:endParaRPr lang="en-US" sz="2000" dirty="0"/>
          </a:p>
          <a:p>
            <a:r>
              <a:rPr lang="en-US" sz="2000" dirty="0"/>
              <a:t>We want to build a community</a:t>
            </a:r>
          </a:p>
          <a:p>
            <a:pPr lvl="1"/>
            <a:r>
              <a:rPr lang="en-US" sz="1600" dirty="0"/>
              <a:t>Join the party! </a:t>
            </a:r>
            <a:r>
              <a:rPr lang="en-US" sz="1600" dirty="0">
                <a:sym typeface="Wingdings" pitchFamily="2" charset="2"/>
              </a:rPr>
              <a:t></a:t>
            </a:r>
            <a:endParaRPr lang="en-US" sz="1600" dirty="0"/>
          </a:p>
          <a:p>
            <a:pPr lvl="1"/>
            <a:endParaRPr lang="en-US" sz="2400" dirty="0"/>
          </a:p>
          <a:p>
            <a:pPr marL="914400" lvl="2" indent="0">
              <a:buNone/>
            </a:pPr>
            <a:endParaRPr lang="en-US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EE2389-B8CF-044F-A73A-45346F61D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and community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E1D977BB-E19A-A342-8BD8-0496BF047E34}"/>
              </a:ext>
            </a:extLst>
          </p:cNvPr>
          <p:cNvSpPr txBox="1">
            <a:spLocks/>
          </p:cNvSpPr>
          <p:nvPr/>
        </p:nvSpPr>
        <p:spPr>
          <a:xfrm>
            <a:off x="5925312" y="1144588"/>
            <a:ext cx="6035040" cy="44332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Questions and feedback</a:t>
            </a:r>
          </a:p>
          <a:p>
            <a:pPr lvl="1"/>
            <a:r>
              <a:rPr lang="en-US" sz="2000" dirty="0"/>
              <a:t>Are there similar/complementary projects that we can leverage or can capitalize on our approach?</a:t>
            </a:r>
            <a:br>
              <a:rPr lang="en-US" sz="2000" dirty="0"/>
            </a:br>
            <a:endParaRPr lang="en-US" sz="2000" dirty="0"/>
          </a:p>
          <a:p>
            <a:pPr lvl="1"/>
            <a:r>
              <a:rPr lang="en-US" sz="2000" dirty="0"/>
              <a:t>Have you heard about users’ problems that this approach can help with? In what context?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What are the most promising integration points for us?</a:t>
            </a:r>
          </a:p>
          <a:p>
            <a:pPr lvl="2"/>
            <a:r>
              <a:rPr lang="en-US" sz="1600" dirty="0"/>
              <a:t>CI/CD tools (e.g. GH Actions, </a:t>
            </a:r>
            <a:r>
              <a:rPr lang="en-US" sz="1600" dirty="0" err="1"/>
              <a:t>Tekton</a:t>
            </a:r>
            <a:r>
              <a:rPr lang="en-US" sz="1600" dirty="0"/>
              <a:t>, Jenkins, etc.)</a:t>
            </a:r>
          </a:p>
          <a:p>
            <a:pPr lvl="2"/>
            <a:r>
              <a:rPr lang="en-US" sz="1600" dirty="0" err="1"/>
              <a:t>GitOps</a:t>
            </a:r>
            <a:r>
              <a:rPr lang="en-US" sz="1600" dirty="0"/>
              <a:t> technologies </a:t>
            </a:r>
          </a:p>
          <a:p>
            <a:pPr lvl="2"/>
            <a:r>
              <a:rPr lang="en-US" sz="1600" dirty="0"/>
              <a:t>CLIs</a:t>
            </a:r>
          </a:p>
          <a:p>
            <a:pPr lvl="2"/>
            <a:r>
              <a:rPr lang="en-US" sz="1600" dirty="0"/>
              <a:t>IDEs</a:t>
            </a:r>
            <a:endParaRPr lang="en-US" sz="2400" dirty="0"/>
          </a:p>
          <a:p>
            <a:pPr marL="914400" lvl="2" indent="0">
              <a:buFont typeface="Wingdings" pitchFamily="2" charset="2"/>
              <a:buNone/>
            </a:pPr>
            <a:endParaRPr lang="en-US" sz="1600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A68B800E-7FDC-F64B-814B-25CE9073A780}"/>
              </a:ext>
            </a:extLst>
          </p:cNvPr>
          <p:cNvSpPr txBox="1">
            <a:spLocks/>
          </p:cNvSpPr>
          <p:nvPr/>
        </p:nvSpPr>
        <p:spPr>
          <a:xfrm>
            <a:off x="185928" y="4147464"/>
            <a:ext cx="5836920" cy="22502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Where to find us:</a:t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/>
              <a:t>GitHub org: </a:t>
            </a:r>
            <a:r>
              <a:rPr lang="en-US" sz="1800" dirty="0">
                <a:hlinkClick r:id="rId2"/>
              </a:rPr>
              <a:t>https://github.com/shift-left-netconfig</a:t>
            </a:r>
            <a:endParaRPr lang="en-US" sz="1800" dirty="0"/>
          </a:p>
          <a:p>
            <a:r>
              <a:rPr lang="en-US" sz="1800" dirty="0"/>
              <a:t>Landing page: </a:t>
            </a:r>
            <a:r>
              <a:rPr lang="en-US" sz="1800" dirty="0">
                <a:hlinkClick r:id="rId3"/>
              </a:rPr>
              <a:t>https://shift-left-netconfig.github.io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200" dirty="0"/>
          </a:p>
          <a:p>
            <a:endParaRPr lang="en-US" sz="1600" dirty="0"/>
          </a:p>
          <a:p>
            <a:pPr lvl="1"/>
            <a:endParaRPr lang="en-US" sz="1800" dirty="0"/>
          </a:p>
          <a:p>
            <a:pPr marL="914400" lvl="2" indent="0">
              <a:buFont typeface="Wingdings" pitchFamily="2" charset="2"/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20362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479F3A9-71F4-BD47-9A17-6F4619C5634D}" vid="{2B07143B-CE63-1844-B53E-9D0EDAD8FD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9299</TotalTime>
  <Words>600</Words>
  <Application>Microsoft Office PowerPoint</Application>
  <PresentationFormat>Widescreen</PresentationFormat>
  <Paragraphs>129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Theme</vt:lpstr>
      <vt:lpstr>PowerPoint Presentation</vt:lpstr>
      <vt:lpstr>User problem</vt:lpstr>
      <vt:lpstr>Technical challenges</vt:lpstr>
      <vt:lpstr>Project goals</vt:lpstr>
      <vt:lpstr>Our approach</vt:lpstr>
      <vt:lpstr>Integration into CI/CD flow (auto synthesis)</vt:lpstr>
      <vt:lpstr>Integration into CI/CD (synthesis on demand)</vt:lpstr>
      <vt:lpstr>Demo</vt:lpstr>
      <vt:lpstr>Future and community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Contini</dc:creator>
  <cp:lastModifiedBy>Ziv Nevo</cp:lastModifiedBy>
  <cp:revision>321</cp:revision>
  <dcterms:created xsi:type="dcterms:W3CDTF">2020-06-01T17:37:55Z</dcterms:created>
  <dcterms:modified xsi:type="dcterms:W3CDTF">2021-07-21T16:24:52Z</dcterms:modified>
</cp:coreProperties>
</file>