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48"/>
  </p:notesMasterIdLst>
  <p:sldIdLst>
    <p:sldId id="256" r:id="rId5"/>
    <p:sldId id="277" r:id="rId6"/>
    <p:sldId id="278" r:id="rId7"/>
    <p:sldId id="279" r:id="rId8"/>
    <p:sldId id="257" r:id="rId9"/>
    <p:sldId id="287" r:id="rId10"/>
    <p:sldId id="285" r:id="rId11"/>
    <p:sldId id="284" r:id="rId12"/>
    <p:sldId id="280" r:id="rId13"/>
    <p:sldId id="298" r:id="rId14"/>
    <p:sldId id="282" r:id="rId15"/>
    <p:sldId id="295" r:id="rId16"/>
    <p:sldId id="297" r:id="rId17"/>
    <p:sldId id="286" r:id="rId18"/>
    <p:sldId id="288" r:id="rId19"/>
    <p:sldId id="315" r:id="rId20"/>
    <p:sldId id="289" r:id="rId21"/>
    <p:sldId id="290" r:id="rId22"/>
    <p:sldId id="291" r:id="rId23"/>
    <p:sldId id="299" r:id="rId24"/>
    <p:sldId id="292" r:id="rId25"/>
    <p:sldId id="302" r:id="rId26"/>
    <p:sldId id="265" r:id="rId27"/>
    <p:sldId id="267" r:id="rId28"/>
    <p:sldId id="264" r:id="rId29"/>
    <p:sldId id="270" r:id="rId30"/>
    <p:sldId id="268" r:id="rId31"/>
    <p:sldId id="269" r:id="rId32"/>
    <p:sldId id="271" r:id="rId33"/>
    <p:sldId id="272" r:id="rId34"/>
    <p:sldId id="273" r:id="rId35"/>
    <p:sldId id="274" r:id="rId36"/>
    <p:sldId id="275" r:id="rId37"/>
    <p:sldId id="276" r:id="rId38"/>
    <p:sldId id="266" r:id="rId39"/>
    <p:sldId id="301" r:id="rId40"/>
    <p:sldId id="304" r:id="rId41"/>
    <p:sldId id="306" r:id="rId42"/>
    <p:sldId id="309" r:id="rId43"/>
    <p:sldId id="307" r:id="rId44"/>
    <p:sldId id="308" r:id="rId45"/>
    <p:sldId id="314" r:id="rId46"/>
    <p:sldId id="313" r:id="rId4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Inter" panose="020B0604020202020204" charset="0"/>
      <p:regular r:id="rId57"/>
      <p:bold r:id="rId58"/>
    </p:embeddedFont>
    <p:embeddedFont>
      <p:font typeface="JetBrains Mono" panose="020B060402020202020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h75EINJcZLEiz3opFrdq7Hm4M5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6C0"/>
    <a:srgbClr val="D9D9D9"/>
    <a:srgbClr val="E6E6E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F2C03-AAC5-4A7F-85A1-3A3927CF33CF}" v="15" dt="2023-07-08T02:21:08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5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font" Target="fonts/font1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customschemas.google.com/relationships/presentationmetadata" Target="metadata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SG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20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42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45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6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035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76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146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832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65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01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321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694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19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5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43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868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806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442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144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49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445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954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840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602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690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879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980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32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95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568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5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91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1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87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2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08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0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3350" y="2840050"/>
            <a:ext cx="6943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/>
          <p:nvPr/>
        </p:nvSpPr>
        <p:spPr>
          <a:xfrm>
            <a:off x="14" y="2916528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14" y="1925587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1518" y="3412751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5" name="Google Shape;75;p15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372"/>
                  </a:srgbClr>
                </a:gs>
                <a:gs pos="100000">
                  <a:srgbClr val="FF6A00">
                    <a:alpha val="7137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078"/>
                  </a:srgbClr>
                </a:gs>
                <a:gs pos="100000">
                  <a:srgbClr val="CC0000">
                    <a:alpha val="5686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">
  <p:cSld name="BLANK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7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17" name="Google Shape;17;p7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372"/>
                  </a:srgbClr>
                </a:gs>
                <a:gs pos="100000">
                  <a:srgbClr val="FF6A00">
                    <a:alpha val="7137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078"/>
                  </a:srgbClr>
                </a:gs>
                <a:gs pos="100000">
                  <a:srgbClr val="CC0000">
                    <a:alpha val="5686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9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33350" y="1254275"/>
            <a:ext cx="82773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 sz="1600"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" name="Google Shape;39;p10"/>
          <p:cNvSpPr/>
          <p:nvPr/>
        </p:nvSpPr>
        <p:spPr>
          <a:xfrm rot="10800000">
            <a:off x="-656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10"/>
          <p:cNvSpPr/>
          <p:nvPr/>
        </p:nvSpPr>
        <p:spPr>
          <a:xfrm rot="10800000">
            <a:off x="2664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" name="Google Shape;41;p10"/>
          <p:cNvSpPr/>
          <p:nvPr/>
        </p:nvSpPr>
        <p:spPr>
          <a:xfrm rot="10800000">
            <a:off x="7031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/>
          </a:p>
        </p:txBody>
      </p:sp>
      <p:sp>
        <p:nvSpPr>
          <p:cNvPr id="43" name="Google Shape;43;p10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 b="1" i="0" u="none" strike="noStrike" cap="none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33350" y="1254300"/>
            <a:ext cx="3363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176450" y="1254275"/>
            <a:ext cx="3363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33350" y="1254300"/>
            <a:ext cx="2151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910898" y="1254300"/>
            <a:ext cx="2151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5388425" y="1254300"/>
            <a:ext cx="21516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  <a:defRPr/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3350" y="1254275"/>
            <a:ext cx="82773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◦"/>
              <a:defRPr sz="1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discordPythonDocument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-overflow/discord_bo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Discord Bots! </a:t>
            </a:r>
            <a:endParaRPr lang="en-US"/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433350" y="2840050"/>
            <a:ext cx="6943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Part 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Coding with Python (again) </a:t>
            </a:r>
            <a:r>
              <a:rPr lang="en">
                <a:sym typeface="Wingdings" panose="05000000000000000000" pitchFamily="2" charset="2"/>
              </a:rPr>
              <a:t></a:t>
            </a:r>
            <a:endParaRPr/>
          </a:p>
        </p:txBody>
      </p:sp>
      <p:pic>
        <p:nvPicPr>
          <p:cNvPr id="1030" name="Picture 6" descr="Discord's new logo isn't exactly blowing its users away | VGC">
            <a:extLst>
              <a:ext uri="{FF2B5EF4-FFF2-40B4-BE49-F238E27FC236}">
                <a16:creationId xmlns:a16="http://schemas.microsoft.com/office/drawing/2014/main" id="{EB2D0078-3FCE-8B11-8858-2478587C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577"/>
            <a:ext cx="3803375" cy="21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C09D6-A1B9-4D27-9F77-D3BE97F4F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06" t="64241" r="49450" b="11780"/>
          <a:stretch/>
        </p:blipFill>
        <p:spPr>
          <a:xfrm>
            <a:off x="4572000" y="2743150"/>
            <a:ext cx="4138650" cy="1659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255854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/>
              <a:t>@bot.event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240141"/>
            <a:ext cx="7665621" cy="257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Decorator to define an event handler for the Discord bot.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Indicates that the function will be executed when the corresponding event occurs.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Documentation: </a:t>
            </a:r>
            <a:r>
              <a:rPr lang="en-US" sz="1600">
                <a:solidFill>
                  <a:schemeClr val="bg1"/>
                </a:solidFill>
                <a:hlinkClick r:id="rId3"/>
              </a:rPr>
              <a:t>https://tinyurl.com/discordPythonDocumentation</a:t>
            </a: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3391717"/>
            <a:ext cx="6603655" cy="1200951"/>
            <a:chOff x="433319" y="1940462"/>
            <a:chExt cx="8277331" cy="1793897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19" y="2566142"/>
              <a:ext cx="8277300" cy="1168217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US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1940462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31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On Ready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338277"/>
            <a:ext cx="8047234" cy="1308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Triggered when the bot successfully connects to the Discord server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Ready to start receiving and responding to events and commands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Prints the message to the console/terminal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2720871"/>
            <a:ext cx="6603656" cy="1163687"/>
            <a:chOff x="433319" y="1955353"/>
            <a:chExt cx="8277332" cy="2794498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1" y="2750352"/>
              <a:ext cx="8277300" cy="1999499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US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US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on_ready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"Welcome to Overflow's workshop!"</a:t>
              </a:r>
              <a:r>
                <a:rPr lang="en-US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9" y="1955353"/>
              <a:ext cx="8277299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C818A8D-750F-18AA-6B1B-B318153F2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9" t="59336" r="18788" b="27811"/>
          <a:stretch/>
        </p:blipFill>
        <p:spPr>
          <a:xfrm>
            <a:off x="433350" y="4093235"/>
            <a:ext cx="7872793" cy="74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/>
              <a:t>Receiving Member-Related Events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7574181" cy="1600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Intents: represents the various capabilities and events that your bot can receive from Discord API.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Enables ‘members’ intent 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 allows bot to receive member-related events (e.g., member joins/leaves, nickname changes)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3294362"/>
            <a:ext cx="6603630" cy="1315465"/>
            <a:chOff x="433350" y="2168256"/>
            <a:chExt cx="8277300" cy="1964950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2"/>
              <a:ext cx="8277300" cy="1382854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sz="20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intents </a:t>
              </a:r>
              <a:r>
                <a:rPr lang="en-SG" sz="20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20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20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SG" sz="20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20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SG" sz="20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20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SG" sz="20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SG" sz="20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SG" sz="20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20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members</a:t>
              </a:r>
              <a:r>
                <a:rPr lang="en-SG" sz="20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20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20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20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en-SG" sz="20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2168256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31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Setting Channel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48" y="1240059"/>
            <a:ext cx="7665621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Assign the variable 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BOT_CHANNEL</a:t>
            </a:r>
            <a:r>
              <a:rPr lang="en-US" sz="1600">
                <a:solidFill>
                  <a:schemeClr val="bg1"/>
                </a:solidFill>
              </a:rPr>
              <a:t> to the channel ID of the channel you desire the bot to respond to with regards to member-related events.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In my case, I have created a text channel called ‘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welcome-users</a:t>
            </a:r>
            <a:r>
              <a:rPr lang="en-US" sz="1600">
                <a:solidFill>
                  <a:schemeClr val="bg1"/>
                </a:solidFill>
              </a:rPr>
              <a:t>’ to welcome user when they join.</a:t>
            </a: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242540" y="3978694"/>
            <a:ext cx="8047235" cy="960459"/>
            <a:chOff x="433319" y="2663207"/>
            <a:chExt cx="10086782" cy="1434668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19" y="3228102"/>
              <a:ext cx="10086782" cy="869773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sz="18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BOT_CHANNEL</a:t>
              </a:r>
              <a:r>
                <a:rPr lang="en-SG" sz="18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8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lang="en-SG" sz="1800" b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12345678901234567890</a:t>
              </a:r>
              <a:endParaRPr lang="en-SG" sz="18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9" y="2663207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FD2E1A7-F80F-8B44-87E2-8BF697F67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5" t="6727" r="83428" b="82186"/>
          <a:stretch/>
        </p:blipFill>
        <p:spPr>
          <a:xfrm>
            <a:off x="3294012" y="2889530"/>
            <a:ext cx="2555976" cy="12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/>
              <a:t>M</a:t>
            </a:r>
            <a:r>
              <a:rPr lang="en"/>
              <a:t>ember Join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255357"/>
            <a:ext cx="8047234" cy="1754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 member who has joined the server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channel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  specifying the channel to send the message to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 operation is asynchronous (does not block execution of other code)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member.mention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 pings the user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3105465"/>
            <a:ext cx="7293305" cy="1732070"/>
            <a:chOff x="433349" y="2162605"/>
            <a:chExt cx="9141771" cy="2587246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49" y="2750351"/>
              <a:ext cx="9141771" cy="199950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on_member_join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member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channel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err="1">
                  <a:solidFill>
                    <a:srgbClr val="BBBBBB"/>
                  </a:solidFill>
                  <a:latin typeface="Consolas" panose="020B0609020204030204" pitchFamily="49" charset="0"/>
                </a:rPr>
                <a:t>bo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get_channel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BOT_CHANNEL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"Welcome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member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mention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2162605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8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/>
              <a:t>M</a:t>
            </a:r>
            <a:r>
              <a:rPr lang="en"/>
              <a:t>ember Leaves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58003"/>
            <a:ext cx="7600307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Same as the previous slide, but now 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member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 represents the member who has left the server.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2571750"/>
            <a:ext cx="7417427" cy="1850263"/>
            <a:chOff x="433319" y="1986057"/>
            <a:chExt cx="9297351" cy="2763794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1"/>
              <a:ext cx="9297320" cy="199950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US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US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on_member_remove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member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channel 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get_channel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BOT_CHANNEL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US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"Goodbye, you will be deeply missed :("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9" y="1986057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39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 dirty="0"/>
              <a:t>Receiving Message-Related Events</a:t>
            </a:r>
            <a:endParaRPr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7574181" cy="16009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 dirty="0">
                <a:solidFill>
                  <a:schemeClr val="bg1"/>
                </a:solidFill>
              </a:rPr>
              <a:t>Intents: represents the various capabilities and events that your bot can receive from Discord API.</a:t>
            </a: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 dirty="0">
                <a:solidFill>
                  <a:schemeClr val="bg1"/>
                </a:solidFill>
              </a:rPr>
              <a:t>Enables ‘</a:t>
            </a:r>
            <a:r>
              <a:rPr lang="en-US" sz="1600" dirty="0" err="1">
                <a:solidFill>
                  <a:schemeClr val="bg1"/>
                </a:solidFill>
              </a:rPr>
              <a:t>message_content</a:t>
            </a:r>
            <a:r>
              <a:rPr lang="en-US" sz="1600" dirty="0">
                <a:solidFill>
                  <a:schemeClr val="bg1"/>
                </a:solidFill>
              </a:rPr>
              <a:t>’ intent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allows bot to receive the message contents in the discord channel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3294362"/>
            <a:ext cx="6603630" cy="1315465"/>
            <a:chOff x="433350" y="2168256"/>
            <a:chExt cx="8277300" cy="1964950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2"/>
              <a:ext cx="8277300" cy="1382854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sz="2000" dirty="0" err="1">
                  <a:solidFill>
                    <a:srgbClr val="BBBBBB"/>
                  </a:solidFill>
                  <a:latin typeface="Consolas"/>
                </a:rPr>
                <a:t>intents</a:t>
              </a:r>
              <a:r>
                <a:rPr lang="en-SG" sz="2000" b="0" dirty="0" err="1">
                  <a:solidFill>
                    <a:srgbClr val="ABB2BF"/>
                  </a:solidFill>
                  <a:effectLst/>
                  <a:latin typeface="Consolas"/>
                </a:rPr>
                <a:t>.</a:t>
              </a:r>
              <a:r>
                <a:rPr lang="en-SG" sz="2000" dirty="0" err="1">
                  <a:solidFill>
                    <a:srgbClr val="BBBBBB"/>
                  </a:solidFill>
                  <a:latin typeface="Consolas"/>
                </a:rPr>
                <a:t>message_content</a:t>
              </a:r>
              <a:r>
                <a:rPr lang="en-SG" sz="2000" b="0" dirty="0">
                  <a:solidFill>
                    <a:srgbClr val="BBBBBB"/>
                  </a:solidFill>
                  <a:effectLst/>
                  <a:latin typeface="Consolas"/>
                </a:rPr>
                <a:t> </a:t>
              </a:r>
              <a:r>
                <a:rPr lang="en-SG" sz="2000" b="0" dirty="0">
                  <a:solidFill>
                    <a:srgbClr val="E06C75"/>
                  </a:solidFill>
                  <a:effectLst/>
                  <a:latin typeface="Consolas"/>
                </a:rPr>
                <a:t>=</a:t>
              </a:r>
              <a:r>
                <a:rPr lang="en-SG" sz="2000" b="0" dirty="0">
                  <a:solidFill>
                    <a:srgbClr val="BBBBBB"/>
                  </a:solidFill>
                  <a:effectLst/>
                  <a:latin typeface="Consolas"/>
                </a:rPr>
                <a:t> </a:t>
              </a:r>
              <a:r>
                <a:rPr lang="en-SG" sz="2000" b="0" dirty="0">
                  <a:solidFill>
                    <a:srgbClr val="56B6C2"/>
                  </a:solidFill>
                  <a:effectLst/>
                  <a:latin typeface="Consolas"/>
                </a:rPr>
                <a:t>True</a:t>
              </a:r>
              <a:endParaRPr lang="en-SG" sz="2000" b="0" dirty="0">
                <a:solidFill>
                  <a:srgbClr val="BBBBBB"/>
                </a:solidFill>
                <a:effectLst/>
                <a:latin typeface="Consolas"/>
              </a:endParaRPr>
            </a:p>
            <a:p>
              <a:endPara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CCCCCC"/>
                  </a:solidFill>
                  <a:effectLst/>
                  <a:latin typeface="Consolas"/>
                </a:rPr>
                <a:t>   </a:t>
              </a:r>
              <a:r>
                <a:rPr lang="en-US" sz="1600" dirty="0">
                  <a:solidFill>
                    <a:srgbClr val="CCCCCC"/>
                  </a:solidFill>
                  <a:latin typeface="Consolas"/>
                </a:rPr>
                <a:t> </a:t>
              </a:r>
              <a:endPara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2168256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37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/>
              <a:t>Message Sent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38822"/>
            <a:ext cx="8047234" cy="87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message.author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 retrieves author of message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message.content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 retrieves content of message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2828349"/>
            <a:ext cx="8277300" cy="2162143"/>
            <a:chOff x="433350" y="377261"/>
            <a:chExt cx="10375157" cy="4234904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1114303"/>
              <a:ext cx="10375157" cy="349786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on_message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author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author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content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content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process_commands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(message)</a:t>
              </a: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format(author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content))</a:t>
              </a:r>
            </a:p>
            <a:p>
              <a:endPara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377261"/>
              <a:ext cx="8277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DDC5C3A-D011-1B74-D69C-1E875CC92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5" t="79427" r="79427" b="14159"/>
          <a:stretch/>
        </p:blipFill>
        <p:spPr>
          <a:xfrm>
            <a:off x="2364954" y="2454851"/>
            <a:ext cx="2740422" cy="5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2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Message Delete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dirty="0"/>
              <a:t>18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7743999" cy="1677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Same as previous slide, but now we are sending the message to the channel instead of the console.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The variable 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en-US" sz="16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here </a:t>
            </a:r>
            <a:r>
              <a:rPr lang="en-US" sz="1600">
                <a:solidFill>
                  <a:schemeClr val="bg1"/>
                </a:solidFill>
              </a:rPr>
              <a:t>refers to the channel the message is sent in.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75" y="2868905"/>
            <a:ext cx="6603630" cy="2140559"/>
            <a:chOff x="433350" y="1940462"/>
            <a:chExt cx="8277300" cy="3197419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516624"/>
              <a:ext cx="8277300" cy="2621257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on_message_delete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author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author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content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content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channel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format(author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content))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1940462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64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Message Edit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321946"/>
            <a:ext cx="8047234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Same as the previous two slides, but now we have the 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1600">
                <a:solidFill>
                  <a:schemeClr val="bg1"/>
                </a:solidFill>
              </a:rPr>
              <a:t> and 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sz="1600">
                <a:solidFill>
                  <a:schemeClr val="bg1"/>
                </a:solidFill>
              </a:rPr>
              <a:t> variables.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2299636"/>
            <a:ext cx="7064730" cy="2537899"/>
            <a:chOff x="433350" y="2168254"/>
            <a:chExt cx="8277300" cy="4286925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1"/>
              <a:ext cx="8277300" cy="3704828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on_message_edit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after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author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author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channel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before_content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content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after_content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after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content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"Before: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before_content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"After: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after_content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2168254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93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F45B6-3F09-31ED-D79D-13AF6502F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1B921-E654-CCDB-5409-68D78906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Discord bot?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92428-EA7B-8179-20DF-C993CC50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350" y="1254275"/>
            <a:ext cx="7406106" cy="3889200"/>
          </a:xfrm>
        </p:spPr>
        <p:txBody>
          <a:bodyPr/>
          <a:lstStyle/>
          <a:p>
            <a:r>
              <a:rPr lang="en-GB"/>
              <a:t>Automated program that performs various tasks on the Discord platform.</a:t>
            </a:r>
          </a:p>
          <a:p>
            <a:r>
              <a:rPr lang="en-GB"/>
              <a:t>Can interact with users, provide information, moderate servers, play music and more.</a:t>
            </a:r>
          </a:p>
          <a:p>
            <a:pPr lvl="1"/>
            <a:r>
              <a:rPr lang="en-GB"/>
              <a:t>Through text-based messaging in chat channels, responding to commands, inquiries or specific triggers (prefixes)</a:t>
            </a:r>
          </a:p>
          <a:p>
            <a:r>
              <a:rPr lang="en-GB"/>
              <a:t>Can leverage Discord’s API to access and manipulate server and user data, enabling powerful interactions and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101581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Message Edit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321946"/>
            <a:ext cx="8047234" cy="1231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Prevent the event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on_message_edit</a:t>
            </a:r>
            <a:r>
              <a:rPr lang="en-US" sz="16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to be triggered twice for each message edit.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Checks if the edit was made by the bot itself or the user.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2745911"/>
            <a:ext cx="7064730" cy="1606158"/>
            <a:chOff x="433350" y="2168254"/>
            <a:chExt cx="8277300" cy="2713062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1"/>
              <a:ext cx="7404919" cy="2130965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US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US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on_message_edit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US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after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before</a:t>
              </a:r>
              <a:r>
                <a:rPr lang="en-US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author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US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600" b="0">
                  <a:solidFill>
                    <a:srgbClr val="F8F8F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2168254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40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Reaction Added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61" y="1226325"/>
            <a:ext cx="8047234" cy="1231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Same syntax as the previous few events, except that the arguments are 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reaction</a:t>
            </a:r>
            <a:r>
              <a:rPr lang="en-US" sz="1600">
                <a:solidFill>
                  <a:schemeClr val="bg1"/>
                </a:solidFill>
              </a:rPr>
              <a:t> &amp; 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61" y="2188738"/>
            <a:ext cx="8047233" cy="2660939"/>
            <a:chOff x="433319" y="2168254"/>
            <a:chExt cx="10086780" cy="3974727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49" y="2750351"/>
              <a:ext cx="10086750" cy="339263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on_reaction_add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reaction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channel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reaction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name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user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name</a:t>
              </a: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emoji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reaction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emoji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content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reaction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content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 has added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 to the message: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format(name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emoji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content))</a:t>
              </a:r>
            </a:p>
            <a:p>
              <a:br>
                <a:rPr lang="en-SG" sz="2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endParaRPr lang="en-SG" sz="2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9" y="2168254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009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Reaction Removed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61" y="1226325"/>
            <a:ext cx="8047234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Same as the code for reaction added 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61" y="2188738"/>
            <a:ext cx="8047233" cy="2660939"/>
            <a:chOff x="433319" y="2168254"/>
            <a:chExt cx="10086780" cy="3974727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49" y="2750351"/>
              <a:ext cx="10086750" cy="339263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@bot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event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on_reaction_remove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reaction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channel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reaction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name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user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name</a:t>
              </a: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emoji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reaction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emoji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content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reaction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content</a:t>
              </a:r>
              <a:endParaRPr lang="en-SG" sz="16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SG" sz="16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channel</a:t>
              </a:r>
              <a:r>
                <a:rPr lang="en-SG" sz="16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send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 has removed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 to the message: </a:t>
              </a:r>
              <a:r>
                <a:rPr lang="en-SG" sz="1600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{}</a:t>
              </a:r>
              <a:r>
                <a:rPr lang="en-SG" sz="1600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format(name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emoji</a:t>
              </a:r>
              <a:r>
                <a:rPr lang="en-SG" sz="1600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sz="16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content))</a:t>
              </a:r>
            </a:p>
            <a:p>
              <a:br>
                <a:rPr lang="en-SG" sz="24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</a:br>
              <a:endParaRPr lang="en-SG" sz="2400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9" y="2168254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01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dirty="0"/>
              <a:t>23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9918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Break Time!!! </a:t>
            </a:r>
            <a:r>
              <a:rPr lang="en">
                <a:sym typeface="Wingdings" panose="05000000000000000000" pitchFamily="2" charset="2"/>
              </a:rPr>
              <a:t> </a:t>
            </a:r>
            <a:br>
              <a:rPr lang="en">
                <a:sym typeface="Wingdings" panose="05000000000000000000" pitchFamily="2" charset="2"/>
              </a:rPr>
            </a:br>
            <a:r>
              <a:rPr lang="en">
                <a:sym typeface="Wingdings" panose="05000000000000000000" pitchFamily="2" charset="2"/>
              </a:rPr>
              <a:t>WOOHOO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3263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Basic Command Handling &amp; Mention Commands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05058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Prefix Commands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Commands that starts with a prefix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E.g., “!”, “$”, “*”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How they look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032E2-599C-8FE6-2E39-BF04FE31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9" y="2887328"/>
            <a:ext cx="368668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Prefix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13085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Now let's start defining its actions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For now, let's focus on 3 core things: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Send, react and delete</a:t>
            </a:r>
          </a:p>
        </p:txBody>
      </p:sp>
      <p:pic>
        <p:nvPicPr>
          <p:cNvPr id="7" name="Graphic 6" descr="Eraser with solid fill">
            <a:extLst>
              <a:ext uri="{FF2B5EF4-FFF2-40B4-BE49-F238E27FC236}">
                <a16:creationId xmlns:a16="http://schemas.microsoft.com/office/drawing/2014/main" id="{91A8A901-EF6D-29F5-0FF8-C4209438B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1630" y="3503333"/>
            <a:ext cx="914400" cy="914400"/>
          </a:xfrm>
          <a:prstGeom prst="rect">
            <a:avLst/>
          </a:prstGeom>
        </p:spPr>
      </p:pic>
      <p:pic>
        <p:nvPicPr>
          <p:cNvPr id="9" name="Graphic 8" descr="Funny face outline outline">
            <a:extLst>
              <a:ext uri="{FF2B5EF4-FFF2-40B4-BE49-F238E27FC236}">
                <a16:creationId xmlns:a16="http://schemas.microsoft.com/office/drawing/2014/main" id="{730BD5AE-F000-1233-250A-A407CF94C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2567" y="3597174"/>
            <a:ext cx="914400" cy="914400"/>
          </a:xfrm>
          <a:prstGeom prst="rect">
            <a:avLst/>
          </a:prstGeom>
        </p:spPr>
      </p:pic>
      <p:pic>
        <p:nvPicPr>
          <p:cNvPr id="11" name="Graphic 10" descr="Chat bubble with solid fill">
            <a:extLst>
              <a:ext uri="{FF2B5EF4-FFF2-40B4-BE49-F238E27FC236}">
                <a16:creationId xmlns:a16="http://schemas.microsoft.com/office/drawing/2014/main" id="{BE1F7B1F-0C90-0B96-E474-29C66F6FD9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504" y="35118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56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Prefix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221184"/>
            <a:ext cx="8047234" cy="1308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Start by specifying the intents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message_content</a:t>
            </a:r>
            <a:r>
              <a:rPr lang="en-US" sz="16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en-US" sz="1600">
                <a:solidFill>
                  <a:schemeClr val="bg1"/>
                </a:solidFill>
              </a:rPr>
              <a:t>= true : allow our bot to access contents of messages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Afterwards, specify the prefix</a:t>
            </a:r>
          </a:p>
        </p:txBody>
      </p:sp>
      <p:grpSp>
        <p:nvGrpSpPr>
          <p:cNvPr id="8" name="Google Shape;104;p4">
            <a:extLst>
              <a:ext uri="{FF2B5EF4-FFF2-40B4-BE49-F238E27FC236}">
                <a16:creationId xmlns:a16="http://schemas.microsoft.com/office/drawing/2014/main" id="{0AE22A58-E288-06A8-19A5-1AF1BB66310B}"/>
              </a:ext>
            </a:extLst>
          </p:cNvPr>
          <p:cNvGrpSpPr/>
          <p:nvPr/>
        </p:nvGrpSpPr>
        <p:grpSpPr>
          <a:xfrm>
            <a:off x="433375" y="2625259"/>
            <a:ext cx="6603630" cy="2124433"/>
            <a:chOff x="433350" y="2350445"/>
            <a:chExt cx="8277300" cy="2399405"/>
          </a:xfrm>
        </p:grpSpPr>
        <p:sp>
          <p:nvSpPr>
            <p:cNvPr id="9" name="Google Shape;105;p4">
              <a:extLst>
                <a:ext uri="{FF2B5EF4-FFF2-40B4-BE49-F238E27FC236}">
                  <a16:creationId xmlns:a16="http://schemas.microsoft.com/office/drawing/2014/main" id="{9FD46774-D005-5DF7-D346-1A858E9F2753}"/>
                </a:ext>
              </a:extLst>
            </p:cNvPr>
            <p:cNvSpPr/>
            <p:nvPr/>
          </p:nvSpPr>
          <p:spPr>
            <a:xfrm>
              <a:off x="433350" y="2750350"/>
              <a:ext cx="8277300" cy="199950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-FR" sz="20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20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20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fr-FR" sz="20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20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fr-FR" sz="20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2000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fr-FR" sz="20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fr-FR" sz="20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20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message_content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20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2000" b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fr-F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fr-FR" sz="20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20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fr-FR" sz="20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commands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fr-FR" sz="20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fr-FR" sz="20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command_prefix</a:t>
              </a:r>
              <a:r>
                <a:rPr lang="fr-FR" sz="20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fr-FR" sz="20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"!"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fr-FR" sz="20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fr-FR" sz="20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fr-FR" sz="20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fr-FR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0" name="Google Shape;106;p4">
              <a:extLst>
                <a:ext uri="{FF2B5EF4-FFF2-40B4-BE49-F238E27FC236}">
                  <a16:creationId xmlns:a16="http://schemas.microsoft.com/office/drawing/2014/main" id="{2B9DD8CA-E7B6-EE9C-A454-A364D7E78194}"/>
                </a:ext>
              </a:extLst>
            </p:cNvPr>
            <p:cNvSpPr txBox="1"/>
            <p:nvPr/>
          </p:nvSpPr>
          <p:spPr>
            <a:xfrm>
              <a:off x="433350" y="2350445"/>
              <a:ext cx="8277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DD25A7-F2EA-3289-F75D-447C7763BF19}"/>
              </a:ext>
            </a:extLst>
          </p:cNvPr>
          <p:cNvCxnSpPr>
            <a:cxnSpLocks/>
          </p:cNvCxnSpPr>
          <p:nvPr/>
        </p:nvCxnSpPr>
        <p:spPr>
          <a:xfrm flipH="1">
            <a:off x="5888736" y="2990760"/>
            <a:ext cx="1706880" cy="752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E994B5-5405-6D8F-EF09-192FEA6DA527}"/>
              </a:ext>
            </a:extLst>
          </p:cNvPr>
          <p:cNvSpPr txBox="1"/>
          <p:nvPr/>
        </p:nvSpPr>
        <p:spPr>
          <a:xfrm>
            <a:off x="7382256" y="2682983"/>
            <a:ext cx="76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Prefix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D4EA-7B2D-FB8B-4396-A19A3061FA79}"/>
              </a:ext>
            </a:extLst>
          </p:cNvPr>
          <p:cNvSpPr txBox="1"/>
          <p:nvPr/>
        </p:nvSpPr>
        <p:spPr>
          <a:xfrm>
            <a:off x="3096768" y="4439632"/>
            <a:ext cx="76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Intents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EDB12D-7024-E813-2D72-2F6303EEDD0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106995" y="4291584"/>
            <a:ext cx="989773" cy="3019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Prefix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1754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Start with the 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@command</a:t>
            </a:r>
            <a:r>
              <a:rPr lang="en-US" sz="160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section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Define the command name along with the parameters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>
                <a:solidFill>
                  <a:schemeClr val="bg1"/>
                </a:solidFill>
              </a:rPr>
              <a:t> in here refers to context: It provides useful information about the command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Such as the author or even channel of where the command is found at!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75" y="3331401"/>
            <a:ext cx="6603630" cy="1418291"/>
            <a:chOff x="433350" y="1940462"/>
            <a:chExt cx="8277300" cy="2809388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0"/>
              <a:ext cx="8277300" cy="199950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.command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ping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1940462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417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Prefix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1754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Send Messages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Remember the ping pong command showed earlier?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To send messages, just simply add the </a:t>
            </a:r>
            <a:r>
              <a:rPr lang="en-US" sz="1600" b="1" err="1">
                <a:solidFill>
                  <a:schemeClr val="bg1"/>
                </a:solidFill>
              </a:rPr>
              <a:t>ctx.send</a:t>
            </a:r>
            <a:r>
              <a:rPr lang="en-US" sz="1600" b="1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method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75" y="2868905"/>
            <a:ext cx="6603630" cy="1880787"/>
            <a:chOff x="433350" y="1940462"/>
            <a:chExt cx="8277300" cy="2809388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0"/>
              <a:ext cx="8277300" cy="199950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.command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ping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mention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.send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"pong"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mention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.add_reaction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"🏓"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1940462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72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F45B6-3F09-31ED-D79D-13AF6502F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1B921-E654-CCDB-5409-68D78906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YOU can expect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92428-EA7B-8179-20DF-C993CC50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350" y="1254275"/>
            <a:ext cx="7252911" cy="3889200"/>
          </a:xfrm>
        </p:spPr>
        <p:txBody>
          <a:bodyPr/>
          <a:lstStyle/>
          <a:p>
            <a:r>
              <a:rPr lang="en-GB" dirty="0"/>
              <a:t>This is the first Discord bot workshop out of the two-part series</a:t>
            </a:r>
          </a:p>
          <a:p>
            <a:r>
              <a:rPr lang="en-GB" dirty="0"/>
              <a:t>What we will be covering in today’s workshop: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GB" dirty="0"/>
              <a:t>Basic event handling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GB" dirty="0"/>
              <a:t>Basic command handling &amp; mention commands</a:t>
            </a:r>
          </a:p>
          <a:p>
            <a:pPr marL="927100" lvl="1" indent="-342900">
              <a:buFont typeface="+mj-lt"/>
              <a:buAutoNum type="arabicPeriod"/>
            </a:pPr>
            <a:r>
              <a:rPr lang="en-GB" dirty="0"/>
              <a:t>Slash commands &amp; sub-commands</a:t>
            </a:r>
          </a:p>
          <a:p>
            <a:r>
              <a:rPr lang="en-GB" dirty="0"/>
              <a:t>At the end of today’s workshop, you will be able to build and customise your Discord bot with the above features.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EC146-7E19-4DB4-A43A-1888657BB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1" t="39162" r="64058" b="50001"/>
          <a:stretch/>
        </p:blipFill>
        <p:spPr>
          <a:xfrm>
            <a:off x="5246329" y="1722289"/>
            <a:ext cx="3897671" cy="8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87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Prefix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1308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Reacting to Messages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Use the </a:t>
            </a:r>
            <a:r>
              <a:rPr lang="en-US" sz="1600" b="1">
                <a:solidFill>
                  <a:schemeClr val="bg1"/>
                </a:solidFill>
              </a:rPr>
              <a:t>.</a:t>
            </a:r>
            <a:r>
              <a:rPr lang="en-US" sz="1600" b="1" err="1">
                <a:solidFill>
                  <a:schemeClr val="bg1"/>
                </a:solidFill>
              </a:rPr>
              <a:t>add_reaction</a:t>
            </a:r>
            <a:r>
              <a:rPr lang="en-US" sz="1600" b="1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method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 Remember to specify the</a:t>
            </a:r>
            <a:r>
              <a:rPr lang="en-US" sz="1600" b="1">
                <a:solidFill>
                  <a:schemeClr val="bg1"/>
                </a:solidFill>
              </a:rPr>
              <a:t> emoji</a:t>
            </a:r>
            <a:r>
              <a:rPr lang="en-US" sz="160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75" y="2868905"/>
            <a:ext cx="6603630" cy="1880787"/>
            <a:chOff x="433350" y="1940462"/>
            <a:chExt cx="8277300" cy="2809388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0"/>
              <a:ext cx="8277300" cy="199950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.command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ping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mention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.send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"pong"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mention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.add_reaction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"🏓"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1940462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043A44-5702-788F-8CFC-3B7A357CB273}"/>
              </a:ext>
            </a:extLst>
          </p:cNvPr>
          <p:cNvSpPr txBox="1"/>
          <p:nvPr/>
        </p:nvSpPr>
        <p:spPr>
          <a:xfrm>
            <a:off x="2862899" y="3136623"/>
            <a:ext cx="42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 this instance, the bot reacted to its own message</a:t>
            </a:r>
          </a:p>
        </p:txBody>
      </p:sp>
    </p:spTree>
    <p:extLst>
      <p:ext uri="{BB962C8B-B14F-4D97-AF65-F5344CB8AC3E}">
        <p14:creationId xmlns:p14="http://schemas.microsoft.com/office/powerpoint/2010/main" val="2750878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Prefix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1308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How to make them react to your own message?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Access your own message via the </a:t>
            </a:r>
            <a:r>
              <a:rPr lang="en-US" sz="1600" b="1" err="1">
                <a:solidFill>
                  <a:schemeClr val="bg1"/>
                </a:solidFill>
              </a:rPr>
              <a:t>ctx</a:t>
            </a:r>
            <a:r>
              <a:rPr lang="en-US" sz="1600">
                <a:solidFill>
                  <a:schemeClr val="bg1"/>
                </a:solidFill>
              </a:rPr>
              <a:t> object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Use </a:t>
            </a:r>
            <a:r>
              <a:rPr lang="en-US" sz="1600" b="1">
                <a:solidFill>
                  <a:schemeClr val="bg1"/>
                </a:solidFill>
              </a:rPr>
              <a:t>the .</a:t>
            </a:r>
            <a:r>
              <a:rPr lang="en-US" sz="1600" b="1" err="1">
                <a:solidFill>
                  <a:schemeClr val="bg1"/>
                </a:solidFill>
              </a:rPr>
              <a:t>add_reaction</a:t>
            </a:r>
            <a:r>
              <a:rPr lang="en-US" sz="1600" b="1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method on the </a:t>
            </a:r>
            <a:r>
              <a:rPr lang="en-US" sz="1600" b="1" err="1">
                <a:solidFill>
                  <a:schemeClr val="bg1"/>
                </a:solidFill>
              </a:rPr>
              <a:t>ctx</a:t>
            </a:r>
            <a:r>
              <a:rPr lang="en-US" sz="1600">
                <a:solidFill>
                  <a:schemeClr val="bg1"/>
                </a:solidFill>
              </a:rPr>
              <a:t> object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75" y="2868905"/>
            <a:ext cx="6603630" cy="1880787"/>
            <a:chOff x="433350" y="1940462"/>
            <a:chExt cx="8277300" cy="2809388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0"/>
              <a:ext cx="8277300" cy="199950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.command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ping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mention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.send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"pong"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ctx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.message.add_reaction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"🏓"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1940462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72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Prefix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264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-US" sz="1600">
                <a:solidFill>
                  <a:schemeClr val="bg1"/>
                </a:solidFill>
              </a:rPr>
              <a:t>Deleting Messages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Access the messages using the channel history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Specify the conditions for deleting the messages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Afterwards, use the delete method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3065932"/>
            <a:ext cx="8047209" cy="1976037"/>
            <a:chOff x="433350" y="1940462"/>
            <a:chExt cx="8277300" cy="2951666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476741"/>
              <a:ext cx="8277300" cy="2415387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DCDCAA"/>
                  </a:solidFill>
                  <a:effectLst/>
                  <a:latin typeface="Consolas"/>
                </a:rPr>
                <a:t>@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/>
                </a:rPr>
                <a:t>bot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/>
                </a:rPr>
                <a:t>.command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()</a:t>
              </a:r>
            </a:p>
            <a:p>
              <a:r>
                <a:rPr lang="en-US" sz="1600" b="0">
                  <a:solidFill>
                    <a:srgbClr val="569CD6"/>
                  </a:solidFill>
                  <a:effectLst/>
                  <a:latin typeface="Consolas"/>
                </a:rPr>
                <a:t>async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569CD6"/>
                  </a:solidFill>
                  <a:effectLst/>
                  <a:latin typeface="Consolas"/>
                </a:rPr>
                <a:t>def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/>
                </a:rPr>
                <a:t>delete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,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: 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/>
                </a:rPr>
                <a:t>discord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/>
                </a:rPr>
                <a:t>.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/>
                </a:rPr>
                <a:t>User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):</a:t>
              </a: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   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/>
                </a:rPr>
                <a:t>async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/>
                </a:rPr>
                <a:t>for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/>
                </a:rPr>
                <a:t>message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/>
                </a:rPr>
                <a:t>in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/>
                </a:rPr>
                <a:t>.channel.history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(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/>
                </a:rPr>
                <a:t>limit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/>
                </a:rPr>
                <a:t>=</a:t>
              </a:r>
              <a:r>
                <a:rPr lang="en-US" sz="1600" b="0">
                  <a:solidFill>
                    <a:srgbClr val="569CD6"/>
                  </a:solidFill>
                  <a:effectLst/>
                  <a:latin typeface="Consolas"/>
                </a:rPr>
                <a:t>None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):</a:t>
              </a: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       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/>
                </a:rPr>
                <a:t>if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/>
                </a:rPr>
                <a:t>message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/>
                </a:rPr>
                <a:t>.author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DCDCAA"/>
                  </a:solidFill>
                  <a:effectLst/>
                  <a:latin typeface="Consolas"/>
                </a:rPr>
                <a:t>==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/>
                </a:rPr>
                <a:t>user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569CD6"/>
                  </a:solidFill>
                  <a:effectLst/>
                  <a:latin typeface="Consolas"/>
                </a:rPr>
                <a:t>and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/>
                </a:rPr>
                <a:t>message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.id 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/>
                </a:rPr>
                <a:t>!=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/>
                </a:rPr>
                <a:t>ctx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.message.id:</a:t>
              </a: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            </a:t>
              </a:r>
              <a:r>
                <a:rPr lang="en-US" sz="1600" b="0">
                  <a:solidFill>
                    <a:srgbClr val="C586C0"/>
                  </a:solidFill>
                  <a:effectLst/>
                  <a:latin typeface="Consolas"/>
                </a:rPr>
                <a:t>await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 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/>
                </a:rPr>
                <a:t>message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/>
                </a:rPr>
                <a:t>.delete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()</a:t>
              </a:r>
            </a:p>
            <a:p>
              <a:r>
                <a:rPr lang="en-US" sz="1600">
                  <a:solidFill>
                    <a:srgbClr val="CCCCCC"/>
                  </a:solidFill>
                  <a:latin typeface="Consolas"/>
                </a:rPr>
                <a:t>            </a:t>
              </a:r>
              <a:r>
                <a:rPr lang="en-US" sz="1600">
                  <a:solidFill>
                    <a:srgbClr val="C586C0"/>
                  </a:solidFill>
                  <a:latin typeface="Consolas"/>
                </a:rPr>
                <a:t>break</a:t>
              </a:r>
              <a:endParaRPr lang="en-US" sz="1600" b="0">
                <a:solidFill>
                  <a:srgbClr val="C586C0"/>
                </a:solidFill>
                <a:effectLst/>
                <a:latin typeface="Consolas"/>
              </a:endParaRPr>
            </a:p>
            <a:p>
              <a:endParaRPr lang="en-US" sz="160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/>
                </a:rPr>
                <a:t>   </a:t>
              </a:r>
              <a:r>
                <a:rPr lang="en-US" sz="1600">
                  <a:solidFill>
                    <a:srgbClr val="CCCCCC"/>
                  </a:solidFill>
                  <a:latin typeface="Consolas"/>
                </a:rPr>
                <a:t> </a:t>
              </a:r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1940462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69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Mention Commands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2C171-B6E0-1490-0260-8E0BF954BCC6}"/>
              </a:ext>
            </a:extLst>
          </p:cNvPr>
          <p:cNvSpPr txBox="1"/>
          <p:nvPr/>
        </p:nvSpPr>
        <p:spPr>
          <a:xfrm>
            <a:off x="152934" y="1471192"/>
            <a:ext cx="8047234" cy="2201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-US" sz="1600">
                <a:solidFill>
                  <a:schemeClr val="bg1"/>
                </a:solidFill>
              </a:rPr>
              <a:t>They are like prefix commands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Mention the bots instead of using a prefix to call the commands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How they look like?</a:t>
            </a: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660F9-4B6D-11AA-5B84-8811F3A3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50" y="2865585"/>
            <a:ext cx="419158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62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Mention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2C171-B6E0-1490-0260-8E0BF954BCC6}"/>
              </a:ext>
            </a:extLst>
          </p:cNvPr>
          <p:cNvSpPr txBox="1"/>
          <p:nvPr/>
        </p:nvSpPr>
        <p:spPr>
          <a:xfrm>
            <a:off x="152934" y="1471192"/>
            <a:ext cx="8047234" cy="2201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-US" sz="1600">
                <a:solidFill>
                  <a:schemeClr val="bg1"/>
                </a:solidFill>
              </a:rPr>
              <a:t>Coding syntax wise, they are basically the same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-US" sz="1600">
                <a:solidFill>
                  <a:schemeClr val="bg1"/>
                </a:solidFill>
              </a:rPr>
              <a:t>However, the only difference is how you specify the </a:t>
            </a:r>
            <a:r>
              <a:rPr lang="en-US" sz="1600" err="1">
                <a:solidFill>
                  <a:schemeClr val="bg1"/>
                </a:solidFill>
              </a:rPr>
              <a:t>command_prefix</a:t>
            </a: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Char char="●"/>
            </a:pPr>
            <a:r>
              <a:rPr lang="en-US" sz="1600">
                <a:solidFill>
                  <a:schemeClr val="bg1"/>
                </a:solidFill>
              </a:rPr>
              <a:t>Instead of applying a string prefix, you do this:</a:t>
            </a: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8967BAF7-C4C5-F275-D8CD-20B9B5310790}"/>
              </a:ext>
            </a:extLst>
          </p:cNvPr>
          <p:cNvGrpSpPr/>
          <p:nvPr/>
        </p:nvGrpSpPr>
        <p:grpSpPr>
          <a:xfrm>
            <a:off x="433350" y="3010829"/>
            <a:ext cx="8595934" cy="1665249"/>
            <a:chOff x="433350" y="2701447"/>
            <a:chExt cx="8277300" cy="2048403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D8EB2243-543C-C8A1-BA22-BE60AD4E8BFD}"/>
                </a:ext>
              </a:extLst>
            </p:cNvPr>
            <p:cNvSpPr/>
            <p:nvPr/>
          </p:nvSpPr>
          <p:spPr>
            <a:xfrm>
              <a:off x="433350" y="3176439"/>
              <a:ext cx="8277300" cy="1573411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commands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command_prefix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commands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when_mentioned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commands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command_prefix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commands</a:t>
              </a:r>
              <a:r>
                <a:rPr lang="en-US" sz="1600" b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when_mentioned_or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"!"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US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sz="20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endParaRPr 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Google Shape;106;p4">
              <a:extLst>
                <a:ext uri="{FF2B5EF4-FFF2-40B4-BE49-F238E27FC236}">
                  <a16:creationId xmlns:a16="http://schemas.microsoft.com/office/drawing/2014/main" id="{9B916E06-80E1-C8F9-1E30-1C4740FC1372}"/>
                </a:ext>
              </a:extLst>
            </p:cNvPr>
            <p:cNvSpPr txBox="1"/>
            <p:nvPr/>
          </p:nvSpPr>
          <p:spPr>
            <a:xfrm>
              <a:off x="433350" y="2701447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2D92B1-5FFB-9C97-664D-94C85B6C73A9}"/>
              </a:ext>
            </a:extLst>
          </p:cNvPr>
          <p:cNvCxnSpPr>
            <a:cxnSpLocks/>
          </p:cNvCxnSpPr>
          <p:nvPr/>
        </p:nvCxnSpPr>
        <p:spPr>
          <a:xfrm>
            <a:off x="4995746" y="2631688"/>
            <a:ext cx="661639" cy="8623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A09EDC-929B-C99E-E225-5784BF00A5F1}"/>
              </a:ext>
            </a:extLst>
          </p:cNvPr>
          <p:cNvCxnSpPr>
            <a:cxnSpLocks/>
          </p:cNvCxnSpPr>
          <p:nvPr/>
        </p:nvCxnSpPr>
        <p:spPr>
          <a:xfrm flipV="1">
            <a:off x="4304371" y="4326673"/>
            <a:ext cx="892097" cy="4315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5413A1-5085-CAA3-7F65-315AA2A46D83}"/>
              </a:ext>
            </a:extLst>
          </p:cNvPr>
          <p:cNvSpPr txBox="1"/>
          <p:nvPr/>
        </p:nvSpPr>
        <p:spPr>
          <a:xfrm>
            <a:off x="292101" y="4758200"/>
            <a:ext cx="604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This is used when you want to include both prefix and mention commands</a:t>
            </a:r>
          </a:p>
        </p:txBody>
      </p:sp>
    </p:spTree>
    <p:extLst>
      <p:ext uri="{BB962C8B-B14F-4D97-AF65-F5344CB8AC3E}">
        <p14:creationId xmlns:p14="http://schemas.microsoft.com/office/powerpoint/2010/main" val="3528457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dirty="0"/>
              <a:t>35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Slash Commands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404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Slash Commands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7853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Commands that starts with /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How they look like:</a:t>
            </a: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9A6C07-89B2-4680-1B2A-491F0F02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5" y="2487059"/>
            <a:ext cx="3468151" cy="1750339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46FD60-C195-ADBA-A1F1-440E1E7C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77" y="2488289"/>
            <a:ext cx="3657600" cy="17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0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Slash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296561"/>
            <a:ext cx="8047234" cy="4160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To check if the bot is ready and the commands have been synced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2645098"/>
            <a:ext cx="6603630" cy="2199279"/>
            <a:chOff x="433350" y="1914689"/>
            <a:chExt cx="8277300" cy="2843228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367690"/>
              <a:ext cx="8277300" cy="2390227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200" b="0">
                  <a:solidFill>
                    <a:srgbClr val="D2A8FF"/>
                  </a:solidFill>
                  <a:effectLst/>
                  <a:latin typeface="Consolas"/>
                </a:rPr>
                <a:t>@</a:t>
              </a:r>
              <a:r>
                <a:rPr lang="en-US" sz="1200" b="0">
                  <a:solidFill>
                    <a:srgbClr val="E6EDF3"/>
                  </a:solidFill>
                  <a:effectLst/>
                  <a:latin typeface="Consolas"/>
                </a:rPr>
                <a:t>bot</a:t>
              </a:r>
              <a:r>
                <a:rPr lang="en-US" sz="1200" b="0">
                  <a:solidFill>
                    <a:srgbClr val="D2A8FF"/>
                  </a:solidFill>
                  <a:effectLst/>
                  <a:latin typeface="Consolas"/>
                </a:rPr>
                <a:t>.</a:t>
              </a:r>
              <a:r>
                <a:rPr lang="en-US" sz="1200">
                  <a:solidFill>
                    <a:srgbClr val="D2A8FF"/>
                  </a:solidFill>
                  <a:latin typeface="Consolas"/>
                </a:rPr>
                <a:t>event</a:t>
              </a:r>
              <a:endParaRPr lang="en-US" sz="1200"/>
            </a:p>
            <a:p>
              <a:r>
                <a:rPr lang="en-US" sz="1200" b="0">
                  <a:solidFill>
                    <a:srgbClr val="FF7B72"/>
                  </a:solidFill>
                  <a:effectLst/>
                  <a:latin typeface="Consolas"/>
                </a:rPr>
                <a:t>async</a:t>
              </a:r>
              <a:r>
                <a:rPr lang="en-US" sz="1200" b="0">
                  <a:solidFill>
                    <a:srgbClr val="E6EDF3"/>
                  </a:solidFill>
                  <a:effectLst/>
                  <a:latin typeface="Consolas"/>
                </a:rPr>
                <a:t> </a:t>
              </a:r>
              <a:r>
                <a:rPr lang="en-US" sz="1200" b="0">
                  <a:solidFill>
                    <a:srgbClr val="FF7B72"/>
                  </a:solidFill>
                  <a:effectLst/>
                  <a:latin typeface="Consolas"/>
                </a:rPr>
                <a:t>def</a:t>
              </a:r>
              <a:r>
                <a:rPr lang="en-US" sz="1200" b="0">
                  <a:solidFill>
                    <a:srgbClr val="E6EDF3"/>
                  </a:solidFill>
                  <a:effectLst/>
                  <a:latin typeface="Consolas"/>
                </a:rPr>
                <a:t> </a:t>
              </a:r>
              <a:r>
                <a:rPr lang="en-US" sz="1200" err="1">
                  <a:solidFill>
                    <a:srgbClr val="D2A8FF"/>
                  </a:solidFill>
                  <a:latin typeface="Consolas"/>
                </a:rPr>
                <a:t>on_ready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():</a:t>
              </a:r>
              <a:endParaRPr lang="en-US" sz="1200"/>
            </a:p>
            <a:p>
              <a:r>
                <a:rPr lang="en-US" sz="12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200">
                  <a:solidFill>
                    <a:srgbClr val="D2A8FF"/>
                  </a:solidFill>
                  <a:latin typeface="Consolas"/>
                </a:rPr>
                <a:t>print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200">
                  <a:solidFill>
                    <a:srgbClr val="A5D6FF"/>
                  </a:solidFill>
                  <a:latin typeface="Consolas"/>
                </a:rPr>
                <a:t>"Bot is ready for use!"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 sz="1200"/>
            </a:p>
            <a:p>
              <a:r>
                <a:rPr lang="en-US" sz="12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200">
                  <a:solidFill>
                    <a:srgbClr val="D2A8FF"/>
                  </a:solidFill>
                  <a:latin typeface="Consolas"/>
                </a:rPr>
                <a:t>print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200">
                  <a:solidFill>
                    <a:srgbClr val="A5D6FF"/>
                  </a:solidFill>
                  <a:latin typeface="Consolas"/>
                </a:rPr>
                <a:t>"---------------------"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 sz="1200"/>
            </a:p>
            <a:p>
              <a:r>
                <a:rPr lang="en-US" sz="12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try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:</a:t>
              </a:r>
              <a:endParaRPr lang="en-US" sz="1200"/>
            </a:p>
            <a:p>
              <a:r>
                <a:rPr lang="en-US" sz="1200">
                  <a:solidFill>
                    <a:srgbClr val="E6EDF3"/>
                  </a:solidFill>
                  <a:latin typeface="Consolas"/>
                </a:rPr>
                <a:t>        synced 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await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200" err="1">
                  <a:solidFill>
                    <a:srgbClr val="E6EDF3"/>
                  </a:solidFill>
                  <a:latin typeface="Consolas"/>
                </a:rPr>
                <a:t>bot.tree.</a:t>
              </a:r>
              <a:r>
                <a:rPr lang="en-US" sz="1200" err="1">
                  <a:solidFill>
                    <a:srgbClr val="D2A8FF"/>
                  </a:solidFill>
                  <a:latin typeface="Consolas"/>
                </a:rPr>
                <a:t>sync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()</a:t>
              </a:r>
              <a:endParaRPr lang="en-US" sz="1200"/>
            </a:p>
            <a:p>
              <a:r>
                <a:rPr lang="en-US" sz="12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200">
                  <a:solidFill>
                    <a:srgbClr val="D2A8FF"/>
                  </a:solidFill>
                  <a:latin typeface="Consolas"/>
                </a:rPr>
                <a:t>print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200" err="1">
                  <a:solidFill>
                    <a:srgbClr val="FF7B72"/>
                  </a:solidFill>
                  <a:latin typeface="Consolas"/>
                </a:rPr>
                <a:t>f</a:t>
              </a:r>
              <a:r>
                <a:rPr lang="en-US" sz="1200" err="1">
                  <a:solidFill>
                    <a:srgbClr val="A5D6FF"/>
                  </a:solidFill>
                  <a:latin typeface="Consolas"/>
                </a:rPr>
                <a:t>'Synced</a:t>
              </a:r>
              <a:r>
                <a:rPr lang="en-US" sz="1200">
                  <a:solidFill>
                    <a:srgbClr val="A5D6FF"/>
                  </a:solidFill>
                  <a:latin typeface="Consolas"/>
                </a:rPr>
                <a:t> 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{</a:t>
              </a:r>
              <a:r>
                <a:rPr lang="en-US" sz="1200" err="1">
                  <a:solidFill>
                    <a:srgbClr val="D2A8FF"/>
                  </a:solidFill>
                  <a:latin typeface="Consolas"/>
                </a:rPr>
                <a:t>len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(synced)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}</a:t>
              </a:r>
              <a:r>
                <a:rPr lang="en-US" sz="1200">
                  <a:solidFill>
                    <a:srgbClr val="A5D6FF"/>
                  </a:solidFill>
                  <a:latin typeface="Consolas"/>
                </a:rPr>
                <a:t> Command(s)'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 sz="1200"/>
            </a:p>
            <a:p>
              <a:r>
                <a:rPr lang="en-US" sz="12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except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200">
                  <a:solidFill>
                    <a:srgbClr val="FFA657"/>
                  </a:solidFill>
                  <a:latin typeface="Consolas"/>
                </a:rPr>
                <a:t>Exception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as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 e:</a:t>
              </a:r>
              <a:endParaRPr lang="en-US" sz="1200"/>
            </a:p>
            <a:p>
              <a:r>
                <a:rPr lang="en-US" sz="1200">
                  <a:solidFill>
                    <a:srgbClr val="E6EDF3"/>
                  </a:solidFill>
                  <a:latin typeface="Consolas"/>
                </a:rPr>
                <a:t>        </a:t>
              </a:r>
              <a:r>
                <a:rPr lang="en-US" sz="1200">
                  <a:solidFill>
                    <a:srgbClr val="D2A8FF"/>
                  </a:solidFill>
                  <a:latin typeface="Consolas"/>
                </a:rPr>
                <a:t>print</a:t>
              </a:r>
              <a:r>
                <a:rPr lang="en-US" sz="1200" b="0">
                  <a:solidFill>
                    <a:srgbClr val="E6EDF3"/>
                  </a:solidFill>
                  <a:effectLst/>
                  <a:latin typeface="Consolas"/>
                </a:rPr>
                <a:t>(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e)</a:t>
              </a:r>
              <a:endParaRPr lang="en-US" sz="1200"/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1914689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pic>
        <p:nvPicPr>
          <p:cNvPr id="6" name="Picture 6" descr="A picture containing screenshot, text, font&#10;&#10;Description automatically generated">
            <a:extLst>
              <a:ext uri="{FF2B5EF4-FFF2-40B4-BE49-F238E27FC236}">
                <a16:creationId xmlns:a16="http://schemas.microsoft.com/office/drawing/2014/main" id="{95AE0A51-C53E-2A76-D1AA-9DB5E3B67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5" b="1205"/>
          <a:stretch/>
        </p:blipFill>
        <p:spPr>
          <a:xfrm>
            <a:off x="1037539" y="1884832"/>
            <a:ext cx="5899485" cy="5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3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Slash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4160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Description </a:t>
            </a: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 will be shown beneath the command when you enter ‘/’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50" y="3203059"/>
            <a:ext cx="7126130" cy="1030102"/>
            <a:chOff x="433350" y="3128507"/>
            <a:chExt cx="8932226" cy="1621343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3636433"/>
              <a:ext cx="8932226" cy="1113417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200" b="0">
                  <a:solidFill>
                    <a:srgbClr val="D2A8FF"/>
                  </a:solidFill>
                  <a:effectLst/>
                  <a:latin typeface="Consolas"/>
                </a:rPr>
                <a:t>@</a:t>
              </a:r>
              <a:r>
                <a:rPr lang="en-US" sz="1200" b="0">
                  <a:solidFill>
                    <a:srgbClr val="E6EDF3"/>
                  </a:solidFill>
                  <a:effectLst/>
                  <a:latin typeface="Consolas"/>
                </a:rPr>
                <a:t>bot</a:t>
              </a:r>
              <a:r>
                <a:rPr lang="en-US" sz="1200" b="0">
                  <a:solidFill>
                    <a:srgbClr val="D2A8FF"/>
                  </a:solidFill>
                  <a:effectLst/>
                  <a:latin typeface="Consolas"/>
                </a:rPr>
                <a:t>.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tree</a:t>
              </a:r>
              <a:r>
                <a:rPr lang="en-US" sz="1200">
                  <a:solidFill>
                    <a:srgbClr val="D2A8FF"/>
                  </a:solidFill>
                  <a:latin typeface="Consolas"/>
                </a:rPr>
                <a:t>.command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200">
                  <a:solidFill>
                    <a:srgbClr val="FFA657"/>
                  </a:solidFill>
                  <a:latin typeface="Consolas"/>
                </a:rPr>
                <a:t>description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200">
                  <a:solidFill>
                    <a:srgbClr val="A5D6FF"/>
                  </a:solidFill>
                  <a:latin typeface="Consolas"/>
                </a:rPr>
                <a:t>"Greets user"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 sz="1200"/>
            </a:p>
            <a:p>
              <a:r>
                <a:rPr lang="en-US" sz="1200" b="0">
                  <a:solidFill>
                    <a:srgbClr val="FF7B72"/>
                  </a:solidFill>
                  <a:effectLst/>
                  <a:latin typeface="Consolas"/>
                </a:rPr>
                <a:t>async</a:t>
              </a:r>
              <a:r>
                <a:rPr lang="en-US" sz="1200" b="0">
                  <a:solidFill>
                    <a:srgbClr val="E6EDF3"/>
                  </a:solidFill>
                  <a:effectLst/>
                  <a:latin typeface="Consolas"/>
                </a:rPr>
                <a:t> </a:t>
              </a:r>
              <a:r>
                <a:rPr lang="en-US" sz="1200" b="0">
                  <a:solidFill>
                    <a:srgbClr val="FF7B72"/>
                  </a:solidFill>
                  <a:effectLst/>
                  <a:latin typeface="Consolas"/>
                </a:rPr>
                <a:t>def</a:t>
              </a:r>
              <a:r>
                <a:rPr lang="en-US" sz="1200" b="0">
                  <a:solidFill>
                    <a:srgbClr val="E6EDF3"/>
                  </a:solidFill>
                  <a:effectLst/>
                  <a:latin typeface="Consolas"/>
                </a:rPr>
                <a:t> </a:t>
              </a:r>
              <a:r>
                <a:rPr lang="en-US" sz="1200">
                  <a:solidFill>
                    <a:srgbClr val="D2A8FF"/>
                  </a:solidFill>
                  <a:latin typeface="Consolas"/>
                </a:rPr>
                <a:t>hello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200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: </a:t>
              </a:r>
              <a:r>
                <a:rPr lang="en-US" sz="1200" err="1">
                  <a:solidFill>
                    <a:srgbClr val="FFA657"/>
                  </a:solidFill>
                  <a:latin typeface="Consolas"/>
                </a:rPr>
                <a:t>discord</a:t>
              </a:r>
              <a:r>
                <a:rPr lang="en-US" sz="1200" err="1">
                  <a:solidFill>
                    <a:srgbClr val="E6EDF3"/>
                  </a:solidFill>
                  <a:latin typeface="Consolas"/>
                </a:rPr>
                <a:t>.</a:t>
              </a:r>
              <a:r>
                <a:rPr lang="en-US" sz="1200" err="1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):</a:t>
              </a:r>
              <a:endParaRPr lang="en-US" sz="1200"/>
            </a:p>
            <a:p>
              <a:r>
                <a:rPr lang="en-US" sz="12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await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200" err="1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200" err="1">
                  <a:solidFill>
                    <a:srgbClr val="E6EDF3"/>
                  </a:solidFill>
                  <a:latin typeface="Consolas"/>
                </a:rPr>
                <a:t>.response.</a:t>
              </a:r>
              <a:r>
                <a:rPr lang="en-US" sz="1200" err="1">
                  <a:solidFill>
                    <a:srgbClr val="D2A8FF"/>
                  </a:solidFill>
                  <a:latin typeface="Consolas"/>
                </a:rPr>
                <a:t>send_message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200" err="1">
                  <a:solidFill>
                    <a:srgbClr val="FF7B72"/>
                  </a:solidFill>
                  <a:latin typeface="Consolas"/>
                </a:rPr>
                <a:t>f</a:t>
              </a:r>
              <a:r>
                <a:rPr lang="en-US" sz="1200" err="1">
                  <a:solidFill>
                    <a:srgbClr val="A5D6FF"/>
                  </a:solidFill>
                  <a:latin typeface="Consolas"/>
                </a:rPr>
                <a:t>"Hey</a:t>
              </a:r>
              <a:r>
                <a:rPr lang="en-US" sz="1200">
                  <a:solidFill>
                    <a:srgbClr val="A5D6FF"/>
                  </a:solidFill>
                  <a:latin typeface="Consolas"/>
                </a:rPr>
                <a:t> 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{</a:t>
              </a:r>
              <a:r>
                <a:rPr lang="en-US" sz="1200" err="1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200" err="1">
                  <a:solidFill>
                    <a:srgbClr val="E6EDF3"/>
                  </a:solidFill>
                  <a:latin typeface="Consolas"/>
                </a:rPr>
                <a:t>.user.mention</a:t>
              </a:r>
              <a:r>
                <a:rPr lang="en-US" sz="1200">
                  <a:solidFill>
                    <a:srgbClr val="FF7B72"/>
                  </a:solidFill>
                  <a:latin typeface="Consolas"/>
                </a:rPr>
                <a:t>}</a:t>
              </a:r>
              <a:r>
                <a:rPr lang="en-US" sz="1200">
                  <a:solidFill>
                    <a:srgbClr val="A5D6FF"/>
                  </a:solidFill>
                  <a:latin typeface="Consolas"/>
                </a:rPr>
                <a:t>! "</a:t>
              </a:r>
              <a:r>
                <a:rPr lang="en-US" sz="12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 sz="1200"/>
            </a:p>
            <a:p>
              <a:endParaRPr lang="en-US" sz="1200">
                <a:solidFill>
                  <a:srgbClr val="D2A8FF"/>
                </a:solidFill>
                <a:latin typeface="Consolas"/>
              </a:endParaRPr>
            </a:p>
            <a:p>
              <a:endPara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3128507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  <p:pic>
        <p:nvPicPr>
          <p:cNvPr id="6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97F519-C628-7F22-9F28-27B0B5968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21812" b="45089"/>
          <a:stretch/>
        </p:blipFill>
        <p:spPr>
          <a:xfrm>
            <a:off x="2850559" y="2282074"/>
            <a:ext cx="3442881" cy="5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57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Sub Commands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7853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Commands that start with the same name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How they look like:</a:t>
            </a:r>
          </a:p>
        </p:txBody>
      </p:sp>
      <p:pic>
        <p:nvPicPr>
          <p:cNvPr id="3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807892F-C8F1-3876-7958-B828CB3E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2" y="2491086"/>
            <a:ext cx="3401510" cy="174561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1278DEE-0333-8F82-6659-C5C755183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6" r="11172" b="-1242"/>
          <a:stretch/>
        </p:blipFill>
        <p:spPr>
          <a:xfrm>
            <a:off x="4850202" y="2486761"/>
            <a:ext cx="3509527" cy="17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F45B6-3F09-31ED-D79D-13AF6502F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1B921-E654-CCDB-5409-68D78906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Development with Python Libraries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92428-EA7B-8179-20DF-C993CC50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350" y="1254275"/>
            <a:ext cx="7406106" cy="3889200"/>
          </a:xfrm>
        </p:spPr>
        <p:txBody>
          <a:bodyPr/>
          <a:lstStyle/>
          <a:p>
            <a:r>
              <a:rPr lang="en-GB"/>
              <a:t>Discord.py – widely-used library that provides a high-level API for building Discord bots in Python.</a:t>
            </a:r>
          </a:p>
          <a:p>
            <a:r>
              <a:rPr lang="en-GB"/>
              <a:t>Discord.py rewrite – updated version of discord.py, ensuring compatibility with the latest changes in the Discord API.</a:t>
            </a:r>
          </a:p>
          <a:p>
            <a:r>
              <a:rPr lang="en-GB"/>
              <a:t>Comes with comprehensive documentation (examples, tutorials and API references).</a:t>
            </a:r>
          </a:p>
          <a:p>
            <a:r>
              <a:rPr lang="en-GB"/>
              <a:t>Allows for easy customization and extension, enabling developers to add their own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106928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20472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Creates an instance of the Group class from the </a:t>
            </a:r>
            <a:r>
              <a:rPr lang="en-US" sz="1600" err="1">
                <a:solidFill>
                  <a:schemeClr val="bg1"/>
                </a:solidFill>
              </a:rPr>
              <a:t>app_commands</a:t>
            </a:r>
            <a:r>
              <a:rPr lang="en-US" sz="1600">
                <a:solidFill>
                  <a:schemeClr val="bg1"/>
                </a:solidFill>
              </a:rPr>
              <a:t> module</a:t>
            </a:r>
            <a:endParaRPr lang="en-US">
              <a:solidFill>
                <a:schemeClr val="bg1"/>
              </a:solidFill>
            </a:endParaRP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Instance is assigned to the variable </a:t>
            </a:r>
            <a:r>
              <a:rPr lang="en-US" sz="1600" err="1">
                <a:solidFill>
                  <a:schemeClr val="bg1"/>
                </a:solidFill>
              </a:rPr>
              <a:t>mygroup</a:t>
            </a:r>
            <a:r>
              <a:rPr lang="en-US" sz="1600">
                <a:solidFill>
                  <a:schemeClr val="bg1"/>
                </a:solidFill>
              </a:rPr>
              <a:t> and is configured with the name "greetings" and a description of "Welcomes users"</a:t>
            </a: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Serves as a way to group related functionality or data together under the "greetings" category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75" y="3633329"/>
            <a:ext cx="6603630" cy="855934"/>
            <a:chOff x="433350" y="3492773"/>
            <a:chExt cx="8277300" cy="963820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3939986"/>
              <a:ext cx="8277300" cy="516607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mygroup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= 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app_commands.Group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(name="greetings", description="Welcomes users")</a:t>
              </a:r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D2A8FF"/>
                </a:solidFill>
                <a:latin typeface="Consolas"/>
              </a:endParaRPr>
            </a:p>
            <a:p>
              <a:endParaRPr lang="en-US" sz="160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3492773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241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412308"/>
            <a:ext cx="8047234" cy="12316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Adds the </a:t>
            </a:r>
            <a:r>
              <a:rPr lang="en-US" sz="1600" err="1">
                <a:solidFill>
                  <a:schemeClr val="bg1"/>
                </a:solidFill>
              </a:rPr>
              <a:t>mygroup</a:t>
            </a:r>
            <a:r>
              <a:rPr lang="en-US" sz="1600">
                <a:solidFill>
                  <a:schemeClr val="bg1"/>
                </a:solidFill>
              </a:rPr>
              <a:t> object to the command tree of the bot instance</a:t>
            </a:r>
          </a:p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Allows the bot to execute or interact with commands or functionalities that are part of the </a:t>
            </a:r>
            <a:r>
              <a:rPr lang="en-US" sz="1600" err="1">
                <a:solidFill>
                  <a:schemeClr val="bg1"/>
                </a:solidFill>
              </a:rPr>
              <a:t>mygroup</a:t>
            </a:r>
            <a:r>
              <a:rPr lang="en-US" sz="1600">
                <a:solidFill>
                  <a:schemeClr val="bg1"/>
                </a:solidFill>
              </a:rPr>
              <a:t> object</a:t>
            </a: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75" y="2953585"/>
            <a:ext cx="6603630" cy="832728"/>
            <a:chOff x="433350" y="3305643"/>
            <a:chExt cx="8277300" cy="481710"/>
          </a:xfrm>
        </p:grpSpPr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3305643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3528301"/>
              <a:ext cx="8277300" cy="25905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bot.tree.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add_command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mygroup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/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D2A8FF"/>
                </a:solidFill>
                <a:latin typeface="Consolas"/>
              </a:endParaRPr>
            </a:p>
            <a:p>
              <a:endParaRPr lang="en-US" sz="160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024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 Commands (Coding)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75" y="3105505"/>
            <a:ext cx="6603630" cy="1888919"/>
            <a:chOff x="433350" y="3305643"/>
            <a:chExt cx="8277300" cy="1092687"/>
          </a:xfrm>
        </p:grpSpPr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3305643"/>
              <a:ext cx="8277300" cy="399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3528301"/>
              <a:ext cx="8277300" cy="870029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100">
                  <a:solidFill>
                    <a:srgbClr val="D2A8FF"/>
                  </a:solidFill>
                  <a:latin typeface="Consolas"/>
                </a:rPr>
                <a:t>@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mygroup</a:t>
              </a:r>
              <a:r>
                <a:rPr lang="en-US" sz="1100">
                  <a:solidFill>
                    <a:srgbClr val="D2A8FF"/>
                  </a:solidFill>
                  <a:latin typeface="Consolas"/>
                </a:rPr>
                <a:t>.command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description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"Pings user"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/>
            </a:p>
            <a:p>
              <a:r>
                <a:rPr lang="en-US" sz="1100">
                  <a:solidFill>
                    <a:srgbClr val="FF7B72"/>
                  </a:solidFill>
                  <a:latin typeface="Consolas"/>
                </a:rPr>
                <a:t>async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def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D2A8FF"/>
                  </a:solidFill>
                  <a:latin typeface="Consolas"/>
                </a:rPr>
                <a:t>ping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discord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await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.response.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send_message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 err="1">
                  <a:solidFill>
                    <a:srgbClr val="FF7B72"/>
                  </a:solidFill>
                  <a:latin typeface="Consolas"/>
                </a:rPr>
                <a:t>f</a:t>
              </a:r>
              <a:r>
                <a:rPr lang="en-US" sz="1100" err="1">
                  <a:solidFill>
                    <a:srgbClr val="A5D6FF"/>
                  </a:solidFill>
                  <a:latin typeface="Consolas"/>
                </a:rPr>
                <a:t>"ping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{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.user.mention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}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! "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/>
            </a:p>
            <a:p>
              <a:endParaRPr lang="en-US"/>
            </a:p>
            <a:p>
              <a:r>
                <a:rPr lang="en-US" sz="1100">
                  <a:solidFill>
                    <a:srgbClr val="D2A8FF"/>
                  </a:solidFill>
                  <a:latin typeface="Consolas"/>
                </a:rPr>
                <a:t>@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mygroup</a:t>
              </a:r>
              <a:r>
                <a:rPr lang="en-US" sz="1100">
                  <a:solidFill>
                    <a:srgbClr val="D2A8FF"/>
                  </a:solidFill>
                  <a:latin typeface="Consolas"/>
                </a:rPr>
                <a:t>.command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description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=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"Pongs user"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/>
            </a:p>
            <a:p>
              <a:r>
                <a:rPr lang="en-US" sz="1100">
                  <a:solidFill>
                    <a:srgbClr val="FF7B72"/>
                  </a:solidFill>
                  <a:latin typeface="Consolas"/>
                </a:rPr>
                <a:t>async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def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D2A8FF"/>
                  </a:solidFill>
                  <a:latin typeface="Consolas"/>
                </a:rPr>
                <a:t>pong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: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discord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):</a:t>
              </a:r>
              <a:endParaRPr lang="en-US"/>
            </a:p>
            <a:p>
              <a:r>
                <a:rPr lang="en-US" sz="1100">
                  <a:solidFill>
                    <a:srgbClr val="E6EDF3"/>
                  </a:solidFill>
                  <a:latin typeface="Consolas"/>
                </a:rPr>
                <a:t>   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await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 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.response.</a:t>
              </a:r>
              <a:r>
                <a:rPr lang="en-US" sz="1100" err="1">
                  <a:solidFill>
                    <a:srgbClr val="D2A8FF"/>
                  </a:solidFill>
                  <a:latin typeface="Consolas"/>
                </a:rPr>
                <a:t>send_message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(</a:t>
              </a:r>
              <a:r>
                <a:rPr lang="en-US" sz="1100" err="1">
                  <a:solidFill>
                    <a:srgbClr val="FF7B72"/>
                  </a:solidFill>
                  <a:latin typeface="Consolas"/>
                </a:rPr>
                <a:t>f</a:t>
              </a:r>
              <a:r>
                <a:rPr lang="en-US" sz="1100" err="1">
                  <a:solidFill>
                    <a:srgbClr val="A5D6FF"/>
                  </a:solidFill>
                  <a:latin typeface="Consolas"/>
                </a:rPr>
                <a:t>"pong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 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{</a:t>
              </a:r>
              <a:r>
                <a:rPr lang="en-US" sz="1100" err="1">
                  <a:solidFill>
                    <a:srgbClr val="FFA657"/>
                  </a:solidFill>
                  <a:latin typeface="Consolas"/>
                </a:rPr>
                <a:t>interaction</a:t>
              </a:r>
              <a:r>
                <a:rPr lang="en-US" sz="1100" err="1">
                  <a:solidFill>
                    <a:srgbClr val="E6EDF3"/>
                  </a:solidFill>
                  <a:latin typeface="Consolas"/>
                </a:rPr>
                <a:t>.user.mention</a:t>
              </a:r>
              <a:r>
                <a:rPr lang="en-US" sz="1100">
                  <a:solidFill>
                    <a:srgbClr val="FF7B72"/>
                  </a:solidFill>
                  <a:latin typeface="Consolas"/>
                </a:rPr>
                <a:t>}</a:t>
              </a:r>
              <a:r>
                <a:rPr lang="en-US" sz="1100">
                  <a:solidFill>
                    <a:srgbClr val="A5D6FF"/>
                  </a:solidFill>
                  <a:latin typeface="Consolas"/>
                </a:rPr>
                <a:t>! "</a:t>
              </a:r>
              <a:r>
                <a:rPr lang="en-US" sz="1100">
                  <a:solidFill>
                    <a:srgbClr val="E6EDF3"/>
                  </a:solidFill>
                  <a:latin typeface="Consolas"/>
                </a:rPr>
                <a:t>)</a:t>
              </a:r>
              <a:endParaRPr lang="en-US"/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E6EDF3"/>
                </a:solidFill>
                <a:latin typeface="Consolas"/>
              </a:endParaRPr>
            </a:p>
            <a:p>
              <a:endParaRPr lang="en-US" sz="1100">
                <a:solidFill>
                  <a:srgbClr val="D2A8FF"/>
                </a:solidFill>
                <a:latin typeface="Consolas"/>
              </a:endParaRPr>
            </a:p>
            <a:p>
              <a:endParaRPr lang="en-US" sz="160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0ABCEE-7CF9-6CF7-CDBA-5A5EFDAB7761}"/>
              </a:ext>
            </a:extLst>
          </p:cNvPr>
          <p:cNvSpPr txBox="1"/>
          <p:nvPr/>
        </p:nvSpPr>
        <p:spPr>
          <a:xfrm>
            <a:off x="433350" y="1412308"/>
            <a:ext cx="8047234" cy="4160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3302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Use '@</a:t>
            </a:r>
            <a:r>
              <a:rPr lang="en-US" sz="1600" err="1">
                <a:solidFill>
                  <a:schemeClr val="bg1"/>
                </a:solidFill>
              </a:rPr>
              <a:t>mygroup</a:t>
            </a:r>
            <a:r>
              <a:rPr lang="en-US" sz="1600">
                <a:solidFill>
                  <a:schemeClr val="bg1"/>
                </a:solidFill>
              </a:rPr>
              <a:t>' instead of '@</a:t>
            </a:r>
            <a:r>
              <a:rPr lang="en-US" sz="1600" err="1">
                <a:solidFill>
                  <a:schemeClr val="bg1"/>
                </a:solidFill>
              </a:rPr>
              <a:t>bot.tree</a:t>
            </a:r>
            <a:r>
              <a:rPr lang="en-US" sz="1600">
                <a:solidFill>
                  <a:schemeClr val="bg1"/>
                </a:solidFill>
              </a:rPr>
              <a:t>'</a:t>
            </a:r>
            <a:endParaRPr lang="en-US" err="1">
              <a:solidFill>
                <a:schemeClr val="bg1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9364DB2-ABB0-092B-36D3-FAE92B11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926" y="1999954"/>
            <a:ext cx="3220655" cy="11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74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F45B6-3F09-31ED-D79D-13AF6502F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1B921-E654-CCDB-5409-68D78906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Workshop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92428-EA7B-8179-20DF-C993CC50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350" y="1254275"/>
            <a:ext cx="7252911" cy="3889200"/>
          </a:xfrm>
        </p:spPr>
        <p:txBody>
          <a:bodyPr/>
          <a:lstStyle/>
          <a:p>
            <a:r>
              <a:rPr lang="en-GB"/>
              <a:t>What we will be covering in the next workshop:</a:t>
            </a:r>
          </a:p>
          <a:p>
            <a:pPr lvl="1"/>
            <a:r>
              <a:rPr lang="en-GB"/>
              <a:t>Intermediate embedding &amp; customisation</a:t>
            </a:r>
          </a:p>
          <a:p>
            <a:pPr lvl="1"/>
            <a:r>
              <a:rPr lang="en-GB"/>
              <a:t>Bot moderation</a:t>
            </a:r>
          </a:p>
          <a:p>
            <a:pPr lvl="1"/>
            <a:r>
              <a:rPr lang="en-GB"/>
              <a:t>API integration</a:t>
            </a:r>
          </a:p>
          <a:p>
            <a:pPr marL="584200" lvl="1" indent="0">
              <a:buNone/>
            </a:pPr>
            <a:endParaRPr lang="en-GB"/>
          </a:p>
          <a:p>
            <a:r>
              <a:rPr lang="en-GB"/>
              <a:t>GitHub repository:</a:t>
            </a:r>
          </a:p>
          <a:p>
            <a:pPr lvl="1"/>
            <a:r>
              <a:rPr lang="en-GB">
                <a:hlinkClick r:id="rId2"/>
              </a:rPr>
              <a:t>https://github.com/np-overflow/discord_bot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LET’S GET STARTED! </a:t>
            </a:r>
            <a:r>
              <a:rPr lang="en">
                <a:sym typeface="Wingdings" panose="05000000000000000000" pitchFamily="2" charset="2"/>
              </a:rPr>
              <a:t>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Create Python file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33350" y="1254251"/>
            <a:ext cx="82773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SG"/>
              <a:t>Create a new Python file in your desired directory in Visual Studio Code.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9A040-0823-B6D6-814C-4EE837DC1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63"/>
          <a:stretch/>
        </p:blipFill>
        <p:spPr>
          <a:xfrm>
            <a:off x="1752411" y="1886132"/>
            <a:ext cx="5639177" cy="29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3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Importing Libraries 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246735"/>
            <a:ext cx="768195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Importing the main ‘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</a:t>
            </a:r>
            <a:r>
              <a:rPr lang="en-US" sz="1600">
                <a:solidFill>
                  <a:schemeClr val="bg1"/>
                </a:solidFill>
              </a:rPr>
              <a:t>’ module (core library for interacting with the Discord API)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Importing ‘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lang="en-US" sz="1600">
                <a:solidFill>
                  <a:schemeClr val="bg1"/>
                </a:solidFill>
              </a:rPr>
              <a:t>’ submodule from the ‘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discord.ext</a:t>
            </a:r>
            <a:r>
              <a:rPr lang="en-US" sz="1600">
                <a:solidFill>
                  <a:schemeClr val="bg1"/>
                </a:solidFill>
              </a:rPr>
              <a:t>’ package (used later!)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433375" y="2980352"/>
            <a:ext cx="6603630" cy="1769340"/>
            <a:chOff x="433350" y="2106934"/>
            <a:chExt cx="8277300" cy="2642917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50" y="2750351"/>
              <a:ext cx="8277300" cy="1999500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sz="18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SG" sz="18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discord</a:t>
              </a:r>
            </a:p>
            <a:p>
              <a:r>
                <a:rPr lang="en-SG" sz="18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SG" sz="18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8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SG" sz="1800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sz="1800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ext</a:t>
              </a:r>
              <a:r>
                <a:rPr lang="en-SG" sz="18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sz="1800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SG" sz="1800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commands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50" y="2106934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63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33350" y="385300"/>
            <a:ext cx="8277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Setting Bot Token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480584" y="4837535"/>
            <a:ext cx="548700" cy="3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EA54-5F29-F830-10DA-BBD7CAC1E081}"/>
              </a:ext>
            </a:extLst>
          </p:cNvPr>
          <p:cNvSpPr txBox="1"/>
          <p:nvPr/>
        </p:nvSpPr>
        <p:spPr>
          <a:xfrm>
            <a:off x="433350" y="1509664"/>
            <a:ext cx="8047234" cy="212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Assign the variable 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BOT_TOKEN</a:t>
            </a:r>
            <a:r>
              <a:rPr lang="en-US" sz="1600">
                <a:solidFill>
                  <a:schemeClr val="bg1"/>
                </a:solidFill>
              </a:rPr>
              <a:t> to your bot’s token surrounded in double quotations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r>
              <a:rPr lang="en-US" sz="1600">
                <a:solidFill>
                  <a:schemeClr val="bg1"/>
                </a:solidFill>
              </a:rPr>
              <a:t>At the end of your code, add the line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bot.run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(BOT_TOKEN)</a:t>
            </a:r>
            <a:endParaRPr lang="en-US" sz="1600">
              <a:solidFill>
                <a:schemeClr val="bg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  <a:buChar char="●"/>
            </a:pPr>
            <a:endParaRPr lang="en-US" sz="1600">
              <a:solidFill>
                <a:schemeClr val="bg1"/>
              </a:solidFill>
            </a:endParaRPr>
          </a:p>
          <a:p>
            <a:pPr marL="1270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600"/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" name="Google Shape;104;p4">
            <a:extLst>
              <a:ext uri="{FF2B5EF4-FFF2-40B4-BE49-F238E27FC236}">
                <a16:creationId xmlns:a16="http://schemas.microsoft.com/office/drawing/2014/main" id="{BA34A37E-AD0A-699D-D3F7-341DEA6A72B0}"/>
              </a:ext>
            </a:extLst>
          </p:cNvPr>
          <p:cNvGrpSpPr/>
          <p:nvPr/>
        </p:nvGrpSpPr>
        <p:grpSpPr>
          <a:xfrm>
            <a:off x="274045" y="2846703"/>
            <a:ext cx="8595909" cy="1990832"/>
            <a:chOff x="433319" y="2663207"/>
            <a:chExt cx="10774516" cy="2973767"/>
          </a:xfrm>
        </p:grpSpPr>
        <p:sp>
          <p:nvSpPr>
            <p:cNvPr id="3" name="Google Shape;105;p4">
              <a:extLst>
                <a:ext uri="{FF2B5EF4-FFF2-40B4-BE49-F238E27FC236}">
                  <a16:creationId xmlns:a16="http://schemas.microsoft.com/office/drawing/2014/main" id="{2274F15E-C381-21BE-AC1A-376251AF7484}"/>
                </a:ext>
              </a:extLst>
            </p:cNvPr>
            <p:cNvSpPr/>
            <p:nvPr/>
          </p:nvSpPr>
          <p:spPr>
            <a:xfrm>
              <a:off x="433319" y="3228100"/>
              <a:ext cx="10774516" cy="2408874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10000"/>
              </a:scheme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BOT_TOKEN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“ABCDEFGHIJKLMNOPQRUSTVWXYZ123456789abcdefghijklmnopqrstuvwxyz"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bot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commands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 i="1" err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command_prefix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"!"</a:t>
              </a:r>
              <a:r>
                <a:rPr lang="en-SG" b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i="1">
                  <a:solidFill>
                    <a:srgbClr val="D19A66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discord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Intents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all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())</a:t>
              </a:r>
            </a:p>
            <a:p>
              <a:endParaRPr lang="en-SG">
                <a:solidFill>
                  <a:srgbClr val="BBBBBB"/>
                </a:solidFill>
                <a:latin typeface="Consolas" panose="020B0609020204030204" pitchFamily="49" charset="0"/>
              </a:endParaRPr>
            </a:p>
            <a:p>
              <a:r>
                <a:rPr lang="en-SG">
                  <a:solidFill>
                    <a:srgbClr val="BBBBBB"/>
                  </a:solidFill>
                  <a:latin typeface="Consolas" panose="020B0609020204030204" pitchFamily="49" charset="0"/>
                </a:rPr>
                <a:t># Rest of code</a:t>
              </a:r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endParaRPr lang="en-SG" b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bot</a:t>
              </a:r>
              <a:r>
                <a:rPr lang="en-SG" b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SG" b="0" err="1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SG" b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BOT_TOKEN</a:t>
              </a:r>
              <a:r>
                <a:rPr lang="en-SG" b="0">
                  <a:solidFill>
                    <a:srgbClr val="BBBBBB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</p:txBody>
        </p:sp>
        <p:sp>
          <p:nvSpPr>
            <p:cNvPr id="5" name="Google Shape;106;p4">
              <a:extLst>
                <a:ext uri="{FF2B5EF4-FFF2-40B4-BE49-F238E27FC236}">
                  <a16:creationId xmlns:a16="http://schemas.microsoft.com/office/drawing/2014/main" id="{44B0A1EE-5CB1-5062-D020-A25EAA7C04D4}"/>
                </a:ext>
              </a:extLst>
            </p:cNvPr>
            <p:cNvSpPr txBox="1"/>
            <p:nvPr/>
          </p:nvSpPr>
          <p:spPr>
            <a:xfrm>
              <a:off x="433319" y="2663207"/>
              <a:ext cx="8277300" cy="399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`</a:t>
              </a:r>
              <a:r>
                <a:rPr lang="en" sz="1100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discBot</a:t>
              </a:r>
              <a:r>
                <a:rPr lang="en" sz="1100" b="0" i="0" u="none" strike="noStrike" cap="none">
                  <a:solidFill>
                    <a:srgbClr val="FF00FF"/>
                  </a:solidFill>
                  <a:latin typeface="JetBrains Mono"/>
                  <a:ea typeface="JetBrains Mono"/>
                  <a:cs typeface="JetBrains Mono"/>
                  <a:sym typeface="JetBrains Mono"/>
                </a:rPr>
                <a:t>.py`</a:t>
              </a:r>
              <a:endParaRPr sz="1100" b="0" i="0" u="none" strike="noStrike" cap="none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75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33350" y="1583350"/>
            <a:ext cx="827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Basic Event Handling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738952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552dbef-7a6a-4b43-9b20-c56e2880b8c9" xsi:nil="true"/>
    <_ip_UnifiedCompliancePolicyProperties xmlns="http://schemas.microsoft.com/sharepoint/v3" xsi:nil="true"/>
    <lcf76f155ced4ddcb4097134ff3c332f xmlns="d1614107-ae4f-47f4-bd5a-efe9e73da514">
      <Terms xmlns="http://schemas.microsoft.com/office/infopath/2007/PartnerControls"/>
    </lcf76f155ced4ddcb4097134ff3c332f>
    <SharedWithUsers xmlns="9552dbef-7a6a-4b43-9b20-c56e2880b8c9">
      <UserInfo>
        <DisplayName>Reyes Luis Raphael Penaredondo /IT</DisplayName>
        <AccountId>327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D2ECC8953ED94FB6100FC93AFEDD27" ma:contentTypeVersion="16" ma:contentTypeDescription="Create a new document." ma:contentTypeScope="" ma:versionID="de098bca57f9eb106cad3d8f787c7918">
  <xsd:schema xmlns:xsd="http://www.w3.org/2001/XMLSchema" xmlns:xs="http://www.w3.org/2001/XMLSchema" xmlns:p="http://schemas.microsoft.com/office/2006/metadata/properties" xmlns:ns1="http://schemas.microsoft.com/sharepoint/v3" xmlns:ns2="9552dbef-7a6a-4b43-9b20-c56e2880b8c9" xmlns:ns3="d1614107-ae4f-47f4-bd5a-efe9e73da514" targetNamespace="http://schemas.microsoft.com/office/2006/metadata/properties" ma:root="true" ma:fieldsID="dc0c95893f678c197d61fd48251bc7bf" ns1:_="" ns2:_="" ns3:_="">
    <xsd:import namespace="http://schemas.microsoft.com/sharepoint/v3"/>
    <xsd:import namespace="9552dbef-7a6a-4b43-9b20-c56e2880b8c9"/>
    <xsd:import namespace="d1614107-ae4f-47f4-bd5a-efe9e73da5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de1c7d84-3f6f-4e6b-bae9-d021bb3c5278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14107-ae4f-47f4-bd5a-efe9e73da5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E92F74-820D-4E38-B844-00472D98DB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9CFAE3-4190-4834-8648-14896187191C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1614107-ae4f-47f4-bd5a-efe9e73da514"/>
    <ds:schemaRef ds:uri="http://schemas.microsoft.com/office/2006/documentManagement/types"/>
    <ds:schemaRef ds:uri="9552dbef-7a6a-4b43-9b20-c56e2880b8c9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F08F08-2B99-488C-94DD-09CBDE7DC8A7}">
  <ds:schemaRefs>
    <ds:schemaRef ds:uri="9552dbef-7a6a-4b43-9b20-c56e2880b8c9"/>
    <ds:schemaRef ds:uri="d1614107-ae4f-47f4-bd5a-efe9e73da5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2392</Words>
  <Application>Microsoft Office PowerPoint</Application>
  <PresentationFormat>On-screen Show (16:9)</PresentationFormat>
  <Paragraphs>370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Roboto</vt:lpstr>
      <vt:lpstr>Consolas</vt:lpstr>
      <vt:lpstr>Inter</vt:lpstr>
      <vt:lpstr>Calibri</vt:lpstr>
      <vt:lpstr>JetBrains Mono</vt:lpstr>
      <vt:lpstr>Arial</vt:lpstr>
      <vt:lpstr>Courier New</vt:lpstr>
      <vt:lpstr>Silvia template</vt:lpstr>
      <vt:lpstr>Discord Bots! </vt:lpstr>
      <vt:lpstr>What is a Discord bot?</vt:lpstr>
      <vt:lpstr>What YOU can expect</vt:lpstr>
      <vt:lpstr>Development with Python Libraries</vt:lpstr>
      <vt:lpstr>LET’S GET STARTED! </vt:lpstr>
      <vt:lpstr>Create Python file</vt:lpstr>
      <vt:lpstr>Importing Libraries </vt:lpstr>
      <vt:lpstr>Setting Bot Token</vt:lpstr>
      <vt:lpstr>Basic Event Handling</vt:lpstr>
      <vt:lpstr>@bot.event</vt:lpstr>
      <vt:lpstr>On Ready</vt:lpstr>
      <vt:lpstr>Receiving Member-Related Events</vt:lpstr>
      <vt:lpstr>Setting Channel</vt:lpstr>
      <vt:lpstr>Member Join</vt:lpstr>
      <vt:lpstr>Member Leaves</vt:lpstr>
      <vt:lpstr>Receiving Message-Related Events</vt:lpstr>
      <vt:lpstr>Message Sent</vt:lpstr>
      <vt:lpstr>Message Delete</vt:lpstr>
      <vt:lpstr>Message Edit</vt:lpstr>
      <vt:lpstr>Message Edit</vt:lpstr>
      <vt:lpstr>Reaction Added</vt:lpstr>
      <vt:lpstr>Reaction Removed</vt:lpstr>
      <vt:lpstr>Break Time!!!   WOOHOO</vt:lpstr>
      <vt:lpstr>Basic Command Handling &amp; Mention Commands</vt:lpstr>
      <vt:lpstr>Prefix Commands</vt:lpstr>
      <vt:lpstr>Prefix Commands (Coding)</vt:lpstr>
      <vt:lpstr>Prefix Commands (Coding)</vt:lpstr>
      <vt:lpstr>Prefix Commands (Coding)</vt:lpstr>
      <vt:lpstr>Prefix Commands (Coding)</vt:lpstr>
      <vt:lpstr>Prefix Commands (Coding)</vt:lpstr>
      <vt:lpstr>Prefix Commands (Coding)</vt:lpstr>
      <vt:lpstr>Prefix Commands (Coding)</vt:lpstr>
      <vt:lpstr>Mention Commands</vt:lpstr>
      <vt:lpstr>Mention Commands (Coding)</vt:lpstr>
      <vt:lpstr>Slash Commands</vt:lpstr>
      <vt:lpstr>Slash Commands</vt:lpstr>
      <vt:lpstr>Slash Commands (Coding)</vt:lpstr>
      <vt:lpstr>Slash Commands (Coding)</vt:lpstr>
      <vt:lpstr>Sub Commands</vt:lpstr>
      <vt:lpstr>Sub Commands (Coding)</vt:lpstr>
      <vt:lpstr>Sub Commands (Coding)</vt:lpstr>
      <vt:lpstr>Sub Commands (Coding)</vt:lpstr>
      <vt:lpstr>Next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Ang Jeyvian</dc:creator>
  <cp:lastModifiedBy>Ang Jeyvian /CSF</cp:lastModifiedBy>
  <cp:revision>2</cp:revision>
  <dcterms:modified xsi:type="dcterms:W3CDTF">2023-07-14T16:06:29Z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0x010100B2D2ECC8953ED94FB6100FC93AFEDD27</vt:lpwstr>
  </property>
  <property fmtid="{D5CDD505-2E9C-101B-9397-08002B2CF9AE}" pid="3" name="MediaServiceImageTags">
    <vt:lpwstr/>
  </property>
</Properties>
</file>