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42"/>
  </p:notesMasterIdLst>
  <p:sldIdLst>
    <p:sldId id="256" r:id="rId5"/>
    <p:sldId id="313" r:id="rId6"/>
    <p:sldId id="314" r:id="rId7"/>
    <p:sldId id="303" r:id="rId8"/>
    <p:sldId id="293" r:id="rId9"/>
    <p:sldId id="310" r:id="rId10"/>
    <p:sldId id="312" r:id="rId11"/>
    <p:sldId id="316" r:id="rId12"/>
    <p:sldId id="317" r:id="rId13"/>
    <p:sldId id="347" r:id="rId14"/>
    <p:sldId id="318" r:id="rId15"/>
    <p:sldId id="326" r:id="rId16"/>
    <p:sldId id="330" r:id="rId17"/>
    <p:sldId id="331" r:id="rId18"/>
    <p:sldId id="327" r:id="rId19"/>
    <p:sldId id="329" r:id="rId20"/>
    <p:sldId id="332" r:id="rId21"/>
    <p:sldId id="335" r:id="rId22"/>
    <p:sldId id="333" r:id="rId23"/>
    <p:sldId id="337" r:id="rId24"/>
    <p:sldId id="336" r:id="rId25"/>
    <p:sldId id="339" r:id="rId26"/>
    <p:sldId id="340" r:id="rId27"/>
    <p:sldId id="348" r:id="rId28"/>
    <p:sldId id="338" r:id="rId29"/>
    <p:sldId id="344" r:id="rId30"/>
    <p:sldId id="345" r:id="rId31"/>
    <p:sldId id="346" r:id="rId32"/>
    <p:sldId id="350" r:id="rId33"/>
    <p:sldId id="358" r:id="rId34"/>
    <p:sldId id="356" r:id="rId35"/>
    <p:sldId id="352" r:id="rId36"/>
    <p:sldId id="349" r:id="rId37"/>
    <p:sldId id="353" r:id="rId38"/>
    <p:sldId id="354" r:id="rId39"/>
    <p:sldId id="355" r:id="rId40"/>
    <p:sldId id="357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Inter" panose="020B0604020202020204" charset="0"/>
      <p:regular r:id="rId51"/>
      <p:bold r:id="rId52"/>
    </p:embeddedFont>
    <p:embeddedFont>
      <p:font typeface="JetBrains Mono" panose="020B0604020202020204" charset="0"/>
      <p:regular r:id="rId53"/>
      <p:bold r:id="rId54"/>
      <p:italic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3" roundtripDataSignature="AMtx7mh75EINJcZLEiz3opFrdq7Hm4M5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9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426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131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055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029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550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94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613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462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989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27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737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162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50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21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409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695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836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306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091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70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49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604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61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25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859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227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40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433350" y="1583350"/>
            <a:ext cx="827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433350" y="2840050"/>
            <a:ext cx="6943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/>
          <p:nvPr/>
        </p:nvSpPr>
        <p:spPr>
          <a:xfrm>
            <a:off x="14" y="2916528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14" y="1925587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" name="Google Shape;14;p6"/>
          <p:cNvSpPr/>
          <p:nvPr/>
        </p:nvSpPr>
        <p:spPr>
          <a:xfrm>
            <a:off x="1518" y="3412751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-12688" y="3585323"/>
            <a:ext cx="9155849" cy="1557000"/>
            <a:chOff x="1669785" y="210240"/>
            <a:chExt cx="3861435" cy="1568450"/>
          </a:xfrm>
        </p:grpSpPr>
        <p:sp>
          <p:nvSpPr>
            <p:cNvPr id="75" name="Google Shape;75;p15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372"/>
                  </a:srgbClr>
                </a:gs>
                <a:gs pos="100000">
                  <a:srgbClr val="FF6A00">
                    <a:alpha val="7137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078"/>
                  </a:srgbClr>
                </a:gs>
                <a:gs pos="100000">
                  <a:srgbClr val="CC0000">
                    <a:alpha val="5686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">
  <p:cSld name="BLANK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7"/>
          <p:cNvGrpSpPr/>
          <p:nvPr/>
        </p:nvGrpSpPr>
        <p:grpSpPr>
          <a:xfrm>
            <a:off x="-12688" y="3585323"/>
            <a:ext cx="9155849" cy="1557000"/>
            <a:chOff x="1669785" y="210240"/>
            <a:chExt cx="3861435" cy="1568450"/>
          </a:xfrm>
        </p:grpSpPr>
        <p:sp>
          <p:nvSpPr>
            <p:cNvPr id="17" name="Google Shape;17;p7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372"/>
                  </a:srgbClr>
                </a:gs>
                <a:gs pos="100000">
                  <a:srgbClr val="FF6A00">
                    <a:alpha val="7137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078"/>
                  </a:srgbClr>
                </a:gs>
                <a:gs pos="100000">
                  <a:srgbClr val="CC0000">
                    <a:alpha val="5686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ctrTitle"/>
          </p:nvPr>
        </p:nvSpPr>
        <p:spPr>
          <a:xfrm>
            <a:off x="433350" y="1583350"/>
            <a:ext cx="827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8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9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9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433350" y="1254275"/>
            <a:ext cx="82773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  <a:defRPr sz="1600"/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5pPr>
            <a:lvl6pPr marL="2743200" lvl="5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6pPr>
            <a:lvl7pPr marL="3200400" lvl="6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7pPr>
            <a:lvl8pPr marL="3657600" lvl="7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8pPr>
            <a:lvl9pPr marL="4114800" lvl="8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" name="Google Shape;37;p10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" name="Google Shape;39;p10"/>
          <p:cNvSpPr/>
          <p:nvPr/>
        </p:nvSpPr>
        <p:spPr>
          <a:xfrm rot="10800000">
            <a:off x="-656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10"/>
          <p:cNvSpPr/>
          <p:nvPr/>
        </p:nvSpPr>
        <p:spPr>
          <a:xfrm rot="10800000">
            <a:off x="2664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" name="Google Shape;41;p10"/>
          <p:cNvSpPr/>
          <p:nvPr/>
        </p:nvSpPr>
        <p:spPr>
          <a:xfrm rot="10800000">
            <a:off x="7031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318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200"/>
              <a:buChar char="◦"/>
              <a:defRPr sz="3200" i="1"/>
            </a:lvl1pPr>
            <a:lvl2pPr marL="914400" lvl="1" indent="-431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2pPr>
            <a:lvl3pPr marL="1371600" lvl="2" indent="-431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3pPr>
            <a:lvl4pPr marL="1828800" lvl="3" indent="-431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4pPr>
            <a:lvl5pPr marL="2286000" lvl="4" indent="-431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5pPr>
            <a:lvl6pPr marL="2743200" lvl="5" indent="-431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6pPr>
            <a:lvl7pPr marL="3200400" lvl="6" indent="-431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7pPr>
            <a:lvl8pPr marL="3657600" lvl="7" indent="-431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8pPr>
            <a:lvl9pPr marL="4114800" lvl="8" indent="-431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9pPr>
          </a:lstStyle>
          <a:p>
            <a:endParaRPr/>
          </a:p>
        </p:txBody>
      </p:sp>
      <p:sp>
        <p:nvSpPr>
          <p:cNvPr id="43" name="Google Shape;43;p10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 i="0" u="none" strike="noStrike" cap="none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sz="9600" b="1" i="0" u="none" strike="noStrike" cap="none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" name="Google Shape;48;p11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33350" y="1254300"/>
            <a:ext cx="33636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  <a:defRPr/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5pPr>
            <a:lvl6pPr marL="2743200" lvl="5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6pPr>
            <a:lvl7pPr marL="3200400" lvl="6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7pPr>
            <a:lvl8pPr marL="3657600" lvl="7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8pPr>
            <a:lvl9pPr marL="4114800" lvl="8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4176450" y="1254275"/>
            <a:ext cx="33636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  <a:defRPr/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5pPr>
            <a:lvl6pPr marL="2743200" lvl="5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6pPr>
            <a:lvl7pPr marL="3200400" lvl="6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7pPr>
            <a:lvl8pPr marL="3657600" lvl="7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8pPr>
            <a:lvl9pPr marL="4114800" lvl="8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433350" y="1254300"/>
            <a:ext cx="21516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  <a:defRPr/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5pPr>
            <a:lvl6pPr marL="2743200" lvl="5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6pPr>
            <a:lvl7pPr marL="3200400" lvl="6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7pPr>
            <a:lvl8pPr marL="3657600" lvl="7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8pPr>
            <a:lvl9pPr marL="4114800" lvl="8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910898" y="1254300"/>
            <a:ext cx="21516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  <a:defRPr/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5pPr>
            <a:lvl6pPr marL="2743200" lvl="5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6pPr>
            <a:lvl7pPr marL="3200400" lvl="6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7pPr>
            <a:lvl8pPr marL="3657600" lvl="7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8pPr>
            <a:lvl9pPr marL="4114800" lvl="8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5388425" y="1254300"/>
            <a:ext cx="21516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  <a:defRPr/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5pPr>
            <a:lvl6pPr marL="2743200" lvl="5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6pPr>
            <a:lvl7pPr marL="3200400" lvl="6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7pPr>
            <a:lvl8pPr marL="3657600" lvl="7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8pPr>
            <a:lvl9pPr marL="4114800" lvl="8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33350" y="1254275"/>
            <a:ext cx="82773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-overflow/discord_bot" TargetMode="External"/><Relationship Id="rId2" Type="http://schemas.openxmlformats.org/officeDocument/2006/relationships/hyperlink" Target="https://tinyurl.com/DiscordBot-PartOneSlid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ial-joke-api.appspot.com/random_jok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canhazdadjoke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-overflow/discord_bot" TargetMode="External"/><Relationship Id="rId2" Type="http://schemas.openxmlformats.org/officeDocument/2006/relationships/hyperlink" Target="https://tinyurl.com/DiscordBot-PartTwoSlid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433350" y="1583350"/>
            <a:ext cx="827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Discord Bots!</a:t>
            </a:r>
            <a:endParaRPr/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433350" y="2840050"/>
            <a:ext cx="6943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Part 2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Coding with Python WOO</a:t>
            </a:r>
            <a:endParaRPr/>
          </a:p>
        </p:txBody>
      </p:sp>
      <p:pic>
        <p:nvPicPr>
          <p:cNvPr id="2" name="Picture 6" descr="Discord's new logo isn't exactly blowing its users away | VGC">
            <a:extLst>
              <a:ext uri="{FF2B5EF4-FFF2-40B4-BE49-F238E27FC236}">
                <a16:creationId xmlns:a16="http://schemas.microsoft.com/office/drawing/2014/main" id="{E16761CD-FC0F-3B75-0D08-E15B631C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577"/>
            <a:ext cx="3803375" cy="213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20CCD1-05F0-F864-F489-5E90080EB6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06" t="64241" r="49450" b="11780"/>
          <a:stretch/>
        </p:blipFill>
        <p:spPr>
          <a:xfrm>
            <a:off x="4572000" y="2743150"/>
            <a:ext cx="4138650" cy="16592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Before starting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540763"/>
            <a:ext cx="7521930" cy="1677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Ensure that you have set up a ‘Moderator’ role within your server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To allow the bot to check who are allowed to use certain commands or not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If you do not have one, simply just create on by clicking on the                  button within the server settings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1CF24-5D71-095F-86B5-A4622DCA9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06" y="3656270"/>
            <a:ext cx="5468113" cy="1181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28C229-D0ED-7B98-F286-00DD4CAEE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935" y="2487882"/>
            <a:ext cx="898843" cy="3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4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Bot Moderations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540763"/>
            <a:ext cx="7521930" cy="3016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</a:pPr>
            <a:r>
              <a:rPr lang="en-US" sz="1600">
                <a:solidFill>
                  <a:schemeClr val="bg1"/>
                </a:solidFill>
              </a:rPr>
              <a:t>Before starting, you would want to ensure that you have configured the proper roles, the bot and moderator, and their respective permissions. </a:t>
            </a:r>
          </a:p>
          <a:p>
            <a:pPr marL="1270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</a:pPr>
            <a:r>
              <a:rPr lang="en-US" sz="1600">
                <a:solidFill>
                  <a:schemeClr val="bg1"/>
                </a:solidFill>
              </a:rPr>
              <a:t>Starting off:</a:t>
            </a:r>
          </a:p>
          <a:p>
            <a:pPr marL="1270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</a:pPr>
            <a:r>
              <a:rPr lang="en-US" sz="1600">
                <a:solidFill>
                  <a:schemeClr val="bg1"/>
                </a:solidFill>
              </a:rPr>
              <a:t>Quick recap: Ensure that your bot has the proper intents:</a:t>
            </a:r>
          </a:p>
          <a:p>
            <a:pPr marL="1270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</a:pPr>
            <a:endParaRPr lang="en-US" sz="1600">
              <a:solidFill>
                <a:schemeClr val="bg1"/>
              </a:solidFill>
            </a:endParaRPr>
          </a:p>
          <a:p>
            <a:pPr marL="1270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</a:pPr>
            <a:endParaRPr lang="en-US" sz="1600">
              <a:solidFill>
                <a:schemeClr val="bg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12" name="Google Shape;104;p4">
            <a:extLst>
              <a:ext uri="{FF2B5EF4-FFF2-40B4-BE49-F238E27FC236}">
                <a16:creationId xmlns:a16="http://schemas.microsoft.com/office/drawing/2014/main" id="{C7BFDF76-0D19-DEE6-5652-75E8A2BC9EAD}"/>
              </a:ext>
            </a:extLst>
          </p:cNvPr>
          <p:cNvGrpSpPr/>
          <p:nvPr/>
        </p:nvGrpSpPr>
        <p:grpSpPr>
          <a:xfrm>
            <a:off x="433350" y="3185241"/>
            <a:ext cx="8277300" cy="1652294"/>
            <a:chOff x="433318" y="2121974"/>
            <a:chExt cx="10375156" cy="2468081"/>
          </a:xfrm>
        </p:grpSpPr>
        <p:sp>
          <p:nvSpPr>
            <p:cNvPr id="13" name="Google Shape;105;p4">
              <a:extLst>
                <a:ext uri="{FF2B5EF4-FFF2-40B4-BE49-F238E27FC236}">
                  <a16:creationId xmlns:a16="http://schemas.microsoft.com/office/drawing/2014/main" id="{853CD42F-C466-EE65-DF3D-925196DD636C}"/>
                </a:ext>
              </a:extLst>
            </p:cNvPr>
            <p:cNvSpPr/>
            <p:nvPr/>
          </p:nvSpPr>
          <p:spPr>
            <a:xfrm>
              <a:off x="433318" y="2750349"/>
              <a:ext cx="10375156" cy="1839706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discord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message_content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members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Google Shape;106;p4">
              <a:extLst>
                <a:ext uri="{FF2B5EF4-FFF2-40B4-BE49-F238E27FC236}">
                  <a16:creationId xmlns:a16="http://schemas.microsoft.com/office/drawing/2014/main" id="{B7E124DA-7FD4-67E5-1405-EE540EC73E9C}"/>
                </a:ext>
              </a:extLst>
            </p:cNvPr>
            <p:cNvSpPr txBox="1"/>
            <p:nvPr/>
          </p:nvSpPr>
          <p:spPr>
            <a:xfrm>
              <a:off x="433318" y="2121974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09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Moderate server messages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540763"/>
            <a:ext cx="7521930" cy="1754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Start by defining your array of ‘not allowed’ words </a:t>
            </a:r>
          </a:p>
          <a:p>
            <a:pPr marL="1270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</a:pPr>
            <a:endParaRPr lang="en-US" sz="1600">
              <a:solidFill>
                <a:schemeClr val="bg1"/>
              </a:solidFill>
            </a:endParaRPr>
          </a:p>
          <a:p>
            <a:pPr marL="1270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</a:pPr>
            <a:r>
              <a:rPr lang="en-US" sz="1600">
                <a:solidFill>
                  <a:schemeClr val="bg1"/>
                </a:solidFill>
              </a:rPr>
              <a:t>Afterwards, edit the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on_message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bg1"/>
                </a:solidFill>
              </a:rPr>
              <a:t>event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12" name="Google Shape;104;p4">
            <a:extLst>
              <a:ext uri="{FF2B5EF4-FFF2-40B4-BE49-F238E27FC236}">
                <a16:creationId xmlns:a16="http://schemas.microsoft.com/office/drawing/2014/main" id="{C7BFDF76-0D19-DEE6-5652-75E8A2BC9EAD}"/>
              </a:ext>
            </a:extLst>
          </p:cNvPr>
          <p:cNvGrpSpPr/>
          <p:nvPr/>
        </p:nvGrpSpPr>
        <p:grpSpPr>
          <a:xfrm>
            <a:off x="433350" y="2965047"/>
            <a:ext cx="8277300" cy="1872488"/>
            <a:chOff x="433318" y="2267039"/>
            <a:chExt cx="10375156" cy="2323016"/>
          </a:xfrm>
        </p:grpSpPr>
        <p:sp>
          <p:nvSpPr>
            <p:cNvPr id="13" name="Google Shape;105;p4">
              <a:extLst>
                <a:ext uri="{FF2B5EF4-FFF2-40B4-BE49-F238E27FC236}">
                  <a16:creationId xmlns:a16="http://schemas.microsoft.com/office/drawing/2014/main" id="{853CD42F-C466-EE65-DF3D-925196DD636C}"/>
                </a:ext>
              </a:extLst>
            </p:cNvPr>
            <p:cNvSpPr/>
            <p:nvPr/>
          </p:nvSpPr>
          <p:spPr>
            <a:xfrm>
              <a:off x="433318" y="2750349"/>
              <a:ext cx="10375156" cy="1839706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lang="en-US" sz="20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sz="20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.event</a:t>
              </a:r>
              <a:endPara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20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US" sz="20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sz="20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on_message</a:t>
              </a:r>
              <a:r>
                <a:rPr lang="en-US" sz="20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sz="20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Google Shape;106;p4">
              <a:extLst>
                <a:ext uri="{FF2B5EF4-FFF2-40B4-BE49-F238E27FC236}">
                  <a16:creationId xmlns:a16="http://schemas.microsoft.com/office/drawing/2014/main" id="{B7E124DA-7FD4-67E5-1405-EE540EC73E9C}"/>
                </a:ext>
              </a:extLst>
            </p:cNvPr>
            <p:cNvSpPr txBox="1"/>
            <p:nvPr/>
          </p:nvSpPr>
          <p:spPr>
            <a:xfrm>
              <a:off x="433318" y="2267039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9A93D10-840B-3B37-1A58-DF8455865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17" y="2027769"/>
            <a:ext cx="4048690" cy="428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0B7C84-6F8E-55B3-76FD-62DE92A4D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938" y="2497240"/>
            <a:ext cx="372479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7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Moderate server messages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540763"/>
            <a:ext cx="7521930" cy="1754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</a:pPr>
            <a:r>
              <a:rPr lang="en-US" sz="1600">
                <a:solidFill>
                  <a:schemeClr val="bg1"/>
                </a:solidFill>
              </a:rPr>
              <a:t>When a user messages, specify the conditions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Loop through the array of ‘not allowed’ words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Check for roles and also content of messages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12" name="Google Shape;104;p4">
            <a:extLst>
              <a:ext uri="{FF2B5EF4-FFF2-40B4-BE49-F238E27FC236}">
                <a16:creationId xmlns:a16="http://schemas.microsoft.com/office/drawing/2014/main" id="{C7BFDF76-0D19-DEE6-5652-75E8A2BC9EAD}"/>
              </a:ext>
            </a:extLst>
          </p:cNvPr>
          <p:cNvGrpSpPr/>
          <p:nvPr/>
        </p:nvGrpSpPr>
        <p:grpSpPr>
          <a:xfrm>
            <a:off x="433350" y="2965047"/>
            <a:ext cx="8277300" cy="1872488"/>
            <a:chOff x="433318" y="2267039"/>
            <a:chExt cx="10375156" cy="2323016"/>
          </a:xfrm>
        </p:grpSpPr>
        <p:sp>
          <p:nvSpPr>
            <p:cNvPr id="13" name="Google Shape;105;p4">
              <a:extLst>
                <a:ext uri="{FF2B5EF4-FFF2-40B4-BE49-F238E27FC236}">
                  <a16:creationId xmlns:a16="http://schemas.microsoft.com/office/drawing/2014/main" id="{853CD42F-C466-EE65-DF3D-925196DD636C}"/>
                </a:ext>
              </a:extLst>
            </p:cNvPr>
            <p:cNvSpPr/>
            <p:nvPr/>
          </p:nvSpPr>
          <p:spPr>
            <a:xfrm>
              <a:off x="433318" y="2750349"/>
              <a:ext cx="10375156" cy="1839706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.author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!=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user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blockWords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"Moderator"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not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str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.author.roles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lower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str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.content.lower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()):</a:t>
              </a:r>
            </a:p>
            <a:p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Google Shape;106;p4">
              <a:extLst>
                <a:ext uri="{FF2B5EF4-FFF2-40B4-BE49-F238E27FC236}">
                  <a16:creationId xmlns:a16="http://schemas.microsoft.com/office/drawing/2014/main" id="{B7E124DA-7FD4-67E5-1405-EE540EC73E9C}"/>
                </a:ext>
              </a:extLst>
            </p:cNvPr>
            <p:cNvSpPr txBox="1"/>
            <p:nvPr/>
          </p:nvSpPr>
          <p:spPr>
            <a:xfrm>
              <a:off x="433318" y="2267039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31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Moderate server messages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280895"/>
            <a:ext cx="7521930" cy="2124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</a:pPr>
            <a:r>
              <a:rPr lang="en-US" sz="1600">
                <a:solidFill>
                  <a:schemeClr val="bg1"/>
                </a:solidFill>
              </a:rPr>
              <a:t>Once conditions passed: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Delete the problematic message and send out a warning message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Remember to return right after conditions has passed: To stop loop once message has been sent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12" name="Google Shape;104;p4">
            <a:extLst>
              <a:ext uri="{FF2B5EF4-FFF2-40B4-BE49-F238E27FC236}">
                <a16:creationId xmlns:a16="http://schemas.microsoft.com/office/drawing/2014/main" id="{C7BFDF76-0D19-DEE6-5652-75E8A2BC9EAD}"/>
              </a:ext>
            </a:extLst>
          </p:cNvPr>
          <p:cNvGrpSpPr/>
          <p:nvPr/>
        </p:nvGrpSpPr>
        <p:grpSpPr>
          <a:xfrm>
            <a:off x="433350" y="2965047"/>
            <a:ext cx="8277300" cy="1872488"/>
            <a:chOff x="433318" y="2267039"/>
            <a:chExt cx="10375156" cy="2323016"/>
          </a:xfrm>
        </p:grpSpPr>
        <p:sp>
          <p:nvSpPr>
            <p:cNvPr id="13" name="Google Shape;105;p4">
              <a:extLst>
                <a:ext uri="{FF2B5EF4-FFF2-40B4-BE49-F238E27FC236}">
                  <a16:creationId xmlns:a16="http://schemas.microsoft.com/office/drawing/2014/main" id="{853CD42F-C466-EE65-DF3D-925196DD636C}"/>
                </a:ext>
              </a:extLst>
            </p:cNvPr>
            <p:cNvSpPr/>
            <p:nvPr/>
          </p:nvSpPr>
          <p:spPr>
            <a:xfrm>
              <a:off x="433318" y="2750349"/>
              <a:ext cx="10375156" cy="1839706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.delete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.channel.send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"Stop using bad words naughty boy!"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Google Shape;106;p4">
              <a:extLst>
                <a:ext uri="{FF2B5EF4-FFF2-40B4-BE49-F238E27FC236}">
                  <a16:creationId xmlns:a16="http://schemas.microsoft.com/office/drawing/2014/main" id="{B7E124DA-7FD4-67E5-1405-EE540EC73E9C}"/>
                </a:ext>
              </a:extLst>
            </p:cNvPr>
            <p:cNvSpPr txBox="1"/>
            <p:nvPr/>
          </p:nvSpPr>
          <p:spPr>
            <a:xfrm>
              <a:off x="433318" y="2267039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04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Moderate server messages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" name="Google Shape;104;p4">
            <a:extLst>
              <a:ext uri="{FF2B5EF4-FFF2-40B4-BE49-F238E27FC236}">
                <a16:creationId xmlns:a16="http://schemas.microsoft.com/office/drawing/2014/main" id="{52A23371-B744-0C0E-9710-0A7DCBBE0F9F}"/>
              </a:ext>
            </a:extLst>
          </p:cNvPr>
          <p:cNvGrpSpPr/>
          <p:nvPr/>
        </p:nvGrpSpPr>
        <p:grpSpPr>
          <a:xfrm>
            <a:off x="216675" y="1172206"/>
            <a:ext cx="8710650" cy="3807919"/>
            <a:chOff x="433318" y="2251337"/>
            <a:chExt cx="10375156" cy="4960731"/>
          </a:xfrm>
        </p:grpSpPr>
        <p:sp>
          <p:nvSpPr>
            <p:cNvPr id="8" name="Google Shape;105;p4">
              <a:extLst>
                <a:ext uri="{FF2B5EF4-FFF2-40B4-BE49-F238E27FC236}">
                  <a16:creationId xmlns:a16="http://schemas.microsoft.com/office/drawing/2014/main" id="{F499F051-7540-9DB0-EE84-706DCE3611F7}"/>
                </a:ext>
              </a:extLst>
            </p:cNvPr>
            <p:cNvSpPr/>
            <p:nvPr/>
          </p:nvSpPr>
          <p:spPr>
            <a:xfrm>
              <a:off x="433318" y="2750349"/>
              <a:ext cx="10375156" cy="4461719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.event</a:t>
              </a:r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on_message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author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.author</a:t>
              </a:r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content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.content</a:t>
              </a:r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format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author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content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))</a:t>
              </a:r>
            </a:p>
            <a:p>
              <a:r>
                <a:rPr lang="en-US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this is for bot moderations:</a:t>
              </a:r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process_commands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.author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!=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user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blockWords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"Moderator"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not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str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.author.roles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lower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str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.content.lower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()):</a:t>
              </a: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.delete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.channel.send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"Stop using bad words naughty boy!"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Google Shape;106;p4">
              <a:extLst>
                <a:ext uri="{FF2B5EF4-FFF2-40B4-BE49-F238E27FC236}">
                  <a16:creationId xmlns:a16="http://schemas.microsoft.com/office/drawing/2014/main" id="{0B361F7E-E87D-D4E3-7E33-B77BA45E158D}"/>
                </a:ext>
              </a:extLst>
            </p:cNvPr>
            <p:cNvSpPr txBox="1"/>
            <p:nvPr/>
          </p:nvSpPr>
          <p:spPr>
            <a:xfrm>
              <a:off x="433318" y="2251337"/>
              <a:ext cx="8277300" cy="399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89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Ban users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09886-B129-5AD7-3180-B3C5EBE43DB6}"/>
              </a:ext>
            </a:extLst>
          </p:cNvPr>
          <p:cNvSpPr txBox="1"/>
          <p:nvPr/>
        </p:nvSpPr>
        <p:spPr>
          <a:xfrm>
            <a:off x="433350" y="1540763"/>
            <a:ext cx="7521930" cy="8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Before coding, ensure that your bot has the sufficient permissions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Without it, your bot would not be able to enforce the proper actions</a:t>
            </a:r>
          </a:p>
        </p:txBody>
      </p:sp>
      <p:pic>
        <p:nvPicPr>
          <p:cNvPr id="7" name="Graphic 6" descr="No sign with solid fill">
            <a:extLst>
              <a:ext uri="{FF2B5EF4-FFF2-40B4-BE49-F238E27FC236}">
                <a16:creationId xmlns:a16="http://schemas.microsoft.com/office/drawing/2014/main" id="{9B742B19-5304-602F-2BD4-013EF6F74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3139" y="564881"/>
            <a:ext cx="599202" cy="599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9332AD-785F-8D01-8FD8-76EF0153B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012" y="3307046"/>
            <a:ext cx="3248478" cy="657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96A4AE-F7B7-F44F-1313-24568B5EC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05" y="3307046"/>
            <a:ext cx="3424543" cy="168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2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Ban users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" name="Google Shape;104;p4">
            <a:extLst>
              <a:ext uri="{FF2B5EF4-FFF2-40B4-BE49-F238E27FC236}">
                <a16:creationId xmlns:a16="http://schemas.microsoft.com/office/drawing/2014/main" id="{D114D163-CDFD-B36F-F72F-AD9972A62DDB}"/>
              </a:ext>
            </a:extLst>
          </p:cNvPr>
          <p:cNvGrpSpPr/>
          <p:nvPr/>
        </p:nvGrpSpPr>
        <p:grpSpPr>
          <a:xfrm>
            <a:off x="216675" y="2730457"/>
            <a:ext cx="8710650" cy="2249668"/>
            <a:chOff x="433318" y="4281334"/>
            <a:chExt cx="10375156" cy="2930734"/>
          </a:xfrm>
        </p:grpSpPr>
        <p:sp>
          <p:nvSpPr>
            <p:cNvPr id="4" name="Google Shape;105;p4">
              <a:extLst>
                <a:ext uri="{FF2B5EF4-FFF2-40B4-BE49-F238E27FC236}">
                  <a16:creationId xmlns:a16="http://schemas.microsoft.com/office/drawing/2014/main" id="{44D6153A-C9B2-3D20-0EB5-F5FFCFF392EB}"/>
                </a:ext>
              </a:extLst>
            </p:cNvPr>
            <p:cNvSpPr/>
            <p:nvPr/>
          </p:nvSpPr>
          <p:spPr>
            <a:xfrm>
              <a:off x="433318" y="4782173"/>
              <a:ext cx="10375156" cy="2429895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b="0">
                  <a:solidFill>
                    <a:srgbClr val="DCDCAA"/>
                  </a:solidFill>
                  <a:effectLst/>
                  <a:latin typeface="Consolas"/>
                </a:rPr>
                <a:t>@</a:t>
              </a:r>
              <a:r>
                <a:rPr lang="en-US" b="0">
                  <a:solidFill>
                    <a:srgbClr val="4EC9B0"/>
                  </a:solidFill>
                  <a:effectLst/>
                  <a:latin typeface="Consolas"/>
                </a:rPr>
                <a:t>commands</a:t>
              </a:r>
              <a:r>
                <a:rPr lang="en-US" b="0">
                  <a:solidFill>
                    <a:srgbClr val="DCDCAA"/>
                  </a:solidFill>
                  <a:effectLst/>
                  <a:latin typeface="Consolas"/>
                </a:rPr>
                <a:t>.has_any_role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(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/>
                </a:rPr>
                <a:t>"Moderator"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)</a:t>
              </a:r>
            </a:p>
            <a:p>
              <a:r>
                <a:rPr lang="en-US" b="0">
                  <a:solidFill>
                    <a:srgbClr val="569CD6"/>
                  </a:solidFill>
                  <a:effectLst/>
                  <a:latin typeface="Consolas"/>
                </a:rPr>
                <a:t>async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/>
                </a:rPr>
                <a:t>def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</a:t>
              </a:r>
              <a:r>
                <a:rPr lang="en-US" b="0">
                  <a:solidFill>
                    <a:srgbClr val="DCDCAA"/>
                  </a:solidFill>
                  <a:effectLst/>
                  <a:latin typeface="Consolas"/>
                </a:rPr>
                <a:t>ban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(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/>
                </a:rPr>
                <a:t>ctx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,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user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:</a:t>
              </a:r>
              <a:r>
                <a:rPr lang="en-US" b="0" err="1">
                  <a:solidFill>
                    <a:srgbClr val="4EC9B0"/>
                  </a:solidFill>
                  <a:effectLst/>
                  <a:latin typeface="Consolas"/>
                </a:rPr>
                <a:t>discord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</a:t>
              </a:r>
              <a:r>
                <a:rPr lang="en-US" b="0" err="1">
                  <a:solidFill>
                    <a:srgbClr val="4EC9B0"/>
                  </a:solidFill>
                  <a:effectLst/>
                  <a:latin typeface="Consolas"/>
                </a:rPr>
                <a:t>Member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):</a:t>
              </a:r>
            </a:p>
            <a:p>
              <a:r>
                <a:rPr lang="en-US">
                  <a:solidFill>
                    <a:srgbClr val="CCCCCC"/>
                  </a:solidFill>
                  <a:latin typeface="Consolas"/>
                </a:rPr>
                <a:t>    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/>
                </a:rPr>
                <a:t>if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/>
                </a:rPr>
                <a:t>user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/>
                </a:rPr>
                <a:t>in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ctx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.guild.members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:</a:t>
              </a: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       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/>
                </a:rPr>
                <a:t>await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user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</a:t>
              </a:r>
              <a:r>
                <a:rPr lang="en-US" b="0" err="1">
                  <a:solidFill>
                    <a:srgbClr val="DCDCAA"/>
                  </a:solidFill>
                  <a:effectLst/>
                  <a:latin typeface="Consolas"/>
                </a:rPr>
                <a:t>ban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()</a:t>
              </a: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       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/>
                </a:rPr>
                <a:t>await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ctx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.send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(</a:t>
              </a:r>
              <a:r>
                <a:rPr lang="en-US" b="0" err="1">
                  <a:solidFill>
                    <a:srgbClr val="569CD6"/>
                  </a:solidFill>
                  <a:effectLst/>
                  <a:latin typeface="Consolas"/>
                </a:rPr>
                <a:t>f</a:t>
              </a:r>
              <a:r>
                <a:rPr lang="en-US" b="0" err="1">
                  <a:solidFill>
                    <a:srgbClr val="CE9178"/>
                  </a:solidFill>
                  <a:effectLst/>
                  <a:latin typeface="Consolas"/>
                </a:rPr>
                <a:t>"Banned</a:t>
              </a:r>
              <a:r>
                <a:rPr lang="en-US">
                  <a:solidFill>
                    <a:srgbClr val="CE9178"/>
                  </a:solidFill>
                  <a:latin typeface="Consolas"/>
                </a:rPr>
                <a:t> 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/>
                </a:rPr>
                <a:t>user:</a:t>
              </a:r>
              <a:r>
                <a:rPr lang="en-US">
                  <a:solidFill>
                    <a:srgbClr val="CE9178"/>
                  </a:solidFill>
                  <a:latin typeface="Consolas"/>
                </a:rPr>
                <a:t> 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/>
                </a:rPr>
                <a:t>{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user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display_name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/>
                </a:rPr>
                <a:t>}</a:t>
              </a:r>
              <a:r>
                <a:rPr lang="en-US">
                  <a:solidFill>
                    <a:srgbClr val="CE9178"/>
                  </a:solidFill>
                  <a:latin typeface="Consolas"/>
                </a:rPr>
                <a:t> 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/>
                </a:rPr>
                <a:t>for reason of treason!"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)</a:t>
              </a:r>
              <a:endParaRPr lang="en-US">
                <a:solidFill>
                  <a:srgbClr val="CCCCCC"/>
                </a:solidFill>
                <a:latin typeface="Consolas"/>
              </a:endParaRPr>
            </a:p>
            <a:p>
              <a:r>
                <a:rPr lang="en-US">
                  <a:solidFill>
                    <a:srgbClr val="CCCCCC"/>
                  </a:solidFill>
                  <a:latin typeface="Consolas"/>
                </a:rPr>
                <a:t>    </a:t>
              </a:r>
              <a:r>
                <a:rPr lang="en-US">
                  <a:solidFill>
                    <a:srgbClr val="C586C0"/>
                  </a:solidFill>
                  <a:latin typeface="Consolas"/>
                </a:rPr>
                <a:t>else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:</a:t>
              </a:r>
            </a:p>
            <a:p>
              <a:r>
                <a:rPr lang="en-US">
                  <a:solidFill>
                    <a:srgbClr val="CCCCCC"/>
                  </a:solidFill>
                  <a:latin typeface="Consolas"/>
                </a:rPr>
                <a:t>        </a:t>
              </a:r>
              <a:r>
                <a:rPr lang="en-US">
                  <a:solidFill>
                    <a:srgbClr val="C586C0"/>
                  </a:solidFill>
                  <a:latin typeface="Consolas"/>
                </a:rPr>
                <a:t>await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</a:t>
              </a:r>
              <a:r>
                <a:rPr lang="en-US" err="1">
                  <a:solidFill>
                    <a:srgbClr val="9CDCFE"/>
                  </a:solidFill>
                  <a:latin typeface="Consolas"/>
                </a:rPr>
                <a:t>ctx</a:t>
              </a:r>
              <a:r>
                <a:rPr lang="en-US" err="1">
                  <a:solidFill>
                    <a:srgbClr val="CCCCCC"/>
                  </a:solidFill>
                  <a:latin typeface="Consolas"/>
                </a:rPr>
                <a:t>.send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(</a:t>
              </a:r>
              <a:r>
                <a:rPr lang="en-US">
                  <a:solidFill>
                    <a:srgbClr val="CE9178"/>
                  </a:solidFill>
                  <a:latin typeface="Consolas"/>
                </a:rPr>
                <a:t>"User not found"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)</a:t>
              </a:r>
            </a:p>
            <a:p>
              <a:endParaRPr lang="en-US">
                <a:solidFill>
                  <a:srgbClr val="CCCCCC"/>
                </a:solidFill>
                <a:latin typeface="Consolas"/>
              </a:endParaRPr>
            </a:p>
            <a:p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D8802430-F113-DFD1-E367-6B9862B9E8C4}"/>
                </a:ext>
              </a:extLst>
            </p:cNvPr>
            <p:cNvSpPr txBox="1"/>
            <p:nvPr/>
          </p:nvSpPr>
          <p:spPr>
            <a:xfrm>
              <a:off x="433318" y="4281334"/>
              <a:ext cx="8277300" cy="399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04DCF1-6917-D1DB-B04C-A1FB44D7B215}"/>
              </a:ext>
            </a:extLst>
          </p:cNvPr>
          <p:cNvSpPr txBox="1"/>
          <p:nvPr/>
        </p:nvSpPr>
        <p:spPr>
          <a:xfrm>
            <a:off x="216675" y="1399515"/>
            <a:ext cx="7521930" cy="2124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302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SzPts val="1600"/>
              <a:buFont typeface="Arial"/>
              <a:buChar char="●"/>
            </a:pP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.has_any_role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"Moderator"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>
                <a:solidFill>
                  <a:srgbClr val="CCCCCC"/>
                </a:solidFill>
                <a:effectLst/>
                <a:latin typeface="Arial (Body)"/>
              </a:rPr>
              <a:t>– </a:t>
            </a:r>
            <a:r>
              <a:rPr lang="en-US" sz="1600" b="0">
                <a:solidFill>
                  <a:schemeClr val="bg1"/>
                </a:solidFill>
                <a:effectLst/>
                <a:latin typeface="Arial (Body)"/>
              </a:rPr>
              <a:t>Check for roles </a:t>
            </a:r>
          </a:p>
          <a:p>
            <a:pPr marL="457200" indent="-3302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bg1"/>
                </a:solidFill>
                <a:latin typeface="+mj-lt"/>
              </a:rPr>
              <a:t>Afterall, you do not want everybody in the server to be able to ban others, right?</a:t>
            </a:r>
            <a:endParaRPr lang="en-US" sz="1600" b="0">
              <a:solidFill>
                <a:schemeClr val="bg1"/>
              </a:solidFill>
              <a:effectLst/>
              <a:latin typeface="+mj-l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7" name="Graphic 6" descr="No sign with solid fill">
            <a:extLst>
              <a:ext uri="{FF2B5EF4-FFF2-40B4-BE49-F238E27FC236}">
                <a16:creationId xmlns:a16="http://schemas.microsoft.com/office/drawing/2014/main" id="{92889451-A973-7493-3E1F-946A6C20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3139" y="564881"/>
            <a:ext cx="599202" cy="59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5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04704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Ban users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" name="Google Shape;104;p4">
            <a:extLst>
              <a:ext uri="{FF2B5EF4-FFF2-40B4-BE49-F238E27FC236}">
                <a16:creationId xmlns:a16="http://schemas.microsoft.com/office/drawing/2014/main" id="{D114D163-CDFD-B36F-F72F-AD9972A62DDB}"/>
              </a:ext>
            </a:extLst>
          </p:cNvPr>
          <p:cNvGrpSpPr/>
          <p:nvPr/>
        </p:nvGrpSpPr>
        <p:grpSpPr>
          <a:xfrm>
            <a:off x="216675" y="2730457"/>
            <a:ext cx="8710650" cy="2249668"/>
            <a:chOff x="433318" y="4281334"/>
            <a:chExt cx="10375156" cy="2930734"/>
          </a:xfrm>
        </p:grpSpPr>
        <p:sp>
          <p:nvSpPr>
            <p:cNvPr id="4" name="Google Shape;105;p4">
              <a:extLst>
                <a:ext uri="{FF2B5EF4-FFF2-40B4-BE49-F238E27FC236}">
                  <a16:creationId xmlns:a16="http://schemas.microsoft.com/office/drawing/2014/main" id="{44D6153A-C9B2-3D20-0EB5-F5FFCFF392EB}"/>
                </a:ext>
              </a:extLst>
            </p:cNvPr>
            <p:cNvSpPr/>
            <p:nvPr/>
          </p:nvSpPr>
          <p:spPr>
            <a:xfrm>
              <a:off x="433318" y="4782173"/>
              <a:ext cx="10375156" cy="2429895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b="0">
                  <a:solidFill>
                    <a:srgbClr val="DCDCAA"/>
                  </a:solidFill>
                  <a:effectLst/>
                  <a:latin typeface="Consolas"/>
                </a:rPr>
                <a:t>@</a:t>
              </a:r>
              <a:r>
                <a:rPr lang="en-US" b="0">
                  <a:solidFill>
                    <a:srgbClr val="4EC9B0"/>
                  </a:solidFill>
                  <a:effectLst/>
                  <a:latin typeface="Consolas"/>
                </a:rPr>
                <a:t>commands</a:t>
              </a:r>
              <a:r>
                <a:rPr lang="en-US" b="0">
                  <a:solidFill>
                    <a:srgbClr val="DCDCAA"/>
                  </a:solidFill>
                  <a:effectLst/>
                  <a:latin typeface="Consolas"/>
                </a:rPr>
                <a:t>.has_any_role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(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/>
                </a:rPr>
                <a:t>"Moderator"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)</a:t>
              </a:r>
              <a:endParaRPr lang="en-US">
                <a:latin typeface="Consolas"/>
              </a:endParaRPr>
            </a:p>
            <a:p>
              <a:r>
                <a:rPr lang="en-US" b="0">
                  <a:solidFill>
                    <a:srgbClr val="569CD6"/>
                  </a:solidFill>
                  <a:effectLst/>
                  <a:latin typeface="Consolas"/>
                </a:rPr>
                <a:t>async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/>
                </a:rPr>
                <a:t>def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>
                  <a:solidFill>
                    <a:srgbClr val="DCDCAA"/>
                  </a:solidFill>
                  <a:effectLst/>
                  <a:latin typeface="Consolas"/>
                </a:rPr>
                <a:t>ban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(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ctx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,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user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:</a:t>
              </a:r>
              <a:r>
                <a:rPr lang="en-US" b="0" err="1">
                  <a:solidFill>
                    <a:srgbClr val="4EC9B0"/>
                  </a:solidFill>
                  <a:effectLst/>
                  <a:latin typeface="Consolas"/>
                </a:rPr>
                <a:t>discord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</a:t>
              </a:r>
              <a:r>
                <a:rPr lang="en-US" b="0" err="1">
                  <a:solidFill>
                    <a:srgbClr val="4EC9B0"/>
                  </a:solidFill>
                  <a:effectLst/>
                  <a:latin typeface="Consolas"/>
                </a:rPr>
                <a:t>Member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):</a:t>
              </a:r>
              <a:endParaRPr lang="en-US">
                <a:latin typeface="Consolas"/>
              </a:endParaRP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    </a:t>
              </a:r>
              <a:r>
                <a:rPr lang="en-US">
                  <a:solidFill>
                    <a:srgbClr val="DCDCAA"/>
                  </a:solidFill>
                  <a:latin typeface="Consolas"/>
                </a:rPr>
                <a:t>print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(</a:t>
              </a:r>
              <a:r>
                <a:rPr lang="en-US">
                  <a:solidFill>
                    <a:srgbClr val="4EC9B0"/>
                  </a:solidFill>
                  <a:latin typeface="Consolas"/>
                </a:rPr>
                <a:t>str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(</a:t>
              </a:r>
              <a:r>
                <a:rPr lang="en-US" err="1">
                  <a:solidFill>
                    <a:srgbClr val="9CDCFE"/>
                  </a:solidFill>
                  <a:latin typeface="Consolas"/>
                </a:rPr>
                <a:t>ctx</a:t>
              </a:r>
              <a:r>
                <a:rPr lang="en-US" err="1">
                  <a:solidFill>
                    <a:srgbClr val="CCCCCC"/>
                  </a:solidFill>
                  <a:latin typeface="Consolas"/>
                </a:rPr>
                <a:t>.author.roles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)</a:t>
              </a:r>
              <a:r>
                <a:rPr lang="en-US">
                  <a:solidFill>
                    <a:srgbClr val="D4D4D4"/>
                  </a:solidFill>
                  <a:latin typeface="Consolas"/>
                </a:rPr>
                <a:t>+</a:t>
              </a:r>
              <a:r>
                <a:rPr lang="en-US">
                  <a:solidFill>
                    <a:srgbClr val="CE9178"/>
                  </a:solidFill>
                  <a:latin typeface="Consolas"/>
                </a:rPr>
                <a:t>"hi"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)</a:t>
              </a:r>
              <a:endParaRPr lang="en-US">
                <a:latin typeface="Consolas"/>
              </a:endParaRPr>
            </a:p>
            <a:p>
              <a:r>
                <a:rPr lang="en-US">
                  <a:solidFill>
                    <a:srgbClr val="CCCCCC"/>
                  </a:solidFill>
                  <a:latin typeface="Consolas"/>
                </a:rPr>
                <a:t>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/>
                </a:rPr>
                <a:t>if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/>
                </a:rPr>
                <a:t>user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/>
                </a:rPr>
                <a:t>in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ctx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.guild.members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:</a:t>
              </a:r>
              <a:endParaRPr lang="en-US">
                <a:latin typeface="Consolas"/>
              </a:endParaRP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    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/>
                </a:rPr>
                <a:t>await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user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</a:t>
              </a:r>
              <a:r>
                <a:rPr lang="en-US" b="0" err="1">
                  <a:solidFill>
                    <a:srgbClr val="DCDCAA"/>
                  </a:solidFill>
                  <a:effectLst/>
                  <a:latin typeface="Consolas"/>
                </a:rPr>
                <a:t>ban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()</a:t>
              </a:r>
              <a:endParaRPr lang="en-US">
                <a:latin typeface="Consolas"/>
              </a:endParaRP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    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/>
                </a:rPr>
                <a:t>await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ctx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.send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(</a:t>
              </a:r>
              <a:r>
                <a:rPr lang="en-US" b="0" err="1">
                  <a:solidFill>
                    <a:srgbClr val="569CD6"/>
                  </a:solidFill>
                  <a:effectLst/>
                  <a:latin typeface="Consolas"/>
                </a:rPr>
                <a:t>f</a:t>
              </a:r>
              <a:r>
                <a:rPr lang="en-US" b="0" err="1">
                  <a:solidFill>
                    <a:srgbClr val="CE9178"/>
                  </a:solidFill>
                  <a:effectLst/>
                  <a:latin typeface="Consolas"/>
                </a:rPr>
                <a:t>"Banned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/>
                </a:rPr>
                <a:t> user: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/>
                </a:rPr>
                <a:t>{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user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display_name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/>
                </a:rPr>
                <a:t>}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/>
                </a:rPr>
                <a:t> for reason of treason!"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)</a:t>
              </a:r>
              <a:endParaRPr lang="en-US">
                <a:latin typeface="Consolas"/>
              </a:endParaRPr>
            </a:p>
            <a:p>
              <a:r>
                <a:rPr lang="en-US">
                  <a:solidFill>
                    <a:srgbClr val="CCCCCC"/>
                  </a:solidFill>
                  <a:latin typeface="Consolas"/>
                </a:rPr>
                <a:t>    </a:t>
              </a:r>
              <a:r>
                <a:rPr lang="en-US">
                  <a:solidFill>
                    <a:srgbClr val="C586C0"/>
                  </a:solidFill>
                  <a:latin typeface="Consolas"/>
                </a:rPr>
                <a:t>else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:</a:t>
              </a:r>
              <a:endParaRPr lang="en-US">
                <a:latin typeface="Consolas"/>
              </a:endParaRPr>
            </a:p>
            <a:p>
              <a:r>
                <a:rPr lang="en-US">
                  <a:solidFill>
                    <a:srgbClr val="CCCCCC"/>
                  </a:solidFill>
                  <a:latin typeface="Consolas"/>
                </a:rPr>
                <a:t>        </a:t>
              </a:r>
              <a:r>
                <a:rPr lang="en-US">
                  <a:solidFill>
                    <a:srgbClr val="C586C0"/>
                  </a:solidFill>
                  <a:latin typeface="Consolas"/>
                </a:rPr>
                <a:t>await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 </a:t>
              </a:r>
              <a:r>
                <a:rPr lang="en-US" err="1">
                  <a:solidFill>
                    <a:srgbClr val="9CDCFE"/>
                  </a:solidFill>
                  <a:latin typeface="Consolas"/>
                </a:rPr>
                <a:t>ctx</a:t>
              </a:r>
              <a:r>
                <a:rPr lang="en-US" err="1">
                  <a:solidFill>
                    <a:srgbClr val="CCCCCC"/>
                  </a:solidFill>
                  <a:latin typeface="Consolas"/>
                </a:rPr>
                <a:t>.send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(</a:t>
              </a:r>
              <a:r>
                <a:rPr lang="en-US">
                  <a:solidFill>
                    <a:srgbClr val="CE9178"/>
                  </a:solidFill>
                  <a:latin typeface="Consolas"/>
                </a:rPr>
                <a:t>"User not found"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)</a:t>
              </a:r>
              <a:endParaRPr lang="en-US">
                <a:latin typeface="Consolas"/>
              </a:endParaRPr>
            </a:p>
            <a:p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D8802430-F113-DFD1-E367-6B9862B9E8C4}"/>
                </a:ext>
              </a:extLst>
            </p:cNvPr>
            <p:cNvSpPr txBox="1"/>
            <p:nvPr/>
          </p:nvSpPr>
          <p:spPr>
            <a:xfrm>
              <a:off x="433318" y="4281334"/>
              <a:ext cx="8277300" cy="399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04DCF1-6917-D1DB-B04C-A1FB44D7B215}"/>
              </a:ext>
            </a:extLst>
          </p:cNvPr>
          <p:cNvSpPr txBox="1"/>
          <p:nvPr/>
        </p:nvSpPr>
        <p:spPr>
          <a:xfrm>
            <a:off x="216675" y="1167818"/>
            <a:ext cx="7521930" cy="27705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Define the command and ensure that your arguments have a user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Check if user is inside your server</a:t>
            </a:r>
          </a:p>
          <a:p>
            <a:pPr marL="457200" indent="-330200">
              <a:spcBef>
                <a:spcPts val="600"/>
              </a:spcBef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If it is, ban the user and send out a confirmation message, else send an error message</a:t>
            </a:r>
          </a:p>
          <a:p>
            <a: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7" name="Graphic 6" descr="No sign with solid fill">
            <a:extLst>
              <a:ext uri="{FF2B5EF4-FFF2-40B4-BE49-F238E27FC236}">
                <a16:creationId xmlns:a16="http://schemas.microsoft.com/office/drawing/2014/main" id="{92889451-A973-7493-3E1F-946A6C20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3139" y="564881"/>
            <a:ext cx="599202" cy="59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88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Unban users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09886-B129-5AD7-3180-B3C5EBE43DB6}"/>
              </a:ext>
            </a:extLst>
          </p:cNvPr>
          <p:cNvSpPr txBox="1"/>
          <p:nvPr/>
        </p:nvSpPr>
        <p:spPr>
          <a:xfrm>
            <a:off x="433350" y="1533329"/>
            <a:ext cx="7521930" cy="2124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Likewise, first check the roles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when defining the command, instead of a user, you pass in a string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This is because when you ban a user, you would not be able to tag them and pass them on as parameters for inputs  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FEE403F-D606-1183-4E23-A596508CE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5836" y="385300"/>
            <a:ext cx="744300" cy="744300"/>
          </a:xfrm>
          <a:prstGeom prst="rect">
            <a:avLst/>
          </a:prstGeom>
        </p:spPr>
      </p:pic>
      <p:grpSp>
        <p:nvGrpSpPr>
          <p:cNvPr id="6" name="Google Shape;104;p4">
            <a:extLst>
              <a:ext uri="{FF2B5EF4-FFF2-40B4-BE49-F238E27FC236}">
                <a16:creationId xmlns:a16="http://schemas.microsoft.com/office/drawing/2014/main" id="{1D02B477-1D8A-141F-2855-6832CDB97F5E}"/>
              </a:ext>
            </a:extLst>
          </p:cNvPr>
          <p:cNvGrpSpPr/>
          <p:nvPr/>
        </p:nvGrpSpPr>
        <p:grpSpPr>
          <a:xfrm>
            <a:off x="216675" y="3339187"/>
            <a:ext cx="8710650" cy="1640938"/>
            <a:chOff x="433318" y="4071674"/>
            <a:chExt cx="10375156" cy="3140393"/>
          </a:xfrm>
        </p:grpSpPr>
        <p:sp>
          <p:nvSpPr>
            <p:cNvPr id="7" name="Google Shape;105;p4">
              <a:extLst>
                <a:ext uri="{FF2B5EF4-FFF2-40B4-BE49-F238E27FC236}">
                  <a16:creationId xmlns:a16="http://schemas.microsoft.com/office/drawing/2014/main" id="{4BC91641-0B99-8F28-4A29-2093218D5DF4}"/>
                </a:ext>
              </a:extLst>
            </p:cNvPr>
            <p:cNvSpPr/>
            <p:nvPr/>
          </p:nvSpPr>
          <p:spPr>
            <a:xfrm>
              <a:off x="433318" y="4782172"/>
              <a:ext cx="10375156" cy="2429895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.command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lang="en-US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commands</a:t>
              </a:r>
              <a:r>
                <a:rPr lang="en-US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.has_any_role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"Moderator"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unban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ctx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b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str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</p:txBody>
        </p:sp>
        <p:sp>
          <p:nvSpPr>
            <p:cNvPr id="8" name="Google Shape;106;p4">
              <a:extLst>
                <a:ext uri="{FF2B5EF4-FFF2-40B4-BE49-F238E27FC236}">
                  <a16:creationId xmlns:a16="http://schemas.microsoft.com/office/drawing/2014/main" id="{3C5ACC37-5E00-1CA9-A3F8-5BF4C56A5BA9}"/>
                </a:ext>
              </a:extLst>
            </p:cNvPr>
            <p:cNvSpPr txBox="1"/>
            <p:nvPr/>
          </p:nvSpPr>
          <p:spPr>
            <a:xfrm>
              <a:off x="433318" y="4071674"/>
              <a:ext cx="8277300" cy="399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95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1F45B6-3F09-31ED-D79D-13AF6502F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1B921-E654-CCDB-5409-68D78906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GitHub Repo &amp; Slides (Part One)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92428-EA7B-8179-20DF-C993CC50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350" y="1254275"/>
            <a:ext cx="7252911" cy="3889200"/>
          </a:xfrm>
        </p:spPr>
        <p:txBody>
          <a:bodyPr/>
          <a:lstStyle/>
          <a:p>
            <a:r>
              <a:rPr lang="en-GB" dirty="0"/>
              <a:t>Slides: QR code &gt;&gt;</a:t>
            </a:r>
          </a:p>
          <a:p>
            <a:pPr marL="127000" indent="0">
              <a:buNone/>
            </a:pPr>
            <a:r>
              <a:rPr lang="en-GB" dirty="0">
                <a:solidFill>
                  <a:srgbClr val="F2012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https://tinyurl.com/DiscordBot-PartOne-Slides</a:t>
            </a:r>
            <a:endParaRPr lang="en-GB" dirty="0"/>
          </a:p>
          <a:p>
            <a:pPr marL="127000" indent="0">
              <a:buNone/>
            </a:pPr>
            <a:endParaRPr lang="en-GB" dirty="0"/>
          </a:p>
          <a:p>
            <a:pPr marL="127000" indent="0">
              <a:buNone/>
            </a:pPr>
            <a:endParaRPr lang="en-GB" dirty="0"/>
          </a:p>
          <a:p>
            <a:r>
              <a:rPr lang="en-GB" dirty="0"/>
              <a:t>GitHub repository:</a:t>
            </a:r>
          </a:p>
          <a:p>
            <a:pPr marL="127000" indent="0">
              <a:buNone/>
            </a:pPr>
            <a:r>
              <a:rPr lang="en-GB" dirty="0">
                <a:hlinkClick r:id="rId3"/>
              </a:rPr>
              <a:t>https://github.com/np-overflow/discord_bot</a:t>
            </a:r>
            <a:endParaRPr lang="en-GB" dirty="0"/>
          </a:p>
          <a:p>
            <a:pPr marL="12700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D4DFD55-2225-4F7A-1D33-A4FC40552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023" y="1527457"/>
            <a:ext cx="2216238" cy="22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11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Unban users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FEE403F-D606-1183-4E23-A596508CE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5836" y="385300"/>
            <a:ext cx="744300" cy="744300"/>
          </a:xfrm>
          <a:prstGeom prst="rect">
            <a:avLst/>
          </a:prstGeom>
        </p:spPr>
      </p:pic>
      <p:grpSp>
        <p:nvGrpSpPr>
          <p:cNvPr id="6" name="Google Shape;104;p4">
            <a:extLst>
              <a:ext uri="{FF2B5EF4-FFF2-40B4-BE49-F238E27FC236}">
                <a16:creationId xmlns:a16="http://schemas.microsoft.com/office/drawing/2014/main" id="{1D02B477-1D8A-141F-2855-6832CDB97F5E}"/>
              </a:ext>
            </a:extLst>
          </p:cNvPr>
          <p:cNvGrpSpPr/>
          <p:nvPr/>
        </p:nvGrpSpPr>
        <p:grpSpPr>
          <a:xfrm>
            <a:off x="216675" y="2862162"/>
            <a:ext cx="8710650" cy="2117962"/>
            <a:chOff x="433318" y="4277693"/>
            <a:chExt cx="10375156" cy="2934374"/>
          </a:xfrm>
        </p:grpSpPr>
        <p:sp>
          <p:nvSpPr>
            <p:cNvPr id="7" name="Google Shape;105;p4">
              <a:extLst>
                <a:ext uri="{FF2B5EF4-FFF2-40B4-BE49-F238E27FC236}">
                  <a16:creationId xmlns:a16="http://schemas.microsoft.com/office/drawing/2014/main" id="{4BC91641-0B99-8F28-4A29-2093218D5DF4}"/>
                </a:ext>
              </a:extLst>
            </p:cNvPr>
            <p:cNvSpPr/>
            <p:nvPr/>
          </p:nvSpPr>
          <p:spPr>
            <a:xfrm>
              <a:off x="433318" y="4782172"/>
              <a:ext cx="10375156" cy="2429895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entry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ctx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.guild.bans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limit</a:t>
              </a:r>
              <a:r>
                <a:rPr lang="en-US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None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entry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.user.name)</a:t>
              </a: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user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entry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.user</a:t>
              </a:r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   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entryName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>
                  <a:solidFill>
                    <a:srgbClr val="D4D4D4"/>
                  </a:solidFill>
                  <a:effectLst/>
                  <a:latin typeface="Consolas"/>
                </a:rPr>
                <a:t>=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user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</a:t>
              </a:r>
              <a:r>
                <a:rPr lang="en-US" err="1">
                  <a:solidFill>
                    <a:srgbClr val="CCCCCC"/>
                  </a:solidFill>
                  <a:latin typeface="Consolas"/>
                </a:rPr>
                <a:t>display_name</a:t>
              </a:r>
              <a:endPara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entryName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ctx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.guild.unban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user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ctx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.send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b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"Unbanned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user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user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.display_name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8" name="Google Shape;106;p4">
              <a:extLst>
                <a:ext uri="{FF2B5EF4-FFF2-40B4-BE49-F238E27FC236}">
                  <a16:creationId xmlns:a16="http://schemas.microsoft.com/office/drawing/2014/main" id="{3C5ACC37-5E00-1CA9-A3F8-5BF4C56A5BA9}"/>
                </a:ext>
              </a:extLst>
            </p:cNvPr>
            <p:cNvSpPr txBox="1"/>
            <p:nvPr/>
          </p:nvSpPr>
          <p:spPr>
            <a:xfrm>
              <a:off x="433318" y="4277693"/>
              <a:ext cx="8277300" cy="399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B67F4D6-EA18-0A15-E762-FF3C687C7F43}"/>
              </a:ext>
            </a:extLst>
          </p:cNvPr>
          <p:cNvSpPr txBox="1"/>
          <p:nvPr/>
        </p:nvSpPr>
        <p:spPr>
          <a:xfrm>
            <a:off x="435066" y="1383145"/>
            <a:ext cx="7521930" cy="13085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Access the ban lists via </a:t>
            </a:r>
            <a:r>
              <a:rPr lang="en-US" sz="1600" err="1">
                <a:solidFill>
                  <a:schemeClr val="bg1"/>
                </a:solidFill>
              </a:rPr>
              <a:t>ctx.guild.bans</a:t>
            </a:r>
            <a:endParaRPr lang="en-US" sz="1600">
              <a:solidFill>
                <a:schemeClr val="bg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Check if the passed in name is within the ban list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Unban the user and send out a confirmation message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48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Unban users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FEE403F-D606-1183-4E23-A596508CE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5836" y="385300"/>
            <a:ext cx="744300" cy="744300"/>
          </a:xfrm>
          <a:prstGeom prst="rect">
            <a:avLst/>
          </a:prstGeom>
        </p:spPr>
      </p:pic>
      <p:grpSp>
        <p:nvGrpSpPr>
          <p:cNvPr id="6" name="Google Shape;104;p4">
            <a:extLst>
              <a:ext uri="{FF2B5EF4-FFF2-40B4-BE49-F238E27FC236}">
                <a16:creationId xmlns:a16="http://schemas.microsoft.com/office/drawing/2014/main" id="{1D02B477-1D8A-141F-2855-6832CDB97F5E}"/>
              </a:ext>
            </a:extLst>
          </p:cNvPr>
          <p:cNvGrpSpPr/>
          <p:nvPr/>
        </p:nvGrpSpPr>
        <p:grpSpPr>
          <a:xfrm>
            <a:off x="216675" y="1516566"/>
            <a:ext cx="8710650" cy="3463560"/>
            <a:chOff x="433318" y="4714177"/>
            <a:chExt cx="10375156" cy="2497890"/>
          </a:xfrm>
        </p:grpSpPr>
        <p:sp>
          <p:nvSpPr>
            <p:cNvPr id="7" name="Google Shape;105;p4">
              <a:extLst>
                <a:ext uri="{FF2B5EF4-FFF2-40B4-BE49-F238E27FC236}">
                  <a16:creationId xmlns:a16="http://schemas.microsoft.com/office/drawing/2014/main" id="{4BC91641-0B99-8F28-4A29-2093218D5DF4}"/>
                </a:ext>
              </a:extLst>
            </p:cNvPr>
            <p:cNvSpPr/>
            <p:nvPr/>
          </p:nvSpPr>
          <p:spPr>
            <a:xfrm>
              <a:off x="433318" y="4943901"/>
              <a:ext cx="10375156" cy="2268166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b="0">
                  <a:solidFill>
                    <a:srgbClr val="DCDCAA"/>
                  </a:solidFill>
                  <a:effectLst/>
                  <a:latin typeface="Consolas"/>
                </a:rPr>
                <a:t>@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/>
                </a:rPr>
                <a:t>bot</a:t>
              </a:r>
              <a:r>
                <a:rPr lang="en-US" b="0">
                  <a:solidFill>
                    <a:srgbClr val="DCDCAA"/>
                  </a:solidFill>
                  <a:effectLst/>
                  <a:latin typeface="Consolas"/>
                </a:rPr>
                <a:t>.command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()</a:t>
              </a:r>
              <a:endParaRPr lang="en-US"/>
            </a:p>
            <a:p>
              <a:r>
                <a:rPr lang="en-US" b="0">
                  <a:solidFill>
                    <a:srgbClr val="DCDCAA"/>
                  </a:solidFill>
                  <a:effectLst/>
                  <a:latin typeface="Consolas"/>
                </a:rPr>
                <a:t>@</a:t>
              </a:r>
              <a:r>
                <a:rPr lang="en-US" b="0">
                  <a:solidFill>
                    <a:srgbClr val="4EC9B0"/>
                  </a:solidFill>
                  <a:effectLst/>
                  <a:latin typeface="Consolas"/>
                </a:rPr>
                <a:t>commands</a:t>
              </a:r>
              <a:r>
                <a:rPr lang="en-US" b="0">
                  <a:solidFill>
                    <a:srgbClr val="DCDCAA"/>
                  </a:solidFill>
                  <a:effectLst/>
                  <a:latin typeface="Consolas"/>
                </a:rPr>
                <a:t>.has_any_role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(</a:t>
              </a:r>
              <a:r>
                <a:rPr lang="en-US" b="0">
                  <a:solidFill>
                    <a:srgbClr val="CE9178"/>
                  </a:solidFill>
                  <a:effectLst/>
                  <a:latin typeface="Consolas"/>
                </a:rPr>
                <a:t>"Moderator"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)</a:t>
              </a:r>
              <a:endParaRPr lang="en-US"/>
            </a:p>
            <a:p>
              <a:r>
                <a:rPr lang="en-US" b="0">
                  <a:solidFill>
                    <a:srgbClr val="569CD6"/>
                  </a:solidFill>
                  <a:effectLst/>
                  <a:latin typeface="Consolas"/>
                </a:rPr>
                <a:t>async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/>
                </a:rPr>
                <a:t>def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>
                  <a:solidFill>
                    <a:srgbClr val="DCDCAA"/>
                  </a:solidFill>
                  <a:effectLst/>
                  <a:latin typeface="Consolas"/>
                </a:rPr>
                <a:t>unban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(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ctx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,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name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:</a:t>
              </a:r>
              <a:r>
                <a:rPr lang="en-US" b="0" err="1">
                  <a:solidFill>
                    <a:srgbClr val="4EC9B0"/>
                  </a:solidFill>
                  <a:effectLst/>
                  <a:latin typeface="Consolas"/>
                </a:rPr>
                <a:t>str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):</a:t>
              </a:r>
              <a:endParaRPr lang="en-US"/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  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 </a:t>
              </a:r>
              <a:r>
                <a:rPr lang="en-US" err="1">
                  <a:solidFill>
                    <a:srgbClr val="9CDCFE"/>
                  </a:solidFill>
                  <a:latin typeface="Consolas"/>
                </a:rPr>
                <a:t>notFound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 </a:t>
              </a:r>
              <a:r>
                <a:rPr lang="en-US">
                  <a:solidFill>
                    <a:srgbClr val="D4D4D4"/>
                  </a:solidFill>
                  <a:latin typeface="Consolas"/>
                </a:rPr>
                <a:t>=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 </a:t>
              </a:r>
              <a:r>
                <a:rPr lang="en-US">
                  <a:solidFill>
                    <a:srgbClr val="569CD6"/>
                  </a:solidFill>
                  <a:latin typeface="Consolas"/>
                </a:rPr>
                <a:t>True</a:t>
              </a:r>
              <a:endParaRPr lang="en-US"/>
            </a:p>
            <a:p>
              <a:r>
                <a:rPr lang="en-US">
                  <a:solidFill>
                    <a:srgbClr val="CCCCCC"/>
                  </a:solidFill>
                  <a:latin typeface="Consolas"/>
                </a:rPr>
                <a:t>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/>
                </a:rPr>
                <a:t>async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/>
                </a:rPr>
                <a:t>for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/>
                </a:rPr>
                <a:t>entry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/>
                </a:rPr>
                <a:t>in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ctx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.guild.bans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(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/>
                </a:rPr>
                <a:t>limit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 </a:t>
              </a:r>
              <a:r>
                <a:rPr lang="en-US" b="0">
                  <a:solidFill>
                    <a:srgbClr val="D4D4D4"/>
                  </a:solidFill>
                  <a:effectLst/>
                  <a:latin typeface="Consolas"/>
                </a:rPr>
                <a:t>=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/>
                </a:rPr>
                <a:t>None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):</a:t>
              </a:r>
              <a:endParaRPr lang="en-US"/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    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   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/>
                </a:rPr>
                <a:t>user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>
                  <a:solidFill>
                    <a:srgbClr val="D4D4D4"/>
                  </a:solidFill>
                  <a:effectLst/>
                  <a:latin typeface="Consolas"/>
                </a:rPr>
                <a:t>=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entry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.user</a:t>
              </a:r>
              <a:endParaRPr lang="en-US" err="1"/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    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  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entryName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>
                  <a:solidFill>
                    <a:srgbClr val="D4D4D4"/>
                  </a:solidFill>
                  <a:effectLst/>
                  <a:latin typeface="Consolas"/>
                </a:rPr>
                <a:t>=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user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</a:t>
              </a:r>
              <a:r>
                <a:rPr lang="en-US" err="1">
                  <a:solidFill>
                    <a:srgbClr val="CCCCCC"/>
                  </a:solidFill>
                  <a:latin typeface="Consolas"/>
                </a:rPr>
                <a:t>display_name</a:t>
              </a:r>
              <a:endParaRPr lang="en-US" err="1"/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    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/>
                </a:rPr>
                <a:t>if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entryName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>
                  <a:solidFill>
                    <a:srgbClr val="D4D4D4"/>
                  </a:solidFill>
                  <a:effectLst/>
                  <a:latin typeface="Consolas"/>
                </a:rPr>
                <a:t>==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/>
                </a:rPr>
                <a:t>name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:</a:t>
              </a:r>
              <a:endParaRPr lang="en-US"/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        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/>
                </a:rPr>
                <a:t>await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ctx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.guild.unban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(</a:t>
              </a:r>
              <a:r>
                <a:rPr lang="en-US" b="0">
                  <a:solidFill>
                    <a:srgbClr val="9CDCFE"/>
                  </a:solidFill>
                  <a:effectLst/>
                  <a:latin typeface="Consolas"/>
                </a:rPr>
                <a:t>user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)</a:t>
              </a:r>
              <a:endParaRPr lang="en-US"/>
            </a:p>
            <a:p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        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    </a:t>
              </a:r>
              <a:r>
                <a:rPr lang="en-US" b="0">
                  <a:solidFill>
                    <a:srgbClr val="C586C0"/>
                  </a:solidFill>
                  <a:effectLst/>
                  <a:latin typeface="Consolas"/>
                </a:rPr>
                <a:t>await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ctx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.send</a:t>
              </a:r>
              <a:r>
                <a:rPr lang="en-US" b="0">
                  <a:solidFill>
                    <a:srgbClr val="CCCCCC"/>
                  </a:solidFill>
                  <a:effectLst/>
                  <a:latin typeface="Consolas"/>
                </a:rPr>
                <a:t>(</a:t>
              </a:r>
              <a:r>
                <a:rPr lang="en-US" b="0" err="1">
                  <a:solidFill>
                    <a:srgbClr val="569CD6"/>
                  </a:solidFill>
                  <a:effectLst/>
                  <a:latin typeface="Consolas"/>
                </a:rPr>
                <a:t>f</a:t>
              </a:r>
              <a:r>
                <a:rPr lang="en-US" b="0" err="1">
                  <a:solidFill>
                    <a:srgbClr val="CE9178"/>
                  </a:solidFill>
                  <a:effectLst/>
                  <a:latin typeface="Consolas"/>
                </a:rPr>
                <a:t>"</a:t>
              </a:r>
              <a:r>
                <a:rPr lang="en-US" err="1">
                  <a:solidFill>
                    <a:srgbClr val="CE9178"/>
                  </a:solidFill>
                  <a:latin typeface="Consolas"/>
                </a:rPr>
                <a:t>User</a:t>
              </a:r>
              <a:r>
                <a:rPr lang="en-US">
                  <a:solidFill>
                    <a:srgbClr val="CE9178"/>
                  </a:solidFill>
                  <a:latin typeface="Consolas"/>
                </a:rPr>
                <a:t>: </a:t>
              </a:r>
              <a:r>
                <a:rPr lang="en-US" b="0">
                  <a:solidFill>
                    <a:srgbClr val="569CD6"/>
                  </a:solidFill>
                  <a:effectLst/>
                  <a:latin typeface="Consolas"/>
                </a:rPr>
                <a:t>{</a:t>
              </a:r>
              <a:r>
                <a:rPr lang="en-US" b="0" err="1">
                  <a:solidFill>
                    <a:srgbClr val="9CDCFE"/>
                  </a:solidFill>
                  <a:effectLst/>
                  <a:latin typeface="Consolas"/>
                </a:rPr>
                <a:t>user</a:t>
              </a:r>
              <a:r>
                <a:rPr lang="en-US" b="0" err="1">
                  <a:solidFill>
                    <a:srgbClr val="CCCCCC"/>
                  </a:solidFill>
                  <a:effectLst/>
                  <a:latin typeface="Consolas"/>
                </a:rPr>
                <a:t>.display_name</a:t>
              </a:r>
              <a:r>
                <a:rPr lang="en-US">
                  <a:solidFill>
                    <a:srgbClr val="569CD6"/>
                  </a:solidFill>
                  <a:latin typeface="Consolas"/>
                </a:rPr>
                <a:t>}</a:t>
              </a:r>
              <a:r>
                <a:rPr lang="en-US">
                  <a:solidFill>
                    <a:srgbClr val="CE9178"/>
                  </a:solidFill>
                  <a:latin typeface="Consolas"/>
                </a:rPr>
                <a:t> has been unbanned!"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)</a:t>
              </a:r>
              <a:endParaRPr lang="en-US"/>
            </a:p>
            <a:p>
              <a:r>
                <a:rPr lang="en-US">
                  <a:solidFill>
                    <a:srgbClr val="CCCCCC"/>
                  </a:solidFill>
                  <a:latin typeface="Consolas"/>
                </a:rPr>
                <a:t>            </a:t>
              </a:r>
              <a:r>
                <a:rPr lang="en-US" err="1">
                  <a:solidFill>
                    <a:srgbClr val="9CDCFE"/>
                  </a:solidFill>
                  <a:latin typeface="Consolas"/>
                </a:rPr>
                <a:t>notFound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 </a:t>
              </a:r>
              <a:r>
                <a:rPr lang="en-US">
                  <a:solidFill>
                    <a:srgbClr val="D4D4D4"/>
                  </a:solidFill>
                  <a:latin typeface="Consolas"/>
                </a:rPr>
                <a:t>=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 </a:t>
              </a:r>
              <a:r>
                <a:rPr lang="en-US">
                  <a:solidFill>
                    <a:srgbClr val="569CD6"/>
                  </a:solidFill>
                  <a:latin typeface="Consolas"/>
                </a:rPr>
                <a:t>False</a:t>
              </a:r>
              <a:endParaRPr lang="en-US"/>
            </a:p>
            <a:p>
              <a:r>
                <a:rPr lang="en-US">
                  <a:solidFill>
                    <a:srgbClr val="CCCCCC"/>
                  </a:solidFill>
                  <a:latin typeface="Consolas"/>
                </a:rPr>
                <a:t>    </a:t>
              </a:r>
              <a:r>
                <a:rPr lang="en-US">
                  <a:solidFill>
                    <a:srgbClr val="C586C0"/>
                  </a:solidFill>
                  <a:latin typeface="Consolas"/>
                </a:rPr>
                <a:t>if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 </a:t>
              </a:r>
              <a:r>
                <a:rPr lang="en-US" err="1">
                  <a:solidFill>
                    <a:srgbClr val="9CDCFE"/>
                  </a:solidFill>
                  <a:latin typeface="Consolas"/>
                </a:rPr>
                <a:t>notFound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 </a:t>
              </a:r>
              <a:r>
                <a:rPr lang="en-US">
                  <a:solidFill>
                    <a:srgbClr val="D4D4D4"/>
                  </a:solidFill>
                  <a:latin typeface="Consolas"/>
                </a:rPr>
                <a:t>==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 </a:t>
              </a:r>
              <a:r>
                <a:rPr lang="en-US">
                  <a:solidFill>
                    <a:srgbClr val="569CD6"/>
                  </a:solidFill>
                  <a:latin typeface="Consolas"/>
                </a:rPr>
                <a:t>True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:</a:t>
              </a:r>
              <a:endParaRPr lang="en-US"/>
            </a:p>
            <a:p>
              <a:r>
                <a:rPr lang="en-US">
                  <a:solidFill>
                    <a:srgbClr val="CCCCCC"/>
                  </a:solidFill>
                  <a:latin typeface="Consolas"/>
                </a:rPr>
                <a:t>        </a:t>
              </a:r>
              <a:r>
                <a:rPr lang="en-US">
                  <a:solidFill>
                    <a:srgbClr val="C586C0"/>
                  </a:solidFill>
                  <a:latin typeface="Consolas"/>
                </a:rPr>
                <a:t>await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 </a:t>
              </a:r>
              <a:r>
                <a:rPr lang="en-US" err="1">
                  <a:solidFill>
                    <a:srgbClr val="9CDCFE"/>
                  </a:solidFill>
                  <a:latin typeface="Consolas"/>
                </a:rPr>
                <a:t>ctx</a:t>
              </a:r>
              <a:r>
                <a:rPr lang="en-US" err="1">
                  <a:solidFill>
                    <a:srgbClr val="CCCCCC"/>
                  </a:solidFill>
                  <a:latin typeface="Consolas"/>
                </a:rPr>
                <a:t>.send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(</a:t>
              </a:r>
              <a:r>
                <a:rPr lang="en-US">
                  <a:solidFill>
                    <a:srgbClr val="CE9178"/>
                  </a:solidFill>
                  <a:latin typeface="Consolas"/>
                </a:rPr>
                <a:t>"User not found"</a:t>
              </a:r>
              <a:r>
                <a:rPr lang="en-US">
                  <a:solidFill>
                    <a:srgbClr val="CCCCCC"/>
                  </a:solidFill>
                  <a:latin typeface="Consolas"/>
                </a:rPr>
                <a:t>)</a:t>
              </a:r>
              <a:endParaRPr lang="en-US"/>
            </a:p>
            <a:p>
              <a:endParaRPr lang="en-US" sz="1600" b="0">
                <a:solidFill>
                  <a:srgbClr val="CCCCCC"/>
                </a:solidFill>
                <a:effectLst/>
                <a:latin typeface="Consolas"/>
              </a:endParaRPr>
            </a:p>
          </p:txBody>
        </p:sp>
        <p:sp>
          <p:nvSpPr>
            <p:cNvPr id="8" name="Google Shape;106;p4">
              <a:extLst>
                <a:ext uri="{FF2B5EF4-FFF2-40B4-BE49-F238E27FC236}">
                  <a16:creationId xmlns:a16="http://schemas.microsoft.com/office/drawing/2014/main" id="{3C5ACC37-5E00-1CA9-A3F8-5BF4C56A5BA9}"/>
                </a:ext>
              </a:extLst>
            </p:cNvPr>
            <p:cNvSpPr txBox="1"/>
            <p:nvPr/>
          </p:nvSpPr>
          <p:spPr>
            <a:xfrm>
              <a:off x="433318" y="4714177"/>
              <a:ext cx="8277300" cy="399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195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433350" y="1583350"/>
            <a:ext cx="827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Interacting with APIs</a:t>
            </a:r>
            <a:endParaRPr lang="en-US"/>
          </a:p>
        </p:txBody>
      </p:sp>
      <p:pic>
        <p:nvPicPr>
          <p:cNvPr id="3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FEF17463-B4E1-F6A5-5B68-1E6BF9F6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951" y="503370"/>
            <a:ext cx="3604067" cy="12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2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1F45B6-3F09-31ED-D79D-13AF6502F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1B921-E654-CCDB-5409-68D78906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FFFF"/>
                </a:solidFill>
              </a:rPr>
              <a:t>What are APIs?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92428-EA7B-8179-20DF-C993CC50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350" y="1254275"/>
            <a:ext cx="7406106" cy="3780688"/>
          </a:xfrm>
        </p:spPr>
        <p:txBody>
          <a:bodyPr/>
          <a:lstStyle/>
          <a:p>
            <a:r>
              <a:rPr lang="en-GB">
                <a:solidFill>
                  <a:srgbClr val="E7E4DF"/>
                </a:solidFill>
              </a:rPr>
              <a:t>Application Programming Interfaces, facilitate communication between software applications</a:t>
            </a:r>
          </a:p>
          <a:p>
            <a:r>
              <a:rPr lang="en-GB">
                <a:solidFill>
                  <a:srgbClr val="E7E4DF"/>
                </a:solidFill>
              </a:rPr>
              <a:t>Define rules, methods, and conventions for accessing functionalities and data</a:t>
            </a:r>
          </a:p>
          <a:p>
            <a:r>
              <a:rPr lang="en-GB">
                <a:solidFill>
                  <a:srgbClr val="E7E4DF"/>
                </a:solidFill>
              </a:rPr>
              <a:t>Widely used in web and mobile development, cloud computing, and other domains.</a:t>
            </a:r>
            <a:endParaRPr lang="en-GB"/>
          </a:p>
          <a:p>
            <a:r>
              <a:rPr lang="en-GB">
                <a:solidFill>
                  <a:srgbClr val="E7E4DF"/>
                </a:solidFill>
              </a:rPr>
              <a:t>Developers utilize HTTP requests to access APIs and receive data or perform actions in responses.</a:t>
            </a:r>
            <a:endParaRPr lang="en-GB"/>
          </a:p>
          <a:p>
            <a:endParaRPr lang="en-GB">
              <a:solidFill>
                <a:srgbClr val="E7E4DF"/>
              </a:solidFill>
            </a:endParaRPr>
          </a:p>
          <a:p>
            <a:pPr marL="127000" indent="0">
              <a:buNone/>
            </a:pPr>
            <a:endParaRPr lang="en-GB">
              <a:solidFill>
                <a:srgbClr val="E7E4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79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284022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Joke Bot</a:t>
            </a:r>
            <a:endParaRPr lang="en-US"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50" y="3395034"/>
            <a:ext cx="8277300" cy="798661"/>
            <a:chOff x="433318" y="3291699"/>
            <a:chExt cx="10375156" cy="1372973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18" y="3868938"/>
              <a:ext cx="10375156" cy="795734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100">
                  <a:solidFill>
                    <a:srgbClr val="FF7B72"/>
                  </a:solidFill>
                  <a:latin typeface="Consolas"/>
                </a:rPr>
                <a:t>import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requests</a:t>
              </a:r>
              <a:endParaRPr lang="en-US"/>
            </a:p>
            <a:p>
              <a:br>
                <a:rPr lang="en-US"/>
              </a:br>
              <a:endParaRPr lang="en-US"/>
            </a:p>
            <a:p>
              <a:endParaRPr lang="en-US"/>
            </a:p>
            <a:p>
              <a:endParaRPr lang="en-US"/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18" y="3291699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030024"/>
            <a:ext cx="7521930" cy="26684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330200">
              <a:lnSpc>
                <a:spcPct val="150000"/>
              </a:lnSpc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Imports the requests module into the current Python script</a:t>
            </a:r>
          </a:p>
          <a:p>
            <a:pPr marL="457200" indent="-330200">
              <a:lnSpc>
                <a:spcPct val="150000"/>
              </a:lnSpc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Simplifies making HTTP requests and interacting with web APIs</a:t>
            </a:r>
          </a:p>
          <a:p>
            <a:pPr marL="457200" indent="-330200">
              <a:lnSpc>
                <a:spcPct val="150000"/>
              </a:lnSpc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Provides convenient methods like get(), post(), put(), and delete() to send different types of HTTP requests</a:t>
            </a:r>
          </a:p>
          <a:p>
            <a:pPr marL="457200" indent="-330200">
              <a:lnSpc>
                <a:spcPct val="150000"/>
              </a:lnSpc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Widely used for tasks such as fetching data from web APIs, scraping web pages, and interacting with web services</a:t>
            </a:r>
          </a:p>
          <a:p>
            <a:pPr marL="457200" indent="-3302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SzPts val="1600"/>
              <a:buChar char="●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42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284022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Joke Bot</a:t>
            </a:r>
            <a:endParaRPr lang="en-US"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50" y="2628212"/>
            <a:ext cx="8277300" cy="2252729"/>
            <a:chOff x="433318" y="2433600"/>
            <a:chExt cx="10375156" cy="2156454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18" y="2750348"/>
              <a:ext cx="10375156" cy="1839706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100">
                  <a:solidFill>
                    <a:srgbClr val="D2A8FF"/>
                  </a:solidFill>
                  <a:latin typeface="Consolas"/>
                </a:rPr>
                <a:t>@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bot</a:t>
              </a:r>
              <a:r>
                <a:rPr lang="en-US" sz="1100" b="0">
                  <a:solidFill>
                    <a:srgbClr val="D2A8FF"/>
                  </a:solidFill>
                  <a:effectLst/>
                  <a:latin typeface="Consolas"/>
                </a:rPr>
                <a:t>.</a:t>
              </a:r>
              <a:r>
                <a:rPr lang="en-US" sz="1100">
                  <a:solidFill>
                    <a:srgbClr val="D2A8FF"/>
                  </a:solidFill>
                  <a:latin typeface="Consolas"/>
                </a:rPr>
                <a:t>command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()</a:t>
              </a:r>
              <a:endParaRPr lang="en-US"/>
            </a:p>
            <a:p>
              <a:r>
                <a:rPr lang="en-US" sz="1100">
                  <a:solidFill>
                    <a:srgbClr val="FF7B72"/>
                  </a:solidFill>
                  <a:latin typeface="Consolas"/>
                </a:rPr>
                <a:t>async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def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D2A8FF"/>
                  </a:solidFill>
                  <a:latin typeface="Consolas"/>
                </a:rPr>
                <a:t>joke</a:t>
              </a:r>
              <a:r>
                <a:rPr lang="en-US" sz="1100" b="0">
                  <a:solidFill>
                    <a:srgbClr val="E6EDF3"/>
                  </a:solidFill>
                  <a:effectLst/>
                  <a:latin typeface="Consolas"/>
                </a:rPr>
                <a:t>(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ctx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, </a:t>
              </a:r>
              <a:r>
                <a:rPr lang="en-US" sz="1100">
                  <a:solidFill>
                    <a:srgbClr val="FFA657"/>
                  </a:solidFill>
                  <a:latin typeface="Consolas"/>
                </a:rPr>
                <a:t>category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=</a:t>
              </a:r>
              <a:r>
                <a:rPr lang="en-US" sz="1100">
                  <a:solidFill>
                    <a:srgbClr val="79C0FF"/>
                  </a:solidFill>
                  <a:latin typeface="Consolas"/>
                </a:rPr>
                <a:t>None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):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if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not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A657"/>
                  </a:solidFill>
                  <a:latin typeface="Consolas"/>
                </a:rPr>
                <a:t>category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: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</a:t>
              </a:r>
              <a:r>
                <a:rPr lang="en-US" sz="1100">
                  <a:solidFill>
                    <a:srgbClr val="FFA657"/>
                  </a:solidFill>
                  <a:latin typeface="Consolas"/>
                </a:rPr>
                <a:t>category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=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'general'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 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joke </a:t>
              </a:r>
              <a:r>
                <a:rPr lang="en-US" sz="1100" b="0">
                  <a:solidFill>
                    <a:srgbClr val="FF7B72"/>
                  </a:solidFill>
                  <a:effectLst/>
                  <a:latin typeface="Consolas"/>
                </a:rPr>
                <a:t>=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D2A8FF"/>
                  </a:solidFill>
                  <a:latin typeface="Consolas"/>
                </a:rPr>
                <a:t>get_joke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(</a:t>
              </a:r>
              <a:r>
                <a:rPr lang="en-US" sz="1100">
                  <a:solidFill>
                    <a:srgbClr val="FFA657"/>
                  </a:solidFill>
                  <a:latin typeface="Consolas"/>
                </a:rPr>
                <a:t>category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)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if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joke: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await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ctx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.send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(joke)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else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: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</a:t>
              </a:r>
              <a:r>
                <a:rPr lang="en-US" sz="1100" b="0">
                  <a:solidFill>
                    <a:srgbClr val="FF7B72"/>
                  </a:solidFill>
                  <a:effectLst/>
                  <a:latin typeface="Consolas"/>
                </a:rPr>
                <a:t>await</a:t>
              </a:r>
              <a:r>
                <a:rPr lang="en-US" sz="1100" b="0">
                  <a:solidFill>
                    <a:srgbClr val="E6EDF3"/>
                  </a:solidFill>
                  <a:effectLst/>
                  <a:latin typeface="Consolas"/>
                </a:rPr>
                <a:t> 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ctx</a:t>
              </a:r>
              <a:r>
                <a:rPr lang="en-US" sz="1100" b="0" err="1">
                  <a:solidFill>
                    <a:srgbClr val="E6EDF3"/>
                  </a:solidFill>
                  <a:effectLst/>
                  <a:latin typeface="Consolas"/>
                </a:rPr>
                <a:t>.send</a:t>
              </a:r>
              <a:r>
                <a:rPr lang="en-US" sz="1100" b="0">
                  <a:solidFill>
                    <a:srgbClr val="E6EDF3"/>
                  </a:solidFill>
                  <a:effectLst/>
                  <a:latin typeface="Consolas"/>
                </a:rPr>
                <a:t>(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'Sorry, I </a:t>
              </a:r>
              <a:r>
                <a:rPr lang="en-US" sz="1100" err="1">
                  <a:solidFill>
                    <a:srgbClr val="A5D6FF"/>
                  </a:solidFill>
                  <a:latin typeface="Consolas"/>
                </a:rPr>
                <a:t>couldn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\'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t retrieve a joke at the moment.'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)</a:t>
              </a:r>
              <a:endParaRPr lang="en-US"/>
            </a:p>
            <a:p>
              <a:br>
                <a:rPr lang="en-US"/>
              </a:br>
              <a:endParaRPr lang="en-US"/>
            </a:p>
            <a:p>
              <a:endParaRPr lang="en-US" sz="1600">
                <a:solidFill>
                  <a:srgbClr val="BBBBBB"/>
                </a:solidFill>
                <a:latin typeface="Consolas"/>
              </a:endParaRPr>
            </a:p>
            <a:p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18" y="2433600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030024"/>
            <a:ext cx="7521930" cy="22529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330200">
              <a:lnSpc>
                <a:spcPct val="150000"/>
              </a:lnSpc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If no category is provided, it defaults to 'general'.</a:t>
            </a:r>
          </a:p>
          <a:p>
            <a:pPr marL="457200" indent="-330200">
              <a:lnSpc>
                <a:spcPct val="150000"/>
              </a:lnSpc>
              <a:buClr>
                <a:srgbClr val="FFFFFF"/>
              </a:buClr>
              <a:buSzPts val="1600"/>
              <a:buChar char="●"/>
            </a:pPr>
            <a:r>
              <a:rPr lang="en-US" sz="1600" err="1">
                <a:solidFill>
                  <a:srgbClr val="FFFFFF"/>
                </a:solidFill>
              </a:rPr>
              <a:t>get_joke</a:t>
            </a:r>
            <a:r>
              <a:rPr lang="en-US" sz="1600">
                <a:solidFill>
                  <a:srgbClr val="FFFFFF"/>
                </a:solidFill>
              </a:rPr>
              <a:t>() function is called to retrieve a joke based on the category.</a:t>
            </a:r>
            <a:endParaRPr lang="en-US" sz="1600"/>
          </a:p>
          <a:p>
            <a:pPr marL="457200" indent="-330200">
              <a:lnSpc>
                <a:spcPct val="150000"/>
              </a:lnSpc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rgbClr val="FFFFFF"/>
                </a:solidFill>
              </a:rPr>
              <a:t>If a joke is fetched, it is sent to the Discord channel.</a:t>
            </a:r>
            <a:endParaRPr lang="en-US" sz="1600"/>
          </a:p>
          <a:p>
            <a:pPr marL="457200" indent="-330200">
              <a:lnSpc>
                <a:spcPct val="150000"/>
              </a:lnSpc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rgbClr val="FFFFFF"/>
                </a:solidFill>
              </a:rPr>
              <a:t>If no joke is retrieved, an error message is sent.</a:t>
            </a:r>
            <a:endParaRPr lang="en-US" sz="1600"/>
          </a:p>
          <a:p>
            <a:pPr marL="457200" indent="-330200">
              <a:lnSpc>
                <a:spcPct val="150000"/>
              </a:lnSpc>
              <a:buClr>
                <a:srgbClr val="FFFFFF"/>
              </a:buClr>
              <a:buSzPts val="1600"/>
              <a:buChar char="●"/>
            </a:pPr>
            <a:endParaRPr lang="en-US">
              <a:solidFill>
                <a:schemeClr val="bg1"/>
              </a:solidFill>
            </a:endParaRPr>
          </a:p>
          <a:p>
            <a: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40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284022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Joke Bot</a:t>
            </a:r>
            <a:endParaRPr lang="en-US"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030024"/>
            <a:ext cx="7521930" cy="2622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330200">
              <a:lnSpc>
                <a:spcPct val="150000"/>
              </a:lnSpc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If the category is 'general', sends a HTTP GET request to the joke URL</a:t>
            </a:r>
            <a:endParaRPr lang="en-US"/>
          </a:p>
          <a:p>
            <a:pPr marL="457200" indent="-330200">
              <a:lnSpc>
                <a:spcPct val="150000"/>
              </a:lnSpc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rgbClr val="FFFFFF"/>
                </a:solidFill>
              </a:rPr>
              <a:t>Checks if response contains both 'setup' and 'punchline' in the JSON data</a:t>
            </a:r>
          </a:p>
          <a:p>
            <a:pPr marL="457200" indent="-330200">
              <a:lnSpc>
                <a:spcPct val="150000"/>
              </a:lnSpc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rgbClr val="FFFFFF"/>
                </a:solidFill>
              </a:rPr>
              <a:t>If so, returns a formatted string combining the setup and punchline</a:t>
            </a:r>
            <a:endParaRPr lang="en-US"/>
          </a:p>
          <a:p>
            <a:pPr marL="457200" indent="-330200">
              <a:lnSpc>
                <a:spcPct val="150000"/>
              </a:lnSpc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rgbClr val="FFFFFF"/>
                </a:solidFill>
              </a:rPr>
              <a:t>If there is an exception during the request, it ignores continues execution</a:t>
            </a:r>
            <a:endParaRPr lang="en-US"/>
          </a:p>
          <a:p>
            <a:pPr marL="457200" indent="-330200">
              <a:lnSpc>
                <a:spcPct val="150000"/>
              </a:lnSpc>
              <a:buClr>
                <a:srgbClr val="FFFFFF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  <a:p>
            <a:pPr marL="457200" indent="-330200">
              <a:lnSpc>
                <a:spcPct val="150000"/>
              </a:lnSpc>
              <a:buClr>
                <a:srgbClr val="FFFFFF"/>
              </a:buClr>
              <a:buSzPts val="1600"/>
              <a:buChar char="●"/>
            </a:pPr>
            <a:endParaRPr lang="en-US">
              <a:solidFill>
                <a:schemeClr val="bg1"/>
              </a:solidFill>
            </a:endParaRPr>
          </a:p>
          <a:p>
            <a: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" name="Google Shape;104;p4">
            <a:extLst>
              <a:ext uri="{FF2B5EF4-FFF2-40B4-BE49-F238E27FC236}">
                <a16:creationId xmlns:a16="http://schemas.microsoft.com/office/drawing/2014/main" id="{5C0FE4CE-CE8B-BF6F-857D-FAD4AE2477C0}"/>
              </a:ext>
            </a:extLst>
          </p:cNvPr>
          <p:cNvGrpSpPr/>
          <p:nvPr/>
        </p:nvGrpSpPr>
        <p:grpSpPr>
          <a:xfrm>
            <a:off x="433350" y="2620974"/>
            <a:ext cx="8277300" cy="2238262"/>
            <a:chOff x="433318" y="2447449"/>
            <a:chExt cx="10375156" cy="2142606"/>
          </a:xfrm>
        </p:grpSpPr>
        <p:sp>
          <p:nvSpPr>
            <p:cNvPr id="7" name="Google Shape;105;p4">
              <a:extLst>
                <a:ext uri="{FF2B5EF4-FFF2-40B4-BE49-F238E27FC236}">
                  <a16:creationId xmlns:a16="http://schemas.microsoft.com/office/drawing/2014/main" id="{1424E208-F76C-9D8F-CBD2-64AE6E010BA0}"/>
                </a:ext>
              </a:extLst>
            </p:cNvPr>
            <p:cNvSpPr/>
            <p:nvPr/>
          </p:nvSpPr>
          <p:spPr>
            <a:xfrm>
              <a:off x="433318" y="2750349"/>
              <a:ext cx="10375156" cy="1839706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100">
                  <a:solidFill>
                    <a:srgbClr val="FF7B72"/>
                  </a:solidFill>
                  <a:latin typeface="Consolas"/>
                </a:rPr>
                <a:t>def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D2A8FF"/>
                  </a:solidFill>
                  <a:latin typeface="Consolas"/>
                </a:rPr>
                <a:t>get_joke</a:t>
              </a:r>
              <a:r>
                <a:rPr lang="en-US" sz="1100" b="0">
                  <a:solidFill>
                    <a:srgbClr val="E6EDF3"/>
                  </a:solidFill>
                  <a:effectLst/>
                  <a:latin typeface="Consolas"/>
                </a:rPr>
                <a:t>(</a:t>
              </a:r>
              <a:r>
                <a:rPr lang="en-US" sz="1100">
                  <a:solidFill>
                    <a:srgbClr val="FFA657"/>
                  </a:solidFill>
                  <a:latin typeface="Consolas"/>
                </a:rPr>
                <a:t>category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):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if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A657"/>
                  </a:solidFill>
                  <a:latin typeface="Consolas"/>
                </a:rPr>
                <a:t>category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==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'general'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: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joke_url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b="0">
                  <a:solidFill>
                    <a:srgbClr val="FF7B72"/>
                  </a:solidFill>
                  <a:effectLst/>
                  <a:latin typeface="Consolas"/>
                </a:rPr>
                <a:t>=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</a:t>
              </a:r>
              <a:r>
                <a:rPr lang="en-US" sz="1100">
                  <a:solidFill>
                    <a:srgbClr val="A5D6FF"/>
                  </a:solidFill>
                  <a:latin typeface="Consolas"/>
                  <a:hlinkClick r:id="rId3"/>
                </a:rPr>
                <a:t>https://official-joke-api.appspot.com/</a:t>
              </a:r>
              <a:r>
                <a:rPr lang="en-US" sz="1100" err="1">
                  <a:solidFill>
                    <a:srgbClr val="A5D6FF"/>
                  </a:solidFill>
                  <a:latin typeface="Consolas"/>
                  <a:hlinkClick r:id="rId3"/>
                </a:rPr>
                <a:t>random_joke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try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: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    response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=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requests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.</a:t>
              </a:r>
              <a:r>
                <a:rPr lang="en-US" sz="1100" err="1">
                  <a:solidFill>
                    <a:srgbClr val="D2A8FF"/>
                  </a:solidFill>
                  <a:latin typeface="Consolas"/>
                </a:rPr>
                <a:t>get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(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joke_url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)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    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joke_data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=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response.</a:t>
              </a:r>
              <a:r>
                <a:rPr lang="en-US" sz="1100" err="1">
                  <a:solidFill>
                    <a:srgbClr val="D2A8FF"/>
                  </a:solidFill>
                  <a:latin typeface="Consolas"/>
                </a:rPr>
                <a:t>json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()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if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'setup'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in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joke_data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and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'punchline'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in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joke_data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: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    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return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f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"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{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joke_data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[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'setup'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]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}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\n{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joke_data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[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'punchline'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]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}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"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except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requests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.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exceptions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.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RequestException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: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pass</a:t>
              </a:r>
              <a:endParaRPr lang="en-US"/>
            </a:p>
            <a:p>
              <a:endParaRPr lang="en-US" sz="1100">
                <a:solidFill>
                  <a:srgbClr val="E6EDF3"/>
                </a:solidFill>
                <a:latin typeface="Consolas"/>
              </a:endParaRPr>
            </a:p>
            <a:p>
              <a:br>
                <a:rPr lang="en-US"/>
              </a:br>
              <a:endParaRPr lang="en-US"/>
            </a:p>
            <a:p>
              <a:endParaRPr lang="en-US" sz="1600">
                <a:solidFill>
                  <a:srgbClr val="BBBBBB"/>
                </a:solidFill>
                <a:latin typeface="Consolas"/>
              </a:endParaRPr>
            </a:p>
            <a:p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Google Shape;106;p4">
              <a:extLst>
                <a:ext uri="{FF2B5EF4-FFF2-40B4-BE49-F238E27FC236}">
                  <a16:creationId xmlns:a16="http://schemas.microsoft.com/office/drawing/2014/main" id="{51ADFAE6-C59C-738D-B403-90B03BBF7ECA}"/>
                </a:ext>
              </a:extLst>
            </p:cNvPr>
            <p:cNvSpPr txBox="1"/>
            <p:nvPr/>
          </p:nvSpPr>
          <p:spPr>
            <a:xfrm>
              <a:off x="433318" y="2447449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792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284022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Joke Bot</a:t>
            </a:r>
            <a:endParaRPr lang="en-US"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030024"/>
            <a:ext cx="7717253" cy="37303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330200">
              <a:lnSpc>
                <a:spcPct val="150000"/>
              </a:lnSpc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If category is '</a:t>
            </a:r>
            <a:r>
              <a:rPr lang="en-US" sz="1600" err="1">
                <a:solidFill>
                  <a:schemeClr val="bg1"/>
                </a:solidFill>
              </a:rPr>
              <a:t>dadjokes</a:t>
            </a:r>
            <a:r>
              <a:rPr lang="en-US" sz="1600">
                <a:solidFill>
                  <a:schemeClr val="bg1"/>
                </a:solidFill>
              </a:rPr>
              <a:t>', it sets the </a:t>
            </a:r>
            <a:r>
              <a:rPr lang="en-US" sz="1600" err="1">
                <a:solidFill>
                  <a:schemeClr val="bg1"/>
                </a:solidFill>
              </a:rPr>
              <a:t>joke_url</a:t>
            </a:r>
            <a:r>
              <a:rPr lang="en-US" sz="1600">
                <a:solidFill>
                  <a:schemeClr val="bg1"/>
                </a:solidFill>
              </a:rPr>
              <a:t> variable to URL to fetch dad jokes</a:t>
            </a:r>
            <a:endParaRPr lang="en-US">
              <a:solidFill>
                <a:schemeClr val="bg1"/>
              </a:solidFill>
            </a:endParaRPr>
          </a:p>
          <a:p>
            <a:pPr marL="457200" indent="-330200">
              <a:lnSpc>
                <a:spcPct val="150000"/>
              </a:lnSpc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headers = {'Accept': 'application/</a:t>
            </a:r>
            <a:r>
              <a:rPr lang="en-US" sz="1600" err="1">
                <a:solidFill>
                  <a:schemeClr val="bg1"/>
                </a:solidFill>
              </a:rPr>
              <a:t>json</a:t>
            </a:r>
            <a:r>
              <a:rPr lang="en-US" sz="1600">
                <a:solidFill>
                  <a:schemeClr val="bg1"/>
                </a:solidFill>
              </a:rPr>
              <a:t>'}: Creates a dictionary named headers with a key 'Accept' and value 'application/</a:t>
            </a:r>
            <a:r>
              <a:rPr lang="en-US" sz="1600" err="1">
                <a:solidFill>
                  <a:schemeClr val="bg1"/>
                </a:solidFill>
              </a:rPr>
              <a:t>json</a:t>
            </a:r>
            <a:r>
              <a:rPr lang="en-US" sz="1600">
                <a:solidFill>
                  <a:schemeClr val="bg1"/>
                </a:solidFill>
              </a:rPr>
              <a:t>'.</a:t>
            </a:r>
          </a:p>
          <a:p>
            <a:pPr marL="457200" indent="-330200">
              <a:lnSpc>
                <a:spcPct val="150000"/>
              </a:lnSpc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'Accept' allows client to indicate preferred format for response</a:t>
            </a:r>
          </a:p>
          <a:p>
            <a:pPr marL="457200" indent="-330200">
              <a:lnSpc>
                <a:spcPct val="150000"/>
              </a:lnSpc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rgbClr val="FFFFFF"/>
                </a:solidFill>
              </a:rPr>
              <a:t>'application/</a:t>
            </a:r>
            <a:r>
              <a:rPr lang="en-US" sz="1600" err="1">
                <a:solidFill>
                  <a:srgbClr val="FFFFFF"/>
                </a:solidFill>
              </a:rPr>
              <a:t>json</a:t>
            </a:r>
            <a:r>
              <a:rPr lang="en-US" sz="1600">
                <a:solidFill>
                  <a:srgbClr val="FFFFFF"/>
                </a:solidFill>
              </a:rPr>
              <a:t>' indicates that client's preference to receive response in JSON format</a:t>
            </a:r>
          </a:p>
          <a:p>
            <a:pPr marL="457200" indent="-330200">
              <a:lnSpc>
                <a:spcPct val="150000"/>
              </a:lnSpc>
              <a:buClr>
                <a:srgbClr val="FFFFFF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  <a:p>
            <a:pPr marL="457200" lvl="0" indent="-330200" algn="l">
              <a:lnSpc>
                <a:spcPct val="150000"/>
              </a:lnSpc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  <a:p>
            <a:pPr marL="457200" indent="-330200">
              <a:lnSpc>
                <a:spcPct val="150000"/>
              </a:lnSpc>
              <a:buClr>
                <a:schemeClr val="bg1"/>
              </a:buClr>
              <a:buSzPts val="1600"/>
              <a:buChar char="●"/>
            </a:pPr>
            <a:endParaRPr lang="en-US">
              <a:solidFill>
                <a:schemeClr val="bg1"/>
              </a:solidFill>
            </a:endParaRPr>
          </a:p>
          <a:p>
            <a:pPr marL="457200" indent="-3302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SzPts val="1600"/>
              <a:buChar char="●"/>
            </a:pP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" name="Google Shape;104;p4">
            <a:extLst>
              <a:ext uri="{FF2B5EF4-FFF2-40B4-BE49-F238E27FC236}">
                <a16:creationId xmlns:a16="http://schemas.microsoft.com/office/drawing/2014/main" id="{A6781AE4-ACFF-D9A2-377C-EDA7FEA34315}"/>
              </a:ext>
            </a:extLst>
          </p:cNvPr>
          <p:cNvGrpSpPr/>
          <p:nvPr/>
        </p:nvGrpSpPr>
        <p:grpSpPr>
          <a:xfrm>
            <a:off x="433350" y="3366091"/>
            <a:ext cx="8277300" cy="1391862"/>
            <a:chOff x="433318" y="3105352"/>
            <a:chExt cx="10375156" cy="1484703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1DF842FD-C29B-C2FD-D23C-68E267CD9130}"/>
                </a:ext>
              </a:extLst>
            </p:cNvPr>
            <p:cNvSpPr/>
            <p:nvPr/>
          </p:nvSpPr>
          <p:spPr>
            <a:xfrm>
              <a:off x="433318" y="3442616"/>
              <a:ext cx="10375156" cy="1147439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100">
                  <a:solidFill>
                    <a:srgbClr val="FF7B72"/>
                  </a:solidFill>
                  <a:latin typeface="Consolas"/>
                </a:rPr>
                <a:t>def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D2A8FF"/>
                  </a:solidFill>
                  <a:latin typeface="Consolas"/>
                </a:rPr>
                <a:t>get_joke</a:t>
              </a:r>
              <a:r>
                <a:rPr lang="en-US" sz="1100" b="0">
                  <a:solidFill>
                    <a:srgbClr val="E6EDF3"/>
                  </a:solidFill>
                  <a:effectLst/>
                  <a:latin typeface="Consolas"/>
                </a:rPr>
                <a:t>(</a:t>
              </a:r>
              <a:r>
                <a:rPr lang="en-US" sz="1100">
                  <a:solidFill>
                    <a:srgbClr val="FFA657"/>
                  </a:solidFill>
                  <a:latin typeface="Consolas"/>
                </a:rPr>
                <a:t>category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):</a:t>
              </a:r>
              <a:endParaRPr lang="en-US"/>
            </a:p>
            <a:p>
              <a:r>
                <a:rPr lang="en-US"/>
                <a:t>      </a:t>
              </a:r>
              <a:r>
                <a:rPr lang="en-US">
                  <a:solidFill>
                    <a:schemeClr val="accent4"/>
                  </a:solidFill>
                </a:rPr>
                <a:t>...</a:t>
              </a:r>
              <a:br>
                <a:rPr lang="en-US"/>
              </a:br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</a:t>
              </a:r>
              <a:r>
                <a:rPr lang="en-US" sz="1100" err="1">
                  <a:solidFill>
                    <a:srgbClr val="FF7B72"/>
                  </a:solidFill>
                  <a:latin typeface="Consolas"/>
                </a:rPr>
                <a:t>elif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A657"/>
                  </a:solidFill>
                  <a:latin typeface="Consolas"/>
                </a:rPr>
                <a:t>category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==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</a:t>
              </a:r>
              <a:r>
                <a:rPr lang="en-US" sz="1100" err="1">
                  <a:solidFill>
                    <a:srgbClr val="A5D6FF"/>
                  </a:solidFill>
                  <a:latin typeface="Consolas"/>
                </a:rPr>
                <a:t>dadjokes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: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joke_url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=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</a:t>
              </a:r>
              <a:r>
                <a:rPr lang="en-US" sz="1100">
                  <a:solidFill>
                    <a:srgbClr val="A5D6FF"/>
                  </a:solidFill>
                  <a:latin typeface="Consolas"/>
                  <a:hlinkClick r:id="rId3"/>
                </a:rPr>
                <a:t>https://icanhazdadjoke.com/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headers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=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{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'Accept'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: 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'application/</a:t>
              </a:r>
              <a:r>
                <a:rPr lang="en-US" sz="1100" err="1">
                  <a:solidFill>
                    <a:srgbClr val="A5D6FF"/>
                  </a:solidFill>
                  <a:latin typeface="Consolas"/>
                </a:rPr>
                <a:t>json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}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 </a:t>
              </a:r>
            </a:p>
            <a:p>
              <a:endParaRPr lang="en-US" sz="1100">
                <a:solidFill>
                  <a:srgbClr val="E6EDF3"/>
                </a:solidFill>
                <a:latin typeface="Consolas"/>
              </a:endParaRPr>
            </a:p>
            <a:p>
              <a:endParaRPr lang="en-US" sz="1100">
                <a:solidFill>
                  <a:srgbClr val="FF7B72"/>
                </a:solidFill>
                <a:latin typeface="Consolas"/>
              </a:endParaRPr>
            </a:p>
            <a:p>
              <a:endParaRPr lang="en-US" sz="1100">
                <a:solidFill>
                  <a:srgbClr val="E6EDF3"/>
                </a:solidFill>
                <a:latin typeface="Consolas"/>
              </a:endParaRPr>
            </a:p>
            <a:p>
              <a:br>
                <a:rPr lang="en-US"/>
              </a:br>
              <a:endParaRPr lang="en-US"/>
            </a:p>
            <a:p>
              <a:endParaRPr lang="en-US" sz="1600">
                <a:solidFill>
                  <a:srgbClr val="BBBBBB"/>
                </a:solidFill>
                <a:latin typeface="Consolas"/>
              </a:endParaRPr>
            </a:p>
            <a:p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B361C15B-6FFE-E7D7-20FF-375AECBEEB22}"/>
                </a:ext>
              </a:extLst>
            </p:cNvPr>
            <p:cNvSpPr txBox="1"/>
            <p:nvPr/>
          </p:nvSpPr>
          <p:spPr>
            <a:xfrm>
              <a:off x="433318" y="3105352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35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284022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Joke Bot</a:t>
            </a:r>
            <a:endParaRPr lang="en-US"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030024"/>
            <a:ext cx="7521930" cy="18836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330200">
              <a:lnSpc>
                <a:spcPct val="150000"/>
              </a:lnSpc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Sends an HTTP request and retrieves JSON data</a:t>
            </a:r>
          </a:p>
          <a:p>
            <a:pPr marL="457200" indent="-330200">
              <a:lnSpc>
                <a:spcPct val="150000"/>
              </a:lnSpc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Checks for the existence of a key in the response and returns the corresponding value, which represents the joke</a:t>
            </a:r>
          </a:p>
          <a:p>
            <a:pPr marL="457200" indent="-330200">
              <a:lnSpc>
                <a:spcPct val="150000"/>
              </a:lnSpc>
              <a:buClr>
                <a:srgbClr val="FFFFFF"/>
              </a:buClr>
              <a:buSzPts val="1600"/>
              <a:buChar char="●"/>
            </a:pPr>
            <a:endParaRPr lang="en-US">
              <a:solidFill>
                <a:schemeClr val="bg1"/>
              </a:solidFill>
            </a:endParaRPr>
          </a:p>
          <a:p>
            <a: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oogle Shape;104;p4">
            <a:extLst>
              <a:ext uri="{FF2B5EF4-FFF2-40B4-BE49-F238E27FC236}">
                <a16:creationId xmlns:a16="http://schemas.microsoft.com/office/drawing/2014/main" id="{BBE24615-72B2-5DFF-93E2-F009D95AE211}"/>
              </a:ext>
            </a:extLst>
          </p:cNvPr>
          <p:cNvGrpSpPr/>
          <p:nvPr/>
        </p:nvGrpSpPr>
        <p:grpSpPr>
          <a:xfrm>
            <a:off x="433350" y="2295438"/>
            <a:ext cx="8277300" cy="2665077"/>
            <a:chOff x="433318" y="2539953"/>
            <a:chExt cx="10375156" cy="2050102"/>
          </a:xfrm>
        </p:grpSpPr>
        <p:sp>
          <p:nvSpPr>
            <p:cNvPr id="15" name="Google Shape;105;p4">
              <a:extLst>
                <a:ext uri="{FF2B5EF4-FFF2-40B4-BE49-F238E27FC236}">
                  <a16:creationId xmlns:a16="http://schemas.microsoft.com/office/drawing/2014/main" id="{22FB8F5C-D5CE-59EE-1962-65CBBCB36EED}"/>
                </a:ext>
              </a:extLst>
            </p:cNvPr>
            <p:cNvSpPr/>
            <p:nvPr/>
          </p:nvSpPr>
          <p:spPr>
            <a:xfrm>
              <a:off x="433318" y="2805997"/>
              <a:ext cx="10375156" cy="1784058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100">
                  <a:solidFill>
                    <a:srgbClr val="FF7B72"/>
                  </a:solidFill>
                  <a:latin typeface="Consolas"/>
                </a:rPr>
                <a:t>def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D2A8FF"/>
                  </a:solidFill>
                  <a:latin typeface="Consolas"/>
                </a:rPr>
                <a:t>get_joke</a:t>
              </a:r>
              <a:r>
                <a:rPr lang="en-US" sz="1100" b="0">
                  <a:solidFill>
                    <a:srgbClr val="E6EDF3"/>
                  </a:solidFill>
                  <a:effectLst/>
                  <a:latin typeface="Consolas"/>
                </a:rPr>
                <a:t>(</a:t>
              </a:r>
              <a:r>
                <a:rPr lang="en-US" sz="1100">
                  <a:solidFill>
                    <a:srgbClr val="FFA657"/>
                  </a:solidFill>
                  <a:latin typeface="Consolas"/>
                </a:rPr>
                <a:t>category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):</a:t>
              </a:r>
              <a:endParaRPr lang="en-US"/>
            </a:p>
            <a:p>
              <a:r>
                <a:rPr lang="en-US"/>
                <a:t>      </a:t>
              </a:r>
              <a:r>
                <a:rPr lang="en-US">
                  <a:solidFill>
                    <a:schemeClr val="accent4"/>
                  </a:solidFill>
                </a:rPr>
                <a:t>...</a:t>
              </a:r>
              <a:br>
                <a:rPr lang="en-US"/>
              </a:br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</a:t>
              </a:r>
              <a:r>
                <a:rPr lang="en-US" sz="1100" err="1">
                  <a:solidFill>
                    <a:srgbClr val="FF7B72"/>
                  </a:solidFill>
                  <a:latin typeface="Consolas"/>
                </a:rPr>
                <a:t>elif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A657"/>
                  </a:solidFill>
                  <a:latin typeface="Consolas"/>
                </a:rPr>
                <a:t>category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==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</a:t>
              </a:r>
              <a:r>
                <a:rPr lang="en-US" sz="1100" err="1">
                  <a:solidFill>
                    <a:srgbClr val="A5D6FF"/>
                  </a:solidFill>
                  <a:latin typeface="Consolas"/>
                </a:rPr>
                <a:t>dadjokes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:</a:t>
              </a:r>
              <a:br>
                <a:rPr lang="en-US" sz="1100">
                  <a:solidFill>
                    <a:srgbClr val="E6EDF3"/>
                  </a:solidFill>
                  <a:latin typeface="Consolas"/>
                </a:rPr>
              </a:br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</a:t>
              </a:r>
              <a:r>
                <a:rPr lang="en-US" sz="1100">
                  <a:solidFill>
                    <a:schemeClr val="accent4"/>
                  </a:solidFill>
                  <a:latin typeface="Consolas"/>
                </a:rPr>
                <a:t>...</a:t>
              </a:r>
              <a:endParaRPr lang="en-US">
                <a:solidFill>
                  <a:schemeClr val="accent4"/>
                </a:solidFill>
              </a:endParaRPr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try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: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    response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=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requests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.</a:t>
              </a:r>
              <a:r>
                <a:rPr lang="en-US" sz="1100" err="1">
                  <a:solidFill>
                    <a:srgbClr val="D2A8FF"/>
                  </a:solidFill>
                  <a:latin typeface="Consolas"/>
                </a:rPr>
                <a:t>get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(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joke_url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, </a:t>
              </a:r>
              <a:r>
                <a:rPr lang="en-US" sz="1100">
                  <a:solidFill>
                    <a:srgbClr val="FFA657"/>
                  </a:solidFill>
                  <a:latin typeface="Consolas"/>
                </a:rPr>
                <a:t>headers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=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headers)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    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joke_data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=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response.</a:t>
              </a:r>
              <a:r>
                <a:rPr lang="en-US" sz="1100" err="1">
                  <a:solidFill>
                    <a:srgbClr val="D2A8FF"/>
                  </a:solidFill>
                  <a:latin typeface="Consolas"/>
                </a:rPr>
                <a:t>json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()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if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'joke'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in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joke_data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: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    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return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joke_data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[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'joke'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]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except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requests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.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exceptions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.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RequestException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: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    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pass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return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79C0FF"/>
                  </a:solidFill>
                  <a:latin typeface="Consolas"/>
                </a:rPr>
                <a:t>None</a:t>
              </a:r>
              <a:endParaRPr lang="en-US"/>
            </a:p>
            <a:p>
              <a:endParaRPr lang="en-US" sz="1100">
                <a:solidFill>
                  <a:srgbClr val="E6EDF3"/>
                </a:solidFill>
                <a:latin typeface="Consolas"/>
              </a:endParaRPr>
            </a:p>
            <a:p>
              <a:endParaRPr lang="en-US" sz="1100">
                <a:solidFill>
                  <a:srgbClr val="FF7B72"/>
                </a:solidFill>
                <a:latin typeface="Consolas"/>
              </a:endParaRPr>
            </a:p>
            <a:p>
              <a:endParaRPr lang="en-US" sz="1100">
                <a:solidFill>
                  <a:srgbClr val="E6EDF3"/>
                </a:solidFill>
                <a:latin typeface="Consolas"/>
              </a:endParaRPr>
            </a:p>
            <a:p>
              <a:br>
                <a:rPr lang="en-US"/>
              </a:br>
              <a:endParaRPr lang="en-US"/>
            </a:p>
            <a:p>
              <a:endParaRPr lang="en-US" sz="1600">
                <a:solidFill>
                  <a:srgbClr val="BBBBBB"/>
                </a:solidFill>
                <a:latin typeface="Consolas"/>
              </a:endParaRPr>
            </a:p>
            <a:p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Google Shape;106;p4">
              <a:extLst>
                <a:ext uri="{FF2B5EF4-FFF2-40B4-BE49-F238E27FC236}">
                  <a16:creationId xmlns:a16="http://schemas.microsoft.com/office/drawing/2014/main" id="{23B49F1F-84A6-37FD-4442-2086C1283FC5}"/>
                </a:ext>
              </a:extLst>
            </p:cNvPr>
            <p:cNvSpPr txBox="1"/>
            <p:nvPr/>
          </p:nvSpPr>
          <p:spPr>
            <a:xfrm>
              <a:off x="433318" y="2539953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429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433350" y="193165"/>
            <a:ext cx="8277300" cy="75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SG"/>
              <a:t>Class Activity! (15 min)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92410-937B-2A67-F76D-E928E2C3C00F}"/>
              </a:ext>
            </a:extLst>
          </p:cNvPr>
          <p:cNvSpPr txBox="1"/>
          <p:nvPr/>
        </p:nvSpPr>
        <p:spPr>
          <a:xfrm>
            <a:off x="433350" y="1030024"/>
            <a:ext cx="8317689" cy="300133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0">
              <a:lnSpc>
                <a:spcPct val="150000"/>
              </a:lnSpc>
            </a:pPr>
            <a:r>
              <a:rPr lang="en-US" sz="1600" b="1">
                <a:solidFill>
                  <a:schemeClr val="bg1"/>
                </a:solidFill>
              </a:rPr>
              <a:t>Goal</a:t>
            </a:r>
            <a:r>
              <a:rPr lang="en-US" sz="1600">
                <a:solidFill>
                  <a:schemeClr val="bg1"/>
                </a:solidFill>
              </a:rPr>
              <a:t>: Create a bot command called </a:t>
            </a:r>
            <a:r>
              <a:rPr lang="en-US" sz="1600" err="1">
                <a:solidFill>
                  <a:schemeClr val="bg1"/>
                </a:solidFill>
              </a:rPr>
              <a:t>search_track</a:t>
            </a:r>
            <a:r>
              <a:rPr lang="en-US" sz="1600">
                <a:solidFill>
                  <a:schemeClr val="bg1"/>
                </a:solidFill>
              </a:rPr>
              <a:t> that takes a track name as input and returns information on the track.</a:t>
            </a:r>
          </a:p>
          <a:p>
            <a:pPr marL="127000">
              <a:lnSpc>
                <a:spcPct val="150000"/>
              </a:lnSpc>
            </a:pPr>
            <a:endParaRPr lang="en-US" sz="1600">
              <a:solidFill>
                <a:schemeClr val="bg1"/>
              </a:solidFill>
            </a:endParaRPr>
          </a:p>
          <a:p>
            <a:pPr marL="127000">
              <a:lnSpc>
                <a:spcPct val="150000"/>
              </a:lnSpc>
            </a:pPr>
            <a:r>
              <a:rPr lang="en-US" sz="1600" b="1">
                <a:solidFill>
                  <a:schemeClr val="bg1"/>
                </a:solidFill>
              </a:rPr>
              <a:t>Library</a:t>
            </a:r>
            <a:r>
              <a:rPr lang="en-US" sz="1600">
                <a:solidFill>
                  <a:schemeClr val="bg1"/>
                </a:solidFill>
              </a:rPr>
              <a:t>: The function should be implemented using the Spotipy library.</a:t>
            </a:r>
          </a:p>
          <a:p>
            <a:pPr marL="127000">
              <a:lnSpc>
                <a:spcPct val="150000"/>
              </a:lnSpc>
            </a:pPr>
            <a:endParaRPr lang="en-US" sz="1600">
              <a:solidFill>
                <a:schemeClr val="bg1"/>
              </a:solidFill>
            </a:endParaRPr>
          </a:p>
          <a:p>
            <a:pPr marL="127000">
              <a:lnSpc>
                <a:spcPct val="150000"/>
              </a:lnSpc>
            </a:pPr>
            <a:r>
              <a:rPr lang="en-US" sz="1600" b="1">
                <a:solidFill>
                  <a:schemeClr val="bg1"/>
                </a:solidFill>
              </a:rPr>
              <a:t>Installation</a:t>
            </a:r>
            <a:r>
              <a:rPr lang="en-US" sz="1600">
                <a:solidFill>
                  <a:schemeClr val="bg1"/>
                </a:solidFill>
              </a:rPr>
              <a:t>: Before starting the development process, be sure to pip install the Spotipy library in your command terminal.</a:t>
            </a:r>
          </a:p>
          <a:p>
            <a:pPr marL="127000">
              <a:lnSpc>
                <a:spcPct val="150000"/>
              </a:lnSpc>
              <a:buSzPts val="1600"/>
            </a:pP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3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433350" y="1583350"/>
            <a:ext cx="827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Basic Embedding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0A43A2-A020-69D6-3028-EB3446E7A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60" t="69462" r="60892" b="12463"/>
          <a:stretch/>
        </p:blipFill>
        <p:spPr>
          <a:xfrm>
            <a:off x="5962873" y="566481"/>
            <a:ext cx="2792061" cy="144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47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9D61F-ACFC-14A5-37C5-D2E60B1E50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/>
              <a:t>30</a:t>
            </a:fld>
            <a:endParaRPr lang="en"/>
          </a:p>
        </p:txBody>
      </p:sp>
      <p:sp>
        <p:nvSpPr>
          <p:cNvPr id="8" name="Google Shape;90;p2">
            <a:extLst>
              <a:ext uri="{FF2B5EF4-FFF2-40B4-BE49-F238E27FC236}">
                <a16:creationId xmlns:a16="http://schemas.microsoft.com/office/drawing/2014/main" id="{30525338-8065-706E-1F9D-3375CB6BC395}"/>
              </a:ext>
            </a:extLst>
          </p:cNvPr>
          <p:cNvSpPr txBox="1">
            <a:spLocks/>
          </p:cNvSpPr>
          <p:nvPr/>
        </p:nvSpPr>
        <p:spPr>
          <a:xfrm>
            <a:off x="433350" y="193165"/>
            <a:ext cx="8277300" cy="75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SG"/>
              <a:t>Class Activity!</a:t>
            </a:r>
            <a:endParaRPr lang="en-US"/>
          </a:p>
        </p:txBody>
      </p:sp>
      <p:sp>
        <p:nvSpPr>
          <p:cNvPr id="5" name="Google Shape;105;p4">
            <a:extLst>
              <a:ext uri="{FF2B5EF4-FFF2-40B4-BE49-F238E27FC236}">
                <a16:creationId xmlns:a16="http://schemas.microsoft.com/office/drawing/2014/main" id="{813A8FCE-79D5-B83D-6A51-93FBDD25FAF8}"/>
              </a:ext>
            </a:extLst>
          </p:cNvPr>
          <p:cNvSpPr/>
          <p:nvPr/>
        </p:nvSpPr>
        <p:spPr>
          <a:xfrm>
            <a:off x="433350" y="1669172"/>
            <a:ext cx="8277300" cy="2905195"/>
          </a:xfrm>
          <a:prstGeom prst="roundRect">
            <a:avLst>
              <a:gd name="adj" fmla="val 3084"/>
            </a:avLst>
          </a:prstGeom>
          <a:solidFill>
            <a:schemeClr val="tx2">
              <a:lumMod val="10000"/>
            </a:schemeClr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spotipy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spotipy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oauth2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SpotifyClientCredentials</a:t>
            </a:r>
            <a:endParaRPr lang="en-US" sz="1100" b="0" dirty="0">
              <a:solidFill>
                <a:srgbClr val="FFA657"/>
              </a:solidFill>
              <a:effectLst/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FFA657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spotify_client_id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“1234"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spotify_client_secret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“1234”</a:t>
            </a:r>
          </a:p>
          <a:p>
            <a:endParaRPr lang="en-US" sz="1100" dirty="0">
              <a:solidFill>
                <a:srgbClr val="A5D6FF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endParaRPr lang="en-US" sz="1100" dirty="0">
              <a:solidFill>
                <a:srgbClr val="A5D6FF"/>
              </a:solidFill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spotify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spotipy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Spotify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client_credentials_manager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SpotifyClientCredentials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spotify_client_id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spotify_client_secret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4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sz="1100" dirty="0">
              <a:solidFill>
                <a:srgbClr val="E6EDF3"/>
              </a:solidFill>
              <a:latin typeface="Consolas"/>
            </a:endParaRPr>
          </a:p>
          <a:p>
            <a:endParaRPr lang="en-US" sz="1100" dirty="0">
              <a:solidFill>
                <a:srgbClr val="FF7B72"/>
              </a:solidFill>
              <a:latin typeface="Consolas"/>
            </a:endParaRPr>
          </a:p>
          <a:p>
            <a:endParaRPr lang="en-US" sz="1100" dirty="0">
              <a:solidFill>
                <a:srgbClr val="E6EDF3"/>
              </a:solidFill>
              <a:latin typeface="Consolas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solidFill>
                <a:srgbClr val="BBBBBB"/>
              </a:solidFill>
              <a:latin typeface="Consolas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BADBB-152E-BA31-216A-7FA5D44D6B76}"/>
              </a:ext>
            </a:extLst>
          </p:cNvPr>
          <p:cNvSpPr txBox="1"/>
          <p:nvPr/>
        </p:nvSpPr>
        <p:spPr>
          <a:xfrm>
            <a:off x="259730" y="1102366"/>
            <a:ext cx="8274284" cy="4160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0">
              <a:lnSpc>
                <a:spcPct val="150000"/>
              </a:lnSpc>
              <a:buClr>
                <a:schemeClr val="bg1"/>
              </a:buClr>
              <a:buSzPts val="1600"/>
            </a:pPr>
            <a:r>
              <a:rPr lang="en-US" sz="1600">
                <a:solidFill>
                  <a:srgbClr val="FFFFFF"/>
                </a:solidFill>
              </a:rPr>
              <a:t>Pre-requisites</a:t>
            </a:r>
          </a:p>
        </p:txBody>
      </p:sp>
    </p:spTree>
    <p:extLst>
      <p:ext uri="{BB962C8B-B14F-4D97-AF65-F5344CB8AC3E}">
        <p14:creationId xmlns:p14="http://schemas.microsoft.com/office/powerpoint/2010/main" val="3167872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433350" y="193165"/>
            <a:ext cx="8277300" cy="75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SG"/>
              <a:t>Class Activity! (15 min)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92410-937B-2A67-F76D-E928E2C3C00F}"/>
              </a:ext>
            </a:extLst>
          </p:cNvPr>
          <p:cNvSpPr txBox="1"/>
          <p:nvPr/>
        </p:nvSpPr>
        <p:spPr>
          <a:xfrm>
            <a:off x="433349" y="1030024"/>
            <a:ext cx="8277299" cy="2345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0">
              <a:lnSpc>
                <a:spcPct val="150000"/>
              </a:lnSpc>
              <a:buClr>
                <a:srgbClr val="FFFFFF"/>
              </a:buClr>
              <a:buSzPts val="1600"/>
            </a:pPr>
            <a:r>
              <a:rPr lang="en-US" sz="1600" b="1">
                <a:solidFill>
                  <a:srgbClr val="FFFFFF"/>
                </a:solidFill>
              </a:rPr>
              <a:t>Basic Functionality</a:t>
            </a:r>
          </a:p>
          <a:p>
            <a: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>
                <a:solidFill>
                  <a:schemeClr val="bg1"/>
                </a:solidFill>
              </a:rPr>
              <a:t>Search for tracks on Spotify based on the given track name.</a:t>
            </a:r>
          </a:p>
          <a:p>
            <a: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>
                <a:solidFill>
                  <a:schemeClr val="bg1"/>
                </a:solidFill>
              </a:rPr>
              <a:t>Retrieve the information for the top 10 tracks matching the search query.</a:t>
            </a:r>
          </a:p>
          <a:p>
            <a: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>
                <a:solidFill>
                  <a:schemeClr val="bg1"/>
                </a:solidFill>
              </a:rPr>
              <a:t>If no tracks are found, send a message to inform the user.</a:t>
            </a:r>
          </a:p>
          <a:p>
            <a: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>
                <a:solidFill>
                  <a:schemeClr val="bg1"/>
                </a:solidFill>
              </a:rPr>
              <a:t>If tracks are found, send a message with the following information about the first track: Track name, Artist name, Album name, Spotify URL for the track</a:t>
            </a:r>
          </a:p>
        </p:txBody>
      </p:sp>
    </p:spTree>
    <p:extLst>
      <p:ext uri="{BB962C8B-B14F-4D97-AF65-F5344CB8AC3E}">
        <p14:creationId xmlns:p14="http://schemas.microsoft.com/office/powerpoint/2010/main" val="1305584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433350" y="193165"/>
            <a:ext cx="8277300" cy="75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SG"/>
              <a:t>Class Activity! (15 min)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92410-937B-2A67-F76D-E928E2C3C00F}"/>
              </a:ext>
            </a:extLst>
          </p:cNvPr>
          <p:cNvSpPr txBox="1"/>
          <p:nvPr/>
        </p:nvSpPr>
        <p:spPr>
          <a:xfrm>
            <a:off x="433349" y="1030024"/>
            <a:ext cx="8277299" cy="2345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0">
              <a:lnSpc>
                <a:spcPct val="150000"/>
              </a:lnSpc>
              <a:buClr>
                <a:srgbClr val="FFFFFF"/>
              </a:buClr>
              <a:buSzPts val="1600"/>
            </a:pPr>
            <a:r>
              <a:rPr lang="en-US" sz="1600" b="1">
                <a:solidFill>
                  <a:srgbClr val="FFFFFF"/>
                </a:solidFill>
              </a:rPr>
              <a:t>Advanced Functionality</a:t>
            </a:r>
          </a:p>
          <a:p>
            <a: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>
                <a:solidFill>
                  <a:schemeClr val="bg1"/>
                </a:solidFill>
              </a:rPr>
              <a:t>List the top 5 tracks as options, using the format "Track Number. Track Name by Artist Name".</a:t>
            </a:r>
          </a:p>
          <a:p>
            <a: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>
                <a:solidFill>
                  <a:schemeClr val="bg1"/>
                </a:solidFill>
              </a:rPr>
              <a:t>Wait for the user to input a track number selection within 30 seconds.</a:t>
            </a:r>
          </a:p>
          <a:p>
            <a: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>
                <a:solidFill>
                  <a:schemeClr val="bg1"/>
                </a:solidFill>
              </a:rPr>
              <a:t>If the input is invalid, send an error message.</a:t>
            </a:r>
          </a:p>
          <a:p>
            <a: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>
                <a:solidFill>
                  <a:schemeClr val="bg1"/>
                </a:solidFill>
              </a:rPr>
              <a:t>If the input is valid, retrieve the information for the selected track and send a message with the following details: Track name, Artist name, Album name, Spotify URL for the track.</a:t>
            </a:r>
          </a:p>
        </p:txBody>
      </p:sp>
    </p:spTree>
    <p:extLst>
      <p:ext uri="{BB962C8B-B14F-4D97-AF65-F5344CB8AC3E}">
        <p14:creationId xmlns:p14="http://schemas.microsoft.com/office/powerpoint/2010/main" val="4082385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9D61F-ACFC-14A5-37C5-D2E60B1E50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/>
              <a:t>33</a:t>
            </a:fld>
            <a:endParaRPr lang="en"/>
          </a:p>
        </p:txBody>
      </p:sp>
      <p:sp>
        <p:nvSpPr>
          <p:cNvPr id="8" name="Google Shape;90;p2">
            <a:extLst>
              <a:ext uri="{FF2B5EF4-FFF2-40B4-BE49-F238E27FC236}">
                <a16:creationId xmlns:a16="http://schemas.microsoft.com/office/drawing/2014/main" id="{30525338-8065-706E-1F9D-3375CB6BC395}"/>
              </a:ext>
            </a:extLst>
          </p:cNvPr>
          <p:cNvSpPr txBox="1">
            <a:spLocks/>
          </p:cNvSpPr>
          <p:nvPr/>
        </p:nvSpPr>
        <p:spPr>
          <a:xfrm>
            <a:off x="433350" y="193165"/>
            <a:ext cx="8277300" cy="75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SG"/>
              <a:t>Class Activity!</a:t>
            </a:r>
            <a:endParaRPr lang="en-US"/>
          </a:p>
        </p:txBody>
      </p:sp>
      <p:sp>
        <p:nvSpPr>
          <p:cNvPr id="5" name="Google Shape;105;p4">
            <a:extLst>
              <a:ext uri="{FF2B5EF4-FFF2-40B4-BE49-F238E27FC236}">
                <a16:creationId xmlns:a16="http://schemas.microsoft.com/office/drawing/2014/main" id="{813A8FCE-79D5-B83D-6A51-93FBDD25FAF8}"/>
              </a:ext>
            </a:extLst>
          </p:cNvPr>
          <p:cNvSpPr/>
          <p:nvPr/>
        </p:nvSpPr>
        <p:spPr>
          <a:xfrm>
            <a:off x="433350" y="1669172"/>
            <a:ext cx="8277300" cy="2905195"/>
          </a:xfrm>
          <a:prstGeom prst="roundRect">
            <a:avLst>
              <a:gd name="adj" fmla="val 3084"/>
            </a:avLst>
          </a:prstGeom>
          <a:solidFill>
            <a:schemeClr val="tx2">
              <a:lumMod val="10000"/>
            </a:schemeClr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>
                <a:solidFill>
                  <a:srgbClr val="D2A8FF"/>
                </a:solidFill>
                <a:latin typeface="Consolas"/>
              </a:rPr>
              <a:t>@bot.command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()</a:t>
            </a:r>
            <a:endParaRPr lang="en-US"/>
          </a:p>
          <a:p>
            <a:r>
              <a:rPr lang="en-US" sz="1100">
                <a:solidFill>
                  <a:srgbClr val="FF7B72"/>
                </a:solidFill>
                <a:latin typeface="Consolas"/>
              </a:rPr>
              <a:t>async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def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search_track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(ctx,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track_name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):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results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spotify.search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>
                <a:solidFill>
                  <a:srgbClr val="FFA657"/>
                </a:solidFill>
                <a:latin typeface="Consolas"/>
              </a:rPr>
              <a:t>q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 err="1">
                <a:solidFill>
                  <a:srgbClr val="FF7B72"/>
                </a:solidFill>
                <a:latin typeface="Consolas"/>
              </a:rPr>
              <a:t>f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'track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: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{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track_name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}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100">
                <a:solidFill>
                  <a:srgbClr val="FFA657"/>
                </a:solidFill>
                <a:latin typeface="Consolas"/>
              </a:rPr>
              <a:t>type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'track'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100">
                <a:solidFill>
                  <a:srgbClr val="FFA657"/>
                </a:solidFill>
                <a:latin typeface="Consolas"/>
              </a:rPr>
              <a:t>limit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79C0FF"/>
                </a:solidFill>
                <a:latin typeface="Consolas"/>
              </a:rPr>
              <a:t>10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tracks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results[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'tracks'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'items'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</a:t>
            </a:r>
            <a:endParaRPr lang="en-US"/>
          </a:p>
          <a:p>
            <a:br>
              <a:rPr lang="en-US"/>
            </a:b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if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not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tracks: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await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ctx.send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'No tracks found.'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return</a:t>
            </a:r>
            <a:endParaRPr lang="en-US"/>
          </a:p>
          <a:p>
            <a:br>
              <a:rPr lang="en-US"/>
            </a:b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track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tracks[</a:t>
            </a:r>
            <a:r>
              <a:rPr lang="en-US" sz="1100">
                <a:solidFill>
                  <a:srgbClr val="79C0FF"/>
                </a:solidFill>
                <a:latin typeface="Consolas"/>
              </a:rPr>
              <a:t>0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await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ctx.send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FF7B72"/>
                </a:solidFill>
                <a:latin typeface="Consolas"/>
              </a:rPr>
              <a:t>f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"Track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: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{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track[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'name'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}\</a:t>
            </a:r>
            <a:r>
              <a:rPr lang="en-US" sz="1100" err="1">
                <a:solidFill>
                  <a:srgbClr val="FF7B72"/>
                </a:solidFill>
                <a:latin typeface="Consolas"/>
              </a:rPr>
              <a:t>n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Artist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: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{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track[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'artists'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][</a:t>
            </a:r>
            <a:r>
              <a:rPr lang="en-US" sz="1100">
                <a:solidFill>
                  <a:srgbClr val="79C0FF"/>
                </a:solidFill>
                <a:latin typeface="Consolas"/>
              </a:rPr>
              <a:t>0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'name'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}\</a:t>
            </a:r>
            <a:r>
              <a:rPr lang="en-US" sz="1100" err="1">
                <a:solidFill>
                  <a:srgbClr val="FF7B72"/>
                </a:solidFill>
                <a:latin typeface="Consolas"/>
              </a:rPr>
              <a:t>n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Album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: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{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track[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'album'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'name'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}\</a:t>
            </a:r>
            <a:r>
              <a:rPr lang="en-US" sz="1100" err="1">
                <a:solidFill>
                  <a:srgbClr val="FF7B72"/>
                </a:solidFill>
                <a:latin typeface="Consolas"/>
              </a:rPr>
              <a:t>n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Spotify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 URL: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{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track[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external_urls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spotify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}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"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</a:t>
            </a:r>
            <a:endParaRPr lang="en-US"/>
          </a:p>
          <a:p>
            <a:br>
              <a:rPr lang="en-US"/>
            </a:br>
            <a:br>
              <a:rPr lang="en-US"/>
            </a:br>
            <a:endParaRPr lang="en-US"/>
          </a:p>
          <a:p>
            <a:endParaRPr lang="en-US" sz="1100">
              <a:solidFill>
                <a:srgbClr val="E6EDF3"/>
              </a:solidFill>
              <a:latin typeface="Consolas"/>
            </a:endParaRPr>
          </a:p>
          <a:p>
            <a:endParaRPr lang="en-US" sz="1100">
              <a:solidFill>
                <a:srgbClr val="FF7B72"/>
              </a:solidFill>
              <a:latin typeface="Consolas"/>
            </a:endParaRPr>
          </a:p>
          <a:p>
            <a:endParaRPr lang="en-US" sz="1100">
              <a:solidFill>
                <a:srgbClr val="E6EDF3"/>
              </a:solidFill>
              <a:latin typeface="Consolas"/>
            </a:endParaRPr>
          </a:p>
          <a:p>
            <a:br>
              <a:rPr lang="en-US"/>
            </a:br>
            <a:endParaRPr lang="en-US"/>
          </a:p>
          <a:p>
            <a:endParaRPr lang="en-US" sz="1600">
              <a:solidFill>
                <a:srgbClr val="BBBBBB"/>
              </a:solidFill>
              <a:latin typeface="Consolas"/>
            </a:endParaRP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BADBB-152E-BA31-216A-7FA5D44D6B76}"/>
              </a:ext>
            </a:extLst>
          </p:cNvPr>
          <p:cNvSpPr txBox="1"/>
          <p:nvPr/>
        </p:nvSpPr>
        <p:spPr>
          <a:xfrm>
            <a:off x="259730" y="1102366"/>
            <a:ext cx="8274284" cy="4160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0">
              <a:lnSpc>
                <a:spcPct val="150000"/>
              </a:lnSpc>
              <a:buClr>
                <a:schemeClr val="bg1"/>
              </a:buClr>
              <a:buSzPts val="1600"/>
            </a:pPr>
            <a:r>
              <a:rPr lang="en-US" sz="1600">
                <a:solidFill>
                  <a:srgbClr val="FFFFFF"/>
                </a:solidFill>
              </a:rPr>
              <a:t>Basic Functionality:</a:t>
            </a:r>
          </a:p>
        </p:txBody>
      </p:sp>
    </p:spTree>
    <p:extLst>
      <p:ext uri="{BB962C8B-B14F-4D97-AF65-F5344CB8AC3E}">
        <p14:creationId xmlns:p14="http://schemas.microsoft.com/office/powerpoint/2010/main" val="1625840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9D61F-ACFC-14A5-37C5-D2E60B1E50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/>
              <a:t>34</a:t>
            </a:fld>
            <a:endParaRPr lang="en"/>
          </a:p>
        </p:txBody>
      </p:sp>
      <p:sp>
        <p:nvSpPr>
          <p:cNvPr id="8" name="Google Shape;90;p2">
            <a:extLst>
              <a:ext uri="{FF2B5EF4-FFF2-40B4-BE49-F238E27FC236}">
                <a16:creationId xmlns:a16="http://schemas.microsoft.com/office/drawing/2014/main" id="{30525338-8065-706E-1F9D-3375CB6BC395}"/>
              </a:ext>
            </a:extLst>
          </p:cNvPr>
          <p:cNvSpPr txBox="1">
            <a:spLocks/>
          </p:cNvSpPr>
          <p:nvPr/>
        </p:nvSpPr>
        <p:spPr>
          <a:xfrm>
            <a:off x="433350" y="193165"/>
            <a:ext cx="8277300" cy="75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SG"/>
              <a:t>Class Activity!</a:t>
            </a:r>
            <a:endParaRPr lang="en-US"/>
          </a:p>
        </p:txBody>
      </p:sp>
      <p:sp>
        <p:nvSpPr>
          <p:cNvPr id="5" name="Google Shape;105;p4">
            <a:extLst>
              <a:ext uri="{FF2B5EF4-FFF2-40B4-BE49-F238E27FC236}">
                <a16:creationId xmlns:a16="http://schemas.microsoft.com/office/drawing/2014/main" id="{813A8FCE-79D5-B83D-6A51-93FBDD25FAF8}"/>
              </a:ext>
            </a:extLst>
          </p:cNvPr>
          <p:cNvSpPr/>
          <p:nvPr/>
        </p:nvSpPr>
        <p:spPr>
          <a:xfrm>
            <a:off x="433350" y="1802123"/>
            <a:ext cx="8277300" cy="3107751"/>
          </a:xfrm>
          <a:prstGeom prst="roundRect">
            <a:avLst>
              <a:gd name="adj" fmla="val 3084"/>
            </a:avLst>
          </a:prstGeom>
          <a:solidFill>
            <a:schemeClr val="tx2">
              <a:lumMod val="10000"/>
            </a:schemeClr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>
                <a:solidFill>
                  <a:srgbClr val="D2A8FF"/>
                </a:solidFill>
                <a:latin typeface="Consolas"/>
              </a:rPr>
              <a:t>@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bot</a:t>
            </a:r>
            <a:r>
              <a:rPr lang="en-US" sz="1100">
                <a:solidFill>
                  <a:srgbClr val="D2A8FF"/>
                </a:solidFill>
                <a:latin typeface="Consolas"/>
              </a:rPr>
              <a:t>.command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()</a:t>
            </a:r>
            <a:endParaRPr lang="en-US"/>
          </a:p>
          <a:p>
            <a:r>
              <a:rPr lang="en-US" sz="1100">
                <a:solidFill>
                  <a:srgbClr val="FF7B72"/>
                </a:solidFill>
                <a:latin typeface="Consolas"/>
              </a:rPr>
              <a:t>async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def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search_track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>
                <a:solidFill>
                  <a:srgbClr val="FFA657"/>
                </a:solidFill>
                <a:latin typeface="Consolas"/>
              </a:rPr>
              <a:t>ctx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track_name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):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results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spotify.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search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>
                <a:solidFill>
                  <a:srgbClr val="FFA657"/>
                </a:solidFill>
                <a:latin typeface="Consolas"/>
              </a:rPr>
              <a:t>q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 err="1">
                <a:solidFill>
                  <a:srgbClr val="FF7B72"/>
                </a:solidFill>
                <a:latin typeface="Consolas"/>
              </a:rPr>
              <a:t>f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'track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: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{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track_name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}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100">
                <a:solidFill>
                  <a:srgbClr val="FFA657"/>
                </a:solidFill>
                <a:latin typeface="Consolas"/>
              </a:rPr>
              <a:t>type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'track'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100">
                <a:solidFill>
                  <a:srgbClr val="FFA657"/>
                </a:solidFill>
                <a:latin typeface="Consolas"/>
              </a:rPr>
              <a:t>limit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79C0FF"/>
                </a:solidFill>
                <a:latin typeface="Consolas"/>
              </a:rPr>
              <a:t>5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tracks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results[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'tracks'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'items'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</a:t>
            </a:r>
            <a:br>
              <a:rPr lang="en-US"/>
            </a:b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if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not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tracks: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await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ctx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.send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'No tracks found.'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return</a:t>
            </a:r>
            <a:br>
              <a:rPr lang="en-US"/>
            </a:b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options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[]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for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i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, track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in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A657"/>
                </a:solidFill>
                <a:latin typeface="Consolas"/>
              </a:rPr>
              <a:t>enumerate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(tracks, </a:t>
            </a:r>
            <a:r>
              <a:rPr lang="en-US" sz="1100">
                <a:solidFill>
                  <a:srgbClr val="FFA657"/>
                </a:solidFill>
                <a:latin typeface="Consolas"/>
              </a:rPr>
              <a:t>start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79C0FF"/>
                </a:solidFill>
                <a:latin typeface="Consolas"/>
              </a:rPr>
              <a:t>1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):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    option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f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"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{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i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}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.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{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track[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'name'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}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 by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{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track[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'artists'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][</a:t>
            </a:r>
            <a:r>
              <a:rPr lang="en-US" sz="1100">
                <a:solidFill>
                  <a:srgbClr val="79C0FF"/>
                </a:solidFill>
                <a:latin typeface="Consolas"/>
              </a:rPr>
              <a:t>0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'name'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}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"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options.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append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(option)</a:t>
            </a:r>
            <a:br>
              <a:rPr lang="en-US"/>
            </a:b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options_message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"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\</a:t>
            </a:r>
            <a:r>
              <a:rPr lang="en-US" sz="1100" err="1">
                <a:solidFill>
                  <a:srgbClr val="FF7B72"/>
                </a:solidFill>
                <a:latin typeface="Consolas"/>
              </a:rPr>
              <a:t>n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"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join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(options)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await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ctx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.send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FF7B72"/>
                </a:solidFill>
                <a:latin typeface="Consolas"/>
              </a:rPr>
              <a:t>f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"Choose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 a track by typing its number: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\n{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options_message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}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"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BADBB-152E-BA31-216A-7FA5D44D6B76}"/>
              </a:ext>
            </a:extLst>
          </p:cNvPr>
          <p:cNvSpPr txBox="1"/>
          <p:nvPr/>
        </p:nvSpPr>
        <p:spPr>
          <a:xfrm>
            <a:off x="259730" y="1102366"/>
            <a:ext cx="8274284" cy="8218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0">
              <a:lnSpc>
                <a:spcPct val="150000"/>
              </a:lnSpc>
              <a:buClr>
                <a:schemeClr val="bg1"/>
              </a:buClr>
              <a:buSzPts val="1600"/>
            </a:pPr>
            <a:r>
              <a:rPr lang="en-US" sz="1600">
                <a:solidFill>
                  <a:srgbClr val="FFFFFF"/>
                </a:solidFill>
              </a:rPr>
              <a:t>Advanced Functionality:</a:t>
            </a:r>
          </a:p>
          <a:p>
            <a:pPr marL="457200" indent="-330200">
              <a:lnSpc>
                <a:spcPct val="150000"/>
              </a:lnSpc>
              <a:spcBef>
                <a:spcPts val="600"/>
              </a:spcBef>
              <a:buClr>
                <a:srgbClr val="FFFFFF"/>
              </a:buClr>
              <a:buSzPts val="1600"/>
              <a:buChar char="●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17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9D61F-ACFC-14A5-37C5-D2E60B1E50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/>
              <a:t>35</a:t>
            </a:fld>
            <a:endParaRPr lang="en"/>
          </a:p>
        </p:txBody>
      </p:sp>
      <p:sp>
        <p:nvSpPr>
          <p:cNvPr id="8" name="Google Shape;90;p2">
            <a:extLst>
              <a:ext uri="{FF2B5EF4-FFF2-40B4-BE49-F238E27FC236}">
                <a16:creationId xmlns:a16="http://schemas.microsoft.com/office/drawing/2014/main" id="{30525338-8065-706E-1F9D-3375CB6BC395}"/>
              </a:ext>
            </a:extLst>
          </p:cNvPr>
          <p:cNvSpPr txBox="1">
            <a:spLocks/>
          </p:cNvSpPr>
          <p:nvPr/>
        </p:nvSpPr>
        <p:spPr>
          <a:xfrm>
            <a:off x="433350" y="193165"/>
            <a:ext cx="8277300" cy="75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SG"/>
              <a:t>Class Activity!</a:t>
            </a:r>
            <a:endParaRPr lang="en-US"/>
          </a:p>
        </p:txBody>
      </p:sp>
      <p:sp>
        <p:nvSpPr>
          <p:cNvPr id="5" name="Google Shape;105;p4">
            <a:extLst>
              <a:ext uri="{FF2B5EF4-FFF2-40B4-BE49-F238E27FC236}">
                <a16:creationId xmlns:a16="http://schemas.microsoft.com/office/drawing/2014/main" id="{813A8FCE-79D5-B83D-6A51-93FBDD25FAF8}"/>
              </a:ext>
            </a:extLst>
          </p:cNvPr>
          <p:cNvSpPr/>
          <p:nvPr/>
        </p:nvSpPr>
        <p:spPr>
          <a:xfrm>
            <a:off x="433350" y="1802123"/>
            <a:ext cx="8277300" cy="3107751"/>
          </a:xfrm>
          <a:prstGeom prst="roundRect">
            <a:avLst>
              <a:gd name="adj" fmla="val 3084"/>
            </a:avLst>
          </a:prstGeom>
          <a:solidFill>
            <a:schemeClr val="tx2">
              <a:lumMod val="10000"/>
            </a:schemeClr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>
                <a:solidFill>
                  <a:srgbClr val="D2A8FF"/>
                </a:solidFill>
                <a:latin typeface="Consolas"/>
              </a:rPr>
              <a:t>@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bot</a:t>
            </a:r>
            <a:r>
              <a:rPr lang="en-US" sz="1100">
                <a:solidFill>
                  <a:srgbClr val="D2A8FF"/>
                </a:solidFill>
                <a:latin typeface="Consolas"/>
              </a:rPr>
              <a:t>.command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()</a:t>
            </a:r>
            <a:endParaRPr lang="en-US"/>
          </a:p>
          <a:p>
            <a:r>
              <a:rPr lang="en-US" sz="1100">
                <a:solidFill>
                  <a:srgbClr val="FF7B72"/>
                </a:solidFill>
                <a:latin typeface="Consolas"/>
              </a:rPr>
              <a:t>async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def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search_track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>
                <a:solidFill>
                  <a:srgbClr val="FFA657"/>
                </a:solidFill>
                <a:latin typeface="Consolas"/>
              </a:rPr>
              <a:t>ctx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track_name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):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10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…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def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D2A8FF"/>
                </a:solidFill>
                <a:latin typeface="Consolas"/>
              </a:rPr>
              <a:t>check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>
                <a:solidFill>
                  <a:srgbClr val="FFA657"/>
                </a:solidFill>
                <a:latin typeface="Consolas"/>
              </a:rPr>
              <a:t>msg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):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return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msg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.author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==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ctx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.author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and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msg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.channel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==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ctx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.channel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and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msg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.content.isdigit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()</a:t>
            </a:r>
            <a:br>
              <a:rPr lang="en-US"/>
            </a:b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try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: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    response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await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bot.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wait_for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'message'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100">
                <a:solidFill>
                  <a:srgbClr val="FFA657"/>
                </a:solidFill>
                <a:latin typeface="Consolas"/>
              </a:rPr>
              <a:t>check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D2A8FF"/>
                </a:solidFill>
                <a:latin typeface="Consolas"/>
              </a:rPr>
              <a:t>check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100">
                <a:solidFill>
                  <a:srgbClr val="FFA657"/>
                </a:solidFill>
                <a:latin typeface="Consolas"/>
              </a:rPr>
              <a:t>timeout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79C0FF"/>
                </a:solidFill>
                <a:latin typeface="Consolas"/>
              </a:rPr>
              <a:t>30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    choice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A657"/>
                </a:solidFill>
                <a:latin typeface="Consolas"/>
              </a:rPr>
              <a:t>int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response.content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except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discord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.ext.commands.TimeoutError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: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await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ctx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.send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'Timeout. Please try again.'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return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except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ValueError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: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await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ctx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.send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'Invalid input. Please enter a valid number.'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return</a:t>
            </a:r>
            <a:br>
              <a:rPr lang="en-US"/>
            </a:br>
            <a:br>
              <a:rPr lang="en-US"/>
            </a:br>
            <a:endParaRPr lang="en-US"/>
          </a:p>
          <a:p>
            <a:endParaRPr lang="en-US" sz="1100">
              <a:solidFill>
                <a:srgbClr val="E6EDF3"/>
              </a:solidFill>
              <a:latin typeface="Consolas"/>
            </a:endParaRPr>
          </a:p>
          <a:p>
            <a:endParaRPr lang="en-US" sz="1100">
              <a:solidFill>
                <a:srgbClr val="FF7B72"/>
              </a:solidFill>
              <a:latin typeface="Consolas"/>
            </a:endParaRPr>
          </a:p>
          <a:p>
            <a:endParaRPr lang="en-US" sz="1100">
              <a:solidFill>
                <a:srgbClr val="E6EDF3"/>
              </a:solidFill>
              <a:latin typeface="Consolas"/>
            </a:endParaRPr>
          </a:p>
          <a:p>
            <a:br>
              <a:rPr lang="en-US"/>
            </a:br>
            <a:endParaRPr lang="en-US"/>
          </a:p>
          <a:p>
            <a:endParaRPr lang="en-US" sz="1600">
              <a:solidFill>
                <a:srgbClr val="BBBBBB"/>
              </a:solidFill>
              <a:latin typeface="Consolas"/>
            </a:endParaRP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BADBB-152E-BA31-216A-7FA5D44D6B76}"/>
              </a:ext>
            </a:extLst>
          </p:cNvPr>
          <p:cNvSpPr txBox="1"/>
          <p:nvPr/>
        </p:nvSpPr>
        <p:spPr>
          <a:xfrm>
            <a:off x="259730" y="1102366"/>
            <a:ext cx="8274284" cy="8218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0">
              <a:lnSpc>
                <a:spcPct val="150000"/>
              </a:lnSpc>
              <a:buClr>
                <a:schemeClr val="bg1"/>
              </a:buClr>
              <a:buSzPts val="1600"/>
            </a:pPr>
            <a:r>
              <a:rPr lang="en-US" sz="1600">
                <a:solidFill>
                  <a:srgbClr val="FFFFFF"/>
                </a:solidFill>
              </a:rPr>
              <a:t>Advanced Functionality:</a:t>
            </a:r>
          </a:p>
          <a:p>
            <a:pPr marL="457200" indent="-330200">
              <a:lnSpc>
                <a:spcPct val="150000"/>
              </a:lnSpc>
              <a:spcBef>
                <a:spcPts val="600"/>
              </a:spcBef>
              <a:buClr>
                <a:srgbClr val="FFFFFF"/>
              </a:buClr>
              <a:buSzPts val="1600"/>
              <a:buChar char="●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5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9D61F-ACFC-14A5-37C5-D2E60B1E50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/>
              <a:t>36</a:t>
            </a:fld>
            <a:endParaRPr lang="en"/>
          </a:p>
        </p:txBody>
      </p:sp>
      <p:sp>
        <p:nvSpPr>
          <p:cNvPr id="8" name="Google Shape;90;p2">
            <a:extLst>
              <a:ext uri="{FF2B5EF4-FFF2-40B4-BE49-F238E27FC236}">
                <a16:creationId xmlns:a16="http://schemas.microsoft.com/office/drawing/2014/main" id="{30525338-8065-706E-1F9D-3375CB6BC395}"/>
              </a:ext>
            </a:extLst>
          </p:cNvPr>
          <p:cNvSpPr txBox="1">
            <a:spLocks/>
          </p:cNvSpPr>
          <p:nvPr/>
        </p:nvSpPr>
        <p:spPr>
          <a:xfrm>
            <a:off x="433350" y="193165"/>
            <a:ext cx="8277300" cy="75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SG"/>
              <a:t>Class Activity!</a:t>
            </a:r>
            <a:endParaRPr lang="en-US"/>
          </a:p>
        </p:txBody>
      </p:sp>
      <p:sp>
        <p:nvSpPr>
          <p:cNvPr id="5" name="Google Shape;105;p4">
            <a:extLst>
              <a:ext uri="{FF2B5EF4-FFF2-40B4-BE49-F238E27FC236}">
                <a16:creationId xmlns:a16="http://schemas.microsoft.com/office/drawing/2014/main" id="{813A8FCE-79D5-B83D-6A51-93FBDD25FAF8}"/>
              </a:ext>
            </a:extLst>
          </p:cNvPr>
          <p:cNvSpPr/>
          <p:nvPr/>
        </p:nvSpPr>
        <p:spPr>
          <a:xfrm>
            <a:off x="433350" y="1802123"/>
            <a:ext cx="8277300" cy="3107751"/>
          </a:xfrm>
          <a:prstGeom prst="roundRect">
            <a:avLst>
              <a:gd name="adj" fmla="val 3084"/>
            </a:avLst>
          </a:prstGeom>
          <a:solidFill>
            <a:schemeClr val="tx2">
              <a:lumMod val="10000"/>
            </a:schemeClr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>
                <a:solidFill>
                  <a:srgbClr val="D2A8FF"/>
                </a:solidFill>
                <a:latin typeface="Consolas"/>
              </a:rPr>
              <a:t>@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bot</a:t>
            </a:r>
            <a:r>
              <a:rPr lang="en-US" sz="1100">
                <a:solidFill>
                  <a:srgbClr val="D2A8FF"/>
                </a:solidFill>
                <a:latin typeface="Consolas"/>
              </a:rPr>
              <a:t>.command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()</a:t>
            </a:r>
            <a:endParaRPr lang="en-US"/>
          </a:p>
          <a:p>
            <a:r>
              <a:rPr lang="en-US" sz="1100">
                <a:solidFill>
                  <a:srgbClr val="FF7B72"/>
                </a:solidFill>
                <a:latin typeface="Consolas"/>
              </a:rPr>
              <a:t>async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def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search_track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>
                <a:solidFill>
                  <a:srgbClr val="FFA657"/>
                </a:solidFill>
                <a:latin typeface="Consolas"/>
              </a:rPr>
              <a:t>ctx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track_name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):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10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</a:rPr>
              <a:t>…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if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not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79C0FF"/>
                </a:solidFill>
                <a:latin typeface="Consolas"/>
              </a:rPr>
              <a:t>1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&lt;=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choice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&lt;=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D2A8FF"/>
                </a:solidFill>
                <a:latin typeface="Consolas"/>
              </a:rPr>
              <a:t>len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(tracks):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await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ctx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.send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'Invalid selection. Please choose a valid number.'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return</a:t>
            </a:r>
          </a:p>
          <a:p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track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=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tracks[choice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-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>
                <a:solidFill>
                  <a:srgbClr val="79C0FF"/>
                </a:solidFill>
                <a:latin typeface="Consolas"/>
              </a:rPr>
              <a:t>1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</a:t>
            </a:r>
            <a:endParaRPr lang="en-US"/>
          </a:p>
          <a:p>
            <a:r>
              <a:rPr lang="en-US" sz="1100">
                <a:solidFill>
                  <a:srgbClr val="E6EDF3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await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FA657"/>
                </a:solidFill>
                <a:latin typeface="Consolas"/>
              </a:rPr>
              <a:t>ctx</a:t>
            </a:r>
            <a:r>
              <a:rPr lang="en-US" sz="1100" err="1">
                <a:solidFill>
                  <a:srgbClr val="E6EDF3"/>
                </a:solidFill>
                <a:latin typeface="Consolas"/>
              </a:rPr>
              <a:t>.send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FF7B72"/>
                </a:solidFill>
                <a:latin typeface="Consolas"/>
              </a:rPr>
              <a:t>f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"Track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: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{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track[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'name'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}\</a:t>
            </a:r>
            <a:r>
              <a:rPr lang="en-US" sz="1100" err="1">
                <a:solidFill>
                  <a:srgbClr val="FF7B72"/>
                </a:solidFill>
                <a:latin typeface="Consolas"/>
              </a:rPr>
              <a:t>n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Artist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: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{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track[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'artists'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][</a:t>
            </a:r>
            <a:r>
              <a:rPr lang="en-US" sz="1100">
                <a:solidFill>
                  <a:srgbClr val="79C0FF"/>
                </a:solidFill>
                <a:latin typeface="Consolas"/>
              </a:rPr>
              <a:t>0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'name'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}\</a:t>
            </a:r>
            <a:r>
              <a:rPr lang="en-US" sz="1100" err="1">
                <a:solidFill>
                  <a:srgbClr val="FF7B72"/>
                </a:solidFill>
                <a:latin typeface="Consolas"/>
              </a:rPr>
              <a:t>n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Album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: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{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track[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'album'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'name'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}\</a:t>
            </a:r>
            <a:r>
              <a:rPr lang="en-US" sz="1100" err="1">
                <a:solidFill>
                  <a:srgbClr val="FF7B72"/>
                </a:solidFill>
                <a:latin typeface="Consolas"/>
              </a:rPr>
              <a:t>n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Spotify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 URL: 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{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track[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external_urls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][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</a:t>
            </a:r>
            <a:r>
              <a:rPr lang="en-US" sz="1100" err="1">
                <a:solidFill>
                  <a:srgbClr val="A5D6FF"/>
                </a:solidFill>
                <a:latin typeface="Consolas"/>
              </a:rPr>
              <a:t>spotify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'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]</a:t>
            </a:r>
            <a:r>
              <a:rPr lang="en-US" sz="1100">
                <a:solidFill>
                  <a:srgbClr val="FF7B72"/>
                </a:solidFill>
                <a:latin typeface="Consolas"/>
              </a:rPr>
              <a:t>}</a:t>
            </a:r>
            <a:r>
              <a:rPr lang="en-US" sz="1100">
                <a:solidFill>
                  <a:srgbClr val="A5D6FF"/>
                </a:solidFill>
                <a:latin typeface="Consolas"/>
              </a:rPr>
              <a:t>"</a:t>
            </a:r>
            <a:r>
              <a:rPr lang="en-US" sz="1100">
                <a:solidFill>
                  <a:srgbClr val="E6EDF3"/>
                </a:solidFill>
                <a:latin typeface="Consolas"/>
              </a:rPr>
              <a:t>)</a:t>
            </a:r>
            <a:endParaRPr lang="en-US"/>
          </a:p>
          <a:p>
            <a:endParaRPr lang="en-US" sz="1100">
              <a:solidFill>
                <a:srgbClr val="E6EDF3"/>
              </a:solidFill>
              <a:latin typeface="Consolas"/>
            </a:endParaRPr>
          </a:p>
          <a:p>
            <a:br>
              <a:rPr lang="en-US"/>
            </a:br>
            <a:br>
              <a:rPr lang="en-US"/>
            </a:br>
            <a:endParaRPr lang="en-US"/>
          </a:p>
          <a:p>
            <a:endParaRPr lang="en-US" sz="1100">
              <a:solidFill>
                <a:srgbClr val="E6EDF3"/>
              </a:solidFill>
              <a:latin typeface="Consolas"/>
            </a:endParaRPr>
          </a:p>
          <a:p>
            <a:endParaRPr lang="en-US" sz="1100">
              <a:solidFill>
                <a:srgbClr val="FF7B72"/>
              </a:solidFill>
              <a:latin typeface="Consolas"/>
            </a:endParaRPr>
          </a:p>
          <a:p>
            <a:endParaRPr lang="en-US" sz="1100">
              <a:solidFill>
                <a:srgbClr val="E6EDF3"/>
              </a:solidFill>
              <a:latin typeface="Consolas"/>
            </a:endParaRPr>
          </a:p>
          <a:p>
            <a:br>
              <a:rPr lang="en-US"/>
            </a:br>
            <a:endParaRPr lang="en-US"/>
          </a:p>
          <a:p>
            <a:endParaRPr lang="en-US" sz="1600">
              <a:solidFill>
                <a:srgbClr val="BBBBBB"/>
              </a:solidFill>
              <a:latin typeface="Consolas"/>
            </a:endParaRP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BADBB-152E-BA31-216A-7FA5D44D6B76}"/>
              </a:ext>
            </a:extLst>
          </p:cNvPr>
          <p:cNvSpPr txBox="1"/>
          <p:nvPr/>
        </p:nvSpPr>
        <p:spPr>
          <a:xfrm>
            <a:off x="259730" y="1102366"/>
            <a:ext cx="8274284" cy="8218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0">
              <a:lnSpc>
                <a:spcPct val="150000"/>
              </a:lnSpc>
              <a:buClr>
                <a:schemeClr val="bg1"/>
              </a:buClr>
              <a:buSzPts val="1600"/>
            </a:pPr>
            <a:r>
              <a:rPr lang="en-US" sz="1600">
                <a:solidFill>
                  <a:srgbClr val="FFFFFF"/>
                </a:solidFill>
              </a:rPr>
              <a:t>Advanced Functionality:</a:t>
            </a:r>
          </a:p>
          <a:p>
            <a:pPr marL="457200" indent="-330200">
              <a:lnSpc>
                <a:spcPct val="150000"/>
              </a:lnSpc>
              <a:spcBef>
                <a:spcPts val="600"/>
              </a:spcBef>
              <a:buClr>
                <a:srgbClr val="FFFFFF"/>
              </a:buClr>
              <a:buSzPts val="1600"/>
              <a:buChar char="●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77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1F45B6-3F09-31ED-D79D-13AF6502F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1B921-E654-CCDB-5409-68D78906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GitHub Repo &amp; Slides (Part Two)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92428-EA7B-8179-20DF-C993CC50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350" y="1254275"/>
            <a:ext cx="7252911" cy="3889200"/>
          </a:xfrm>
        </p:spPr>
        <p:txBody>
          <a:bodyPr/>
          <a:lstStyle/>
          <a:p>
            <a:r>
              <a:rPr lang="en-GB" dirty="0"/>
              <a:t>Slides: QR code &gt;&gt;</a:t>
            </a:r>
          </a:p>
          <a:p>
            <a:pPr marL="127000" indent="0">
              <a:buNone/>
            </a:pPr>
            <a:r>
              <a:rPr lang="en-GB" dirty="0">
                <a:solidFill>
                  <a:srgbClr val="F20122"/>
                </a:solidFill>
                <a:hlinkClick r:id="rId2"/>
              </a:rPr>
              <a:t>https://tinyurl.com/DiscordBot-PartTwo-Slides</a:t>
            </a:r>
            <a:endParaRPr lang="en-GB" dirty="0">
              <a:solidFill>
                <a:srgbClr val="F20122"/>
              </a:solidFill>
            </a:endParaRPr>
          </a:p>
          <a:p>
            <a:pPr marL="127000" indent="0">
              <a:buNone/>
            </a:pPr>
            <a:endParaRPr lang="en-GB" dirty="0"/>
          </a:p>
          <a:p>
            <a:pPr marL="127000" indent="0">
              <a:buNone/>
            </a:pPr>
            <a:endParaRPr lang="en-GB" dirty="0"/>
          </a:p>
          <a:p>
            <a:r>
              <a:rPr lang="en-GB" dirty="0"/>
              <a:t>GitHub repository:</a:t>
            </a:r>
          </a:p>
          <a:p>
            <a:pPr marL="127000" indent="0">
              <a:buNone/>
            </a:pPr>
            <a:r>
              <a:rPr lang="en-GB" dirty="0">
                <a:hlinkClick r:id="rId3"/>
              </a:rPr>
              <a:t>https://github.com/np-overflow/discord_bot</a:t>
            </a:r>
            <a:endParaRPr lang="en-GB" dirty="0"/>
          </a:p>
          <a:p>
            <a:pPr marL="12700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B526E3-62F9-74B6-E0ED-A58317BA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10" y="1516641"/>
            <a:ext cx="2553152" cy="255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37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Basic Embedding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500246"/>
            <a:ext cx="7521930" cy="1677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There are many arguments in an embed (title, author, thumbnail, field, footer, etc.)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 err="1">
                <a:solidFill>
                  <a:schemeClr val="bg1"/>
                </a:solidFill>
              </a:rPr>
              <a:t>set_author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set_thumbnail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add_field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set_footer</a:t>
            </a:r>
            <a:endParaRPr lang="en-US" sz="1600">
              <a:solidFill>
                <a:schemeClr val="bg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Let’s try it out for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on_member_join</a:t>
            </a:r>
            <a:r>
              <a:rPr lang="en-US" sz="16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!</a:t>
            </a: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50" y="3185241"/>
            <a:ext cx="8277300" cy="1652294"/>
            <a:chOff x="433318" y="2121974"/>
            <a:chExt cx="10375156" cy="2468081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18" y="2750349"/>
              <a:ext cx="10375156" cy="1839706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embed </a:t>
              </a:r>
              <a:r>
                <a:rPr lang="en-US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discord</a:t>
              </a:r>
              <a:r>
                <a:rPr lang="en-US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Embed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"Welcome to this discord channel"</a:t>
              </a:r>
              <a:r>
                <a:rPr lang="en-US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description</a:t>
              </a:r>
              <a:r>
                <a:rPr lang="en-US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"It is a very cool channel"</a:t>
              </a:r>
              <a:r>
                <a:rPr lang="en-US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i="1" err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colour</a:t>
              </a:r>
              <a:r>
                <a:rPr lang="en-US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discord</a:t>
              </a:r>
              <a:r>
                <a:rPr lang="en-US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Colour</a:t>
              </a:r>
              <a:r>
                <a:rPr lang="en-US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random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())</a:t>
              </a:r>
            </a:p>
            <a:p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channel</a:t>
              </a:r>
              <a:r>
                <a:rPr lang="en-US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send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embed</a:t>
              </a:r>
              <a:r>
                <a:rPr lang="en-US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embed)</a:t>
              </a:r>
            </a:p>
            <a:p>
              <a:endPara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18" y="2121974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44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Basic Embedding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8047234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50" y="1560601"/>
            <a:ext cx="8277300" cy="3406254"/>
            <a:chOff x="433318" y="2121974"/>
            <a:chExt cx="10375156" cy="5088025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18" y="2750349"/>
              <a:ext cx="10375156" cy="4459650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SG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@bot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event</a:t>
              </a:r>
              <a:endParaRPr lang="en-SG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on_member_join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member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channel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get_channel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BOT_CHANNEL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name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member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display_name</a:t>
              </a:r>
              <a:endParaRPr lang="en-SG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pfp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member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display_avatar</a:t>
              </a:r>
              <a:endParaRPr lang="en-SG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endParaRPr lang="en-SG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embed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discord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Embed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"Welcome to this discord channel"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description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"It is a very cool channel"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colour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discord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Colour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random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())</a:t>
              </a: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embed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set_author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format(name))</a:t>
              </a: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embed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set_thumbnail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 i="1" err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url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format(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pfp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))</a:t>
              </a: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embed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add_field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"This is a field"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"This field is just a value"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embed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set_footer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"Hope you enjoy your time in this server!"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channel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send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embed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embed)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18" y="2121974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0A1396C-0B3C-26F5-9C2A-1925D4224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60" t="69462" r="60892" b="12463"/>
          <a:stretch/>
        </p:blipFill>
        <p:spPr>
          <a:xfrm>
            <a:off x="4900067" y="407154"/>
            <a:ext cx="2792061" cy="144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8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Try it yourself!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500246"/>
            <a:ext cx="7521930" cy="8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Try to format an embed for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on_message_edit</a:t>
            </a:r>
            <a:r>
              <a:rPr lang="en-US" sz="16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Below is an example of how you can make it look like </a:t>
            </a:r>
            <a:r>
              <a:rPr lang="en-US" sz="160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FA2A7-0C48-EDFE-5CB0-2A3E44E8F1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50" t="14373" r="63083" b="68539"/>
          <a:stretch/>
        </p:blipFill>
        <p:spPr>
          <a:xfrm>
            <a:off x="2938623" y="2733179"/>
            <a:ext cx="3266753" cy="182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2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Basic Embedding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dirty="0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8047234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216675" y="1172206"/>
            <a:ext cx="8710650" cy="3807919"/>
            <a:chOff x="433318" y="2251337"/>
            <a:chExt cx="10375156" cy="4960731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18" y="2750349"/>
              <a:ext cx="10375156" cy="4461719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@bot</a:t>
              </a:r>
              <a:r>
                <a:rPr lang="en-US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event</a:t>
              </a:r>
              <a:endParaRPr lang="en-US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on_message_edit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before</a:t>
              </a:r>
              <a:r>
                <a:rPr lang="en-US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after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before</a:t>
              </a:r>
              <a:r>
                <a:rPr lang="en-US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author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user</a:t>
              </a:r>
              <a:r>
                <a:rPr lang="en-US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b="0">
                  <a:solidFill>
                    <a:srgbClr val="F8F8F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SG">
                <a:solidFill>
                  <a:srgbClr val="BBBBBB"/>
                </a:solidFill>
                <a:latin typeface="Consolas" panose="020B0609020204030204" pitchFamily="49" charset="0"/>
              </a:endParaRP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   author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before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author</a:t>
              </a:r>
              <a:endParaRPr lang="en-SG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pfp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author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display_avatar</a:t>
              </a:r>
              <a:endParaRPr lang="en-SG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before_content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before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content</a:t>
              </a:r>
              <a:endParaRPr lang="en-SG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after_content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after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content</a:t>
              </a:r>
              <a:endParaRPr lang="en-SG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channel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before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channel</a:t>
              </a:r>
              <a:endParaRPr lang="en-SG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embed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discord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Embed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"Changes were made"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colour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discord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Colour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random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())</a:t>
              </a: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embed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set_author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format(author))</a:t>
              </a: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embed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set_thumbnail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 i="1" err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url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format(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pfp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))</a:t>
              </a: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embed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add_field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"Before:"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format(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before_content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inline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embed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add_field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"After:"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format(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after_content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))</a:t>
              </a: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channel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send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embed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embed)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18" y="2251337"/>
              <a:ext cx="8277300" cy="399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99AA7C5-0870-0E2E-2FFF-37D13F40C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50" t="14373" r="63083" b="68539"/>
          <a:stretch/>
        </p:blipFill>
        <p:spPr>
          <a:xfrm>
            <a:off x="5021579" y="88119"/>
            <a:ext cx="2492593" cy="1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433350" y="1583350"/>
            <a:ext cx="827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Bot Moderations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88DE5-504C-9F4E-AEDB-1ED5151A9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360" y="510062"/>
            <a:ext cx="3827274" cy="1073288"/>
          </a:xfrm>
          <a:prstGeom prst="rect">
            <a:avLst/>
          </a:prstGeom>
        </p:spPr>
      </p:pic>
      <p:pic>
        <p:nvPicPr>
          <p:cNvPr id="6" name="Graphic 5" descr="Hammer1 with solid fill">
            <a:extLst>
              <a:ext uri="{FF2B5EF4-FFF2-40B4-BE49-F238E27FC236}">
                <a16:creationId xmlns:a16="http://schemas.microsoft.com/office/drawing/2014/main" id="{7E47AFD4-7996-FC37-748B-BA47691DD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629" y="2408576"/>
            <a:ext cx="2055541" cy="20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7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Bot Moderations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500246"/>
            <a:ext cx="7521930" cy="3093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</a:pPr>
            <a:r>
              <a:rPr lang="en-US" sz="1600">
                <a:solidFill>
                  <a:schemeClr val="bg1"/>
                </a:solidFill>
              </a:rPr>
              <a:t>Under this section, you will learn how to make your bot: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Check for roles</a:t>
            </a:r>
          </a:p>
          <a:p>
            <a:pPr marL="412750" indent="-28575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Moderate server messages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Ban Users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Unban Users</a:t>
            </a:r>
          </a:p>
          <a:p>
            <a:pPr marL="1270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</a:pPr>
            <a:endParaRPr lang="en-US" sz="1600">
              <a:solidFill>
                <a:schemeClr val="bg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93436"/>
      </p:ext>
    </p:extLst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552dbef-7a6a-4b43-9b20-c56e2880b8c9" xsi:nil="true"/>
    <_ip_UnifiedCompliancePolicyProperties xmlns="http://schemas.microsoft.com/sharepoint/v3" xsi:nil="true"/>
    <lcf76f155ced4ddcb4097134ff3c332f xmlns="d1614107-ae4f-47f4-bd5a-efe9e73da51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D2ECC8953ED94FB6100FC93AFEDD27" ma:contentTypeVersion="16" ma:contentTypeDescription="Create a new document." ma:contentTypeScope="" ma:versionID="de098bca57f9eb106cad3d8f787c7918">
  <xsd:schema xmlns:xsd="http://www.w3.org/2001/XMLSchema" xmlns:xs="http://www.w3.org/2001/XMLSchema" xmlns:p="http://schemas.microsoft.com/office/2006/metadata/properties" xmlns:ns1="http://schemas.microsoft.com/sharepoint/v3" xmlns:ns2="9552dbef-7a6a-4b43-9b20-c56e2880b8c9" xmlns:ns3="d1614107-ae4f-47f4-bd5a-efe9e73da514" targetNamespace="http://schemas.microsoft.com/office/2006/metadata/properties" ma:root="true" ma:fieldsID="dc0c95893f678c197d61fd48251bc7bf" ns1:_="" ns2:_="" ns3:_="">
    <xsd:import namespace="http://schemas.microsoft.com/sharepoint/v3"/>
    <xsd:import namespace="9552dbef-7a6a-4b43-9b20-c56e2880b8c9"/>
    <xsd:import namespace="d1614107-ae4f-47f4-bd5a-efe9e73da5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2dbef-7a6a-4b43-9b20-c56e2880b8c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de1c7d84-3f6f-4e6b-bae9-d021bb3c5278}" ma:internalName="TaxCatchAll" ma:showField="CatchAllData" ma:web="9552dbef-7a6a-4b43-9b20-c56e2880b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14107-ae4f-47f4-bd5a-efe9e73da5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9677b16-c5f4-496b-b09b-a25880ee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E92F74-820D-4E38-B844-00472D98DB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9CFAE3-4190-4834-8648-14896187191C}">
  <ds:schemaRefs>
    <ds:schemaRef ds:uri="9552dbef-7a6a-4b43-9b20-c56e2880b8c9"/>
    <ds:schemaRef ds:uri="d1614107-ae4f-47f4-bd5a-efe9e73da51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4E89E4-C4EE-4A73-B8F3-DD1B60BBC03E}">
  <ds:schemaRefs>
    <ds:schemaRef ds:uri="9552dbef-7a6a-4b43-9b20-c56e2880b8c9"/>
    <ds:schemaRef ds:uri="d1614107-ae4f-47f4-bd5a-efe9e73da5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3084</Words>
  <Application>Microsoft Office PowerPoint</Application>
  <PresentationFormat>On-screen Show (16:9)</PresentationFormat>
  <Paragraphs>412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Inter</vt:lpstr>
      <vt:lpstr>Arial (Body)</vt:lpstr>
      <vt:lpstr>Roboto</vt:lpstr>
      <vt:lpstr>Consolas</vt:lpstr>
      <vt:lpstr>JetBrains Mono</vt:lpstr>
      <vt:lpstr>Calibri</vt:lpstr>
      <vt:lpstr>Arial</vt:lpstr>
      <vt:lpstr>Courier New</vt:lpstr>
      <vt:lpstr>Silvia template</vt:lpstr>
      <vt:lpstr>Discord Bots!</vt:lpstr>
      <vt:lpstr>GitHub Repo &amp; Slides (Part One)</vt:lpstr>
      <vt:lpstr>Basic Embedding</vt:lpstr>
      <vt:lpstr>Basic Embedding</vt:lpstr>
      <vt:lpstr>Basic Embedding</vt:lpstr>
      <vt:lpstr>Try it yourself!</vt:lpstr>
      <vt:lpstr>Basic Embedding</vt:lpstr>
      <vt:lpstr>Bot Moderations</vt:lpstr>
      <vt:lpstr>Bot Moderations</vt:lpstr>
      <vt:lpstr>Before starting</vt:lpstr>
      <vt:lpstr>Bot Moderations</vt:lpstr>
      <vt:lpstr>Moderate server messages</vt:lpstr>
      <vt:lpstr>Moderate server messages</vt:lpstr>
      <vt:lpstr>Moderate server messages</vt:lpstr>
      <vt:lpstr>Moderate server messages</vt:lpstr>
      <vt:lpstr>Ban users</vt:lpstr>
      <vt:lpstr>Ban users</vt:lpstr>
      <vt:lpstr>Ban users</vt:lpstr>
      <vt:lpstr>Unban users</vt:lpstr>
      <vt:lpstr>Unban users</vt:lpstr>
      <vt:lpstr>Unban users</vt:lpstr>
      <vt:lpstr>Interacting with APIs</vt:lpstr>
      <vt:lpstr>What are APIs?</vt:lpstr>
      <vt:lpstr>Joke Bot</vt:lpstr>
      <vt:lpstr>Joke Bot</vt:lpstr>
      <vt:lpstr>Joke Bot</vt:lpstr>
      <vt:lpstr>Joke Bot</vt:lpstr>
      <vt:lpstr>Joke Bot</vt:lpstr>
      <vt:lpstr>Class Activity! (15 min)</vt:lpstr>
      <vt:lpstr>PowerPoint Presentation</vt:lpstr>
      <vt:lpstr>Class Activity! (15 min)</vt:lpstr>
      <vt:lpstr>Class Activity! (15 min)</vt:lpstr>
      <vt:lpstr>PowerPoint Presentation</vt:lpstr>
      <vt:lpstr>PowerPoint Presentation</vt:lpstr>
      <vt:lpstr>PowerPoint Presentation</vt:lpstr>
      <vt:lpstr>PowerPoint Presentation</vt:lpstr>
      <vt:lpstr>GitHub Repo &amp; Slides (Part Two)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Ang Jeyvian</dc:creator>
  <cp:lastModifiedBy>Ang Jeyvian /CSF</cp:lastModifiedBy>
  <cp:revision>3</cp:revision>
  <dcterms:modified xsi:type="dcterms:W3CDTF">2023-07-14T16:25:09Z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0x010100B2D2ECC8953ED94FB6100FC93AFEDD27</vt:lpwstr>
  </property>
  <property fmtid="{D5CDD505-2E9C-101B-9397-08002B2CF9AE}" pid="3" name="MediaServiceImageTags">
    <vt:lpwstr/>
  </property>
</Properties>
</file>