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Estilo Médio 3 - Ênfas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199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17BCE2F-D61D-4E62-9703-CE4355CD4BE1}" type="datetimeFigureOut">
              <a:rPr lang="en-US"/>
              <a:pPr>
                <a:defRPr/>
              </a:pPr>
              <a:t>3/21/2013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F89C0AE-FA5D-4CAC-A347-B98AF004D18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05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1A9F68A-0DBD-43D5-954F-5B0E34CD104D}" type="datetimeFigureOut">
              <a:rPr lang="en-US"/>
              <a:pPr>
                <a:defRPr/>
              </a:pPr>
              <a:t>3/21/2013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B3FFB0F-448F-4553-814C-95956908CAC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702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AE9D18D-4FE8-4E69-AB97-47DCCDB42C71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905000" y="6477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55B8F1-32C4-4FA6-8475-9736D3D6E897}" type="datetime1">
              <a:rPr lang="en-US"/>
              <a:pPr>
                <a:defRPr/>
              </a:pPr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14800" y="64770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7C20E-1F2E-4809-B9E2-100F2AADB426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93F55A-A4D5-4B86-8122-8AFC95685EE5}" type="datetime1">
              <a:rPr lang="en-US"/>
              <a:pPr>
                <a:defRPr/>
              </a:pPr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46EEC-13A4-413A-89D0-B2CAFE7902A9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36A766-C7D8-4D98-ACCC-A19565F1367B}" type="datetime1">
              <a:rPr lang="en-US"/>
              <a:pPr>
                <a:defRPr/>
              </a:pPr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BBCCEA-27B6-4C84-9D21-A548A690A64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8B409-A68F-45CE-BA1A-AB9D1DC02882}" type="datetime1">
              <a:rPr lang="en-US"/>
              <a:pPr>
                <a:defRPr/>
              </a:pPr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FE4B61-D119-4C2A-B0FD-8BB9E4349C88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90853B-E912-45C7-84AE-E7FB77CE837C}" type="datetime1">
              <a:rPr lang="en-US"/>
              <a:pPr>
                <a:defRPr/>
              </a:pPr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4E44AA-0150-4A50-A27C-0310240D4121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79EC6-8B01-4B40-8478-17258611CA64}" type="datetime1">
              <a:rPr lang="en-US"/>
              <a:pPr>
                <a:defRPr/>
              </a:pPr>
              <a:t>3/21/2013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3821DF-A11E-4644-91CD-53DC8D5D7B6A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F3998C-1701-446A-9C46-D70577BCF9E9}" type="datetime1">
              <a:rPr lang="en-US"/>
              <a:pPr>
                <a:defRPr/>
              </a:pPr>
              <a:t>3/21/2013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62E9A-6385-4C30-BDC6-E81C10C4227F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091E7-AFA4-4D48-BA7B-D775766DCBAE}" type="datetime1">
              <a:rPr lang="en-US"/>
              <a:pPr>
                <a:defRPr/>
              </a:pPr>
              <a:t>3/21/2013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4E3F67-2221-4A6C-A554-369E8559BBD5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69363A-8EF7-4FF5-8770-A37D92B16B0D}" type="datetime1">
              <a:rPr lang="en-US"/>
              <a:pPr>
                <a:defRPr/>
              </a:pPr>
              <a:t>3/21/2013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9F8EDC-486C-486D-91C3-F0BB61E194C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DAF787-0912-409D-AAE9-FD1773A7772B}" type="datetime1">
              <a:rPr lang="en-US"/>
              <a:pPr>
                <a:defRPr/>
              </a:pPr>
              <a:t>3/21/2013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E6279-1404-4E11-81FA-B82ECB6FDC11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ECAC5-C6B8-433A-9C87-46EDF975B513}" type="datetime1">
              <a:rPr lang="en-US"/>
              <a:pPr>
                <a:defRPr/>
              </a:pPr>
              <a:t>3/21/2013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CBDB8F-D98A-42F3-AE15-FEC73D37FF0E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141F0A5-EDB1-44ED-A710-B04655A3E7C2}" type="datetime1">
              <a:rPr lang="en-US"/>
              <a:pPr>
                <a:defRPr/>
              </a:pPr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83CEE0F-0A67-4BAA-86C5-A7ABFBF9A640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A </a:t>
            </a:r>
            <a:r>
              <a:rPr lang="en-US" dirty="0"/>
              <a:t>Feature Engineering Approach</a:t>
            </a:r>
            <a:br>
              <a:rPr lang="en-US" dirty="0"/>
            </a:b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Wind </a:t>
            </a:r>
            <a:r>
              <a:rPr lang="en-US" dirty="0"/>
              <a:t>Power </a:t>
            </a:r>
            <a:r>
              <a:rPr lang="en-US" dirty="0" smtClean="0"/>
              <a:t>Forecast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Team Leustagos – 1</a:t>
            </a:r>
            <a:r>
              <a:rPr lang="en-US" baseline="30000" dirty="0" smtClean="0"/>
              <a:t>st</a:t>
            </a:r>
            <a:r>
              <a:rPr lang="en-US" dirty="0" smtClean="0"/>
              <a:t> Place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Lucas Eustáquio Gomes da Silva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135504-A795-49E7-B3EC-537AD170FF4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Features - </a:t>
            </a:r>
            <a:r>
              <a:rPr lang="en-US" dirty="0" smtClean="0"/>
              <a:t>Similarity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FE4B61-D119-4C2A-B0FD-8BB9E4349C8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506104"/>
              </p:ext>
            </p:extLst>
          </p:nvPr>
        </p:nvGraphicFramePr>
        <p:xfrm>
          <a:off x="685800" y="1447799"/>
          <a:ext cx="8001000" cy="478536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669576"/>
                <a:gridCol w="2181797"/>
                <a:gridCol w="4149627"/>
              </a:tblGrid>
              <a:tr h="2209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Name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Type</a:t>
                      </a:r>
                      <a:endParaRPr lang="pt-BR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Description</a:t>
                      </a:r>
                      <a:endParaRPr lang="pt-BR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419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date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Date and time</a:t>
                      </a:r>
                      <a:endParaRPr lang="pt-BR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Target forecast date</a:t>
                      </a:r>
                      <a:endParaRPr lang="pt-BR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419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farm</a:t>
                      </a:r>
                      <a:endParaRPr lang="pt-BR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Categorical (1-7)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Wind farm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629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dist</a:t>
                      </a:r>
                      <a:endParaRPr lang="pt-BR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Categorical (01-48)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Difference in hours of start and date. Distance of the forecasting.</a:t>
                      </a:r>
                      <a:endParaRPr lang="pt-BR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1049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clust.pos</a:t>
                      </a:r>
                      <a:endParaRPr lang="pt-BR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Categorical (1-12)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Position of forecast inside the 12 sequential values. The same as the remainder of the division of (dist-1) by 12.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419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begin</a:t>
                      </a:r>
                      <a:endParaRPr lang="pt-BR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Categorical</a:t>
                      </a:r>
                      <a:endParaRPr lang="pt-BR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Hour of the first value of the 12 hour sequence. 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629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clust.farm</a:t>
                      </a:r>
                      <a:endParaRPr lang="pt-BR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Categorical (42  = 7 x 6)</a:t>
                      </a:r>
                      <a:endParaRPr lang="pt-BR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Cluster that the 12 sequential hour got assigned.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419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clust</a:t>
                      </a:r>
                      <a:endParaRPr lang="pt-BR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Categorical (1-24)</a:t>
                      </a:r>
                      <a:endParaRPr lang="pt-BR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General cluster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909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67200" y="1600200"/>
            <a:ext cx="4419600" cy="4525963"/>
          </a:xfrm>
        </p:spPr>
        <p:txBody>
          <a:bodyPr/>
          <a:lstStyle/>
          <a:p>
            <a:pPr lvl="0"/>
            <a:r>
              <a:rPr lang="en-US" sz="2200" dirty="0" smtClean="0"/>
              <a:t>Models that were trained for each farm; </a:t>
            </a:r>
          </a:p>
          <a:p>
            <a:pPr lvl="0"/>
            <a:r>
              <a:rPr lang="en-US" sz="2200" dirty="0" smtClean="0"/>
              <a:t>Models that were trained for each predicted time slot (1h-3h ahead, 4h-6h ahead, … 45h-48h ahead); </a:t>
            </a:r>
          </a:p>
          <a:p>
            <a:pPr lvl="0"/>
            <a:r>
              <a:rPr lang="en-US" sz="2200" dirty="0" smtClean="0"/>
              <a:t>Overall models trained without splitting the samples (except for the cross-validation).</a:t>
            </a:r>
          </a:p>
          <a:p>
            <a:pPr lvl="0"/>
            <a:r>
              <a:rPr lang="en-US" sz="2200" dirty="0" smtClean="0"/>
              <a:t>Ensemble using linear regression</a:t>
            </a:r>
          </a:p>
          <a:p>
            <a:pPr lvl="0"/>
            <a:r>
              <a:rPr lang="en-US" sz="2200" dirty="0" smtClean="0"/>
              <a:t>Smoothing model using linear regression</a:t>
            </a:r>
            <a:endParaRPr lang="en-US" sz="2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FE4B61-D119-4C2A-B0FD-8BB9E4349C8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4038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95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 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GBM with </a:t>
            </a:r>
            <a:r>
              <a:rPr lang="en-US" sz="2800" dirty="0" err="1"/>
              <a:t>gaussian</a:t>
            </a:r>
            <a:r>
              <a:rPr lang="en-US" sz="2800" dirty="0"/>
              <a:t> distribution and formula </a:t>
            </a:r>
            <a:r>
              <a:rPr lang="en-US" sz="2800" b="1" i="1" dirty="0" err="1"/>
              <a:t>wp</a:t>
            </a:r>
            <a:r>
              <a:rPr lang="en-US" sz="2800" b="1" i="1" dirty="0"/>
              <a:t> ~ </a:t>
            </a:r>
            <a:r>
              <a:rPr lang="en-US" sz="2800" b="1" i="1" dirty="0" err="1"/>
              <a:t>ws</a:t>
            </a:r>
            <a:r>
              <a:rPr lang="en-US" sz="2800" b="1" i="1" dirty="0"/>
              <a:t> + farm + </a:t>
            </a:r>
            <a:r>
              <a:rPr lang="en-US" sz="2800" b="1" i="1" dirty="0" err="1"/>
              <a:t>dist</a:t>
            </a:r>
            <a:r>
              <a:rPr lang="en-US" sz="2800" b="1" i="1" dirty="0"/>
              <a:t> + ws.angle + ws.angle.p1 + ws.angle.p2 + ws.angle.p3 + ws.angle.n1 + ws.angle.n2 + ws.angle.n3 + hour + month</a:t>
            </a:r>
            <a:r>
              <a:rPr lang="en-US" sz="2800" dirty="0"/>
              <a:t>: The aim of this model was to learn inertial behavior and something about air density and other occasional environment influences. The inertial behavior was learned through </a:t>
            </a:r>
            <a:r>
              <a:rPr lang="en-US" sz="2800" i="1" dirty="0"/>
              <a:t>ws.angle(T±3)</a:t>
            </a:r>
            <a:r>
              <a:rPr lang="en-US" sz="2800" dirty="0"/>
              <a:t>. Occasional influences were inferred using </a:t>
            </a:r>
            <a:r>
              <a:rPr lang="en-US" sz="2800" i="1" dirty="0"/>
              <a:t>hour</a:t>
            </a:r>
            <a:r>
              <a:rPr lang="en-US" sz="2800" dirty="0"/>
              <a:t>, </a:t>
            </a:r>
            <a:r>
              <a:rPr lang="en-US" sz="2800" i="1" dirty="0"/>
              <a:t>month</a:t>
            </a:r>
            <a:r>
              <a:rPr lang="en-US" sz="2800" dirty="0"/>
              <a:t> and </a:t>
            </a:r>
            <a:r>
              <a:rPr lang="en-US" sz="2800" i="1" dirty="0"/>
              <a:t>year</a:t>
            </a:r>
            <a:r>
              <a:rPr lang="en-US" sz="2800" dirty="0"/>
              <a:t> categorical variables. 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FE4B61-D119-4C2A-B0FD-8BB9E4349C8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27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 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GBM with </a:t>
            </a:r>
            <a:r>
              <a:rPr lang="en-US" sz="2800" dirty="0" err="1"/>
              <a:t>gaussian</a:t>
            </a:r>
            <a:r>
              <a:rPr lang="en-US" sz="2800" dirty="0"/>
              <a:t> distribution and formula </a:t>
            </a:r>
            <a:r>
              <a:rPr lang="en-US" sz="2800" b="1" i="1" dirty="0" err="1"/>
              <a:t>wp</a:t>
            </a:r>
            <a:r>
              <a:rPr lang="en-US" sz="2800" b="1" i="1" dirty="0"/>
              <a:t> ~ </a:t>
            </a:r>
            <a:r>
              <a:rPr lang="en-US" sz="2800" b="1" i="1" dirty="0" err="1"/>
              <a:t>ws</a:t>
            </a:r>
            <a:r>
              <a:rPr lang="en-US" sz="2800" b="1" i="1" dirty="0"/>
              <a:t> + farm + ws.angle + ws.angle.p1 + ws.angle.p2 + ws.angle.p3 + ws.angle.n1 + ws.angle.n2 + ws.angle.n3 + hour + month + year + </a:t>
            </a:r>
            <a:r>
              <a:rPr lang="en-US" sz="2800" b="1" i="1" dirty="0" err="1"/>
              <a:t>dist</a:t>
            </a:r>
            <a:r>
              <a:rPr lang="en-US" sz="2800" b="1" i="1" dirty="0"/>
              <a:t> + </a:t>
            </a:r>
            <a:r>
              <a:rPr lang="en-US" sz="2800" b="1" i="1" dirty="0">
                <a:solidFill>
                  <a:srgbClr val="FF0000"/>
                </a:solidFill>
              </a:rPr>
              <a:t>wp_hn01</a:t>
            </a:r>
            <a:r>
              <a:rPr lang="en-US" sz="2800" dirty="0"/>
              <a:t>: Same as before including the latest known value of wind power. This value can provide some valuable context information and a starting point for the time series. The reason why both models exist is because many instances of the testing period were discarded to train this one (they lack wp_hn01)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FE4B61-D119-4C2A-B0FD-8BB9E4349C8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41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 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GBM with </a:t>
            </a:r>
            <a:r>
              <a:rPr lang="en-US" sz="2800" dirty="0" err="1" smtClean="0"/>
              <a:t>gaussian</a:t>
            </a:r>
            <a:r>
              <a:rPr lang="en-US" sz="2800" dirty="0" smtClean="0"/>
              <a:t> distribution and formula </a:t>
            </a:r>
            <a:r>
              <a:rPr lang="en-US" sz="2800" b="1" i="1" dirty="0" err="1" smtClean="0"/>
              <a:t>wp</a:t>
            </a:r>
            <a:r>
              <a:rPr lang="en-US" sz="2800" b="1" i="1" dirty="0" smtClean="0"/>
              <a:t> ~ farm + </a:t>
            </a:r>
            <a:r>
              <a:rPr lang="en-US" sz="2800" b="1" i="1" dirty="0" err="1" smtClean="0"/>
              <a:t>dist</a:t>
            </a:r>
            <a:r>
              <a:rPr lang="en-US" sz="2800" b="1" i="1" dirty="0" smtClean="0"/>
              <a:t> + wp_hn02 + wp_hn03 + wp_hn04 + hour + month + </a:t>
            </a:r>
            <a:r>
              <a:rPr lang="en-US" sz="2800" b="1" i="1" dirty="0" err="1" smtClean="0"/>
              <a:t>clust.farm</a:t>
            </a:r>
            <a:r>
              <a:rPr lang="en-US" sz="2800" b="1" i="1" dirty="0" smtClean="0"/>
              <a:t> + </a:t>
            </a:r>
            <a:r>
              <a:rPr lang="en-US" sz="2800" b="1" i="1" dirty="0" err="1" smtClean="0"/>
              <a:t>clust</a:t>
            </a:r>
            <a:r>
              <a:rPr lang="en-US" sz="2800" b="1" i="1" dirty="0" smtClean="0"/>
              <a:t> + begin + </a:t>
            </a:r>
            <a:r>
              <a:rPr lang="en-US" sz="2800" b="1" i="1" dirty="0" err="1" smtClean="0"/>
              <a:t>clust.pos</a:t>
            </a:r>
            <a:endParaRPr lang="pt-BR" sz="2800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FE4B61-D119-4C2A-B0FD-8BB9E4349C8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11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- Ensemble and Smoothing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All models mentioned before were trained in tree flavors: per farm, per clustered distance ( (0,3],(3,6]...(45,48] ), and one without </a:t>
            </a:r>
            <a:r>
              <a:rPr lang="en-US" sz="2800" dirty="0" smtClean="0"/>
              <a:t>distinction</a:t>
            </a:r>
          </a:p>
          <a:p>
            <a:r>
              <a:rPr lang="en-US" sz="2800" dirty="0"/>
              <a:t>The final model was a linear ensemble of the previously mentioned (9 models</a:t>
            </a:r>
            <a:r>
              <a:rPr lang="en-US" sz="2800" dirty="0" smtClean="0"/>
              <a:t>)</a:t>
            </a:r>
          </a:p>
          <a:p>
            <a:r>
              <a:rPr lang="en-US" sz="2800" dirty="0"/>
              <a:t>After that yet another model was trained. A smoothing one. It took the result of the ensemble and did a </a:t>
            </a:r>
            <a:r>
              <a:rPr lang="en-US" sz="2800" dirty="0" err="1"/>
              <a:t>T±n</a:t>
            </a:r>
            <a:r>
              <a:rPr lang="en-US" sz="2800" dirty="0"/>
              <a:t> interpolation of </a:t>
            </a:r>
            <a:r>
              <a:rPr lang="en-US" sz="2800" dirty="0" smtClean="0"/>
              <a:t>the predictions. </a:t>
            </a:r>
            <a:r>
              <a:rPr lang="en-US" sz="2800" dirty="0"/>
              <a:t>This model became almost useless when </a:t>
            </a:r>
            <a:r>
              <a:rPr lang="en-US" sz="2800" i="1" dirty="0"/>
              <a:t>ws.angle(</a:t>
            </a:r>
            <a:r>
              <a:rPr lang="en-US" sz="2800" i="1" dirty="0" err="1"/>
              <a:t>T±n</a:t>
            </a:r>
            <a:r>
              <a:rPr lang="en-US" sz="2800" i="1" dirty="0"/>
              <a:t>)</a:t>
            </a:r>
            <a:r>
              <a:rPr lang="en-US" sz="2800" dirty="0"/>
              <a:t> was included in the previous ones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FE4B61-D119-4C2A-B0FD-8BB9E4349C8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20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FE4B61-D119-4C2A-B0FD-8BB9E4349C8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50501"/>
            <a:ext cx="5257800" cy="3750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119917"/>
              </p:ext>
            </p:extLst>
          </p:nvPr>
        </p:nvGraphicFramePr>
        <p:xfrm>
          <a:off x="5071923" y="1219200"/>
          <a:ext cx="3962400" cy="21336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381000"/>
                <a:gridCol w="1426126"/>
                <a:gridCol w="1012274"/>
                <a:gridCol w="1143000"/>
              </a:tblGrid>
              <a:tr h="2503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Team</a:t>
                      </a:r>
                      <a:endParaRPr lang="pt-BR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Score1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Score2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5037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Leustagos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spc="-5">
                          <a:effectLst/>
                        </a:rPr>
                        <a:t>0.14574</a:t>
                      </a:r>
                      <a:endParaRPr lang="pt-BR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spc="-5">
                          <a:effectLst/>
                        </a:rPr>
                        <a:t>0.14567</a:t>
                      </a:r>
                      <a:endParaRPr lang="pt-BR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5037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pt-BR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DuckTile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spc="-5" dirty="0">
                          <a:effectLst/>
                        </a:rPr>
                        <a:t>0.14872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spc="-5">
                          <a:effectLst/>
                        </a:rPr>
                        <a:t>0.14720</a:t>
                      </a:r>
                      <a:endParaRPr lang="pt-BR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00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pt-BR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Gilberto Titericz Jr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spc="-5" dirty="0">
                          <a:effectLst/>
                        </a:rPr>
                        <a:t>0.14792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spc="-5" dirty="0">
                          <a:effectLst/>
                        </a:rPr>
                        <a:t>0.14822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5037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pt-BR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Stefan Henß</a:t>
                      </a:r>
                      <a:endParaRPr lang="pt-BR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spc="-5" dirty="0">
                          <a:effectLst/>
                        </a:rPr>
                        <a:t>0.14684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spc="-5" dirty="0">
                          <a:effectLst/>
                        </a:rPr>
                        <a:t>0.14854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5037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pt-BR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Mz</a:t>
                      </a:r>
                      <a:endParaRPr lang="pt-BR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spc="-5">
                          <a:effectLst/>
                        </a:rPr>
                        <a:t>0.14804</a:t>
                      </a:r>
                      <a:endParaRPr lang="pt-BR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spc="-5" dirty="0">
                          <a:effectLst/>
                        </a:rPr>
                        <a:t>0.14916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746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Remarks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sz="2200" dirty="0" smtClean="0"/>
              <a:t>The final result was pretty good – awarded 1st place</a:t>
            </a:r>
          </a:p>
          <a:p>
            <a:r>
              <a:rPr lang="en-US" sz="2200" dirty="0" smtClean="0"/>
              <a:t>The solution was composed by two parts: extracting features and applying distinct aggregation schemes to create models</a:t>
            </a:r>
          </a:p>
          <a:p>
            <a:r>
              <a:rPr lang="en-US" sz="2200" dirty="0" smtClean="0"/>
              <a:t>The approach used many models: Only the models not aggregated would score almost the same</a:t>
            </a:r>
          </a:p>
          <a:p>
            <a:r>
              <a:rPr lang="en-US" sz="2200" dirty="0" smtClean="0"/>
              <a:t>Of the tree types of models, only two would be needed if we knew all previous values</a:t>
            </a:r>
          </a:p>
          <a:p>
            <a:r>
              <a:rPr lang="en-US" sz="2200" dirty="0" smtClean="0"/>
              <a:t>The smoothing model became almost useless after adding predicted wind strength of neighboring times</a:t>
            </a:r>
          </a:p>
          <a:p>
            <a:r>
              <a:rPr lang="en-US" sz="2200" dirty="0" smtClean="0"/>
              <a:t>Using other forecasts (temperature, humidity) maybe could increase accuracy</a:t>
            </a:r>
          </a:p>
          <a:p>
            <a:r>
              <a:rPr lang="en-US" sz="2200" dirty="0" smtClean="0"/>
              <a:t>It is a time series, so treat it like one! (cross-validation procedure, ensembling, feature creation, etc.) </a:t>
            </a:r>
            <a:endParaRPr lang="en-US" sz="2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FE4B61-D119-4C2A-B0FD-8BB9E4349C8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25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FE4B61-D119-4C2A-B0FD-8BB9E4349C88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20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Approach Overview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876800" y="1600200"/>
            <a:ext cx="3810000" cy="4525963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dirty="0" smtClean="0"/>
              <a:t>Feature extraction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dirty="0" smtClean="0"/>
              <a:t>Unsupervised features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dirty="0" smtClean="0"/>
              <a:t>Models training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dirty="0" smtClean="0"/>
              <a:t>Ensemble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dirty="0" smtClean="0"/>
              <a:t>Prediction Smoother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C7085F-A741-48DB-A9ED-0DAD3944AAF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2" y="2057400"/>
            <a:ext cx="4722709" cy="298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3657600"/>
            <a:ext cx="7467600" cy="2468563"/>
          </a:xfrm>
        </p:spPr>
        <p:txBody>
          <a:bodyPr/>
          <a:lstStyle/>
          <a:p>
            <a:r>
              <a:rPr lang="en-US" dirty="0" smtClean="0"/>
              <a:t>Missing time patterns</a:t>
            </a:r>
          </a:p>
          <a:p>
            <a:r>
              <a:rPr lang="en-US" dirty="0" smtClean="0"/>
              <a:t>Validation set splitting, using whole periods (5-fold)</a:t>
            </a:r>
          </a:p>
          <a:p>
            <a:r>
              <a:rPr lang="en-US" dirty="0" smtClean="0"/>
              <a:t>Forecasts only made available at the start of missing points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FE4B61-D119-4C2A-B0FD-8BB9E4349C8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1200"/>
            <a:ext cx="7772400" cy="1592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574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FE4B61-D119-4C2A-B0FD-8BB9E4349C8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768463"/>
              </p:ext>
            </p:extLst>
          </p:nvPr>
        </p:nvGraphicFramePr>
        <p:xfrm>
          <a:off x="762000" y="1295400"/>
          <a:ext cx="7924800" cy="41148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385255"/>
                <a:gridCol w="5539545"/>
              </a:tblGrid>
              <a:tr h="37407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Algorithm</a:t>
                      </a:r>
                      <a:endParaRPr lang="pt-BR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Used for</a:t>
                      </a:r>
                      <a:endParaRPr lang="pt-BR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187036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effectLst/>
                        </a:rPr>
                        <a:t>GLM</a:t>
                      </a:r>
                      <a:endParaRPr lang="pt-BR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Wind strength and direction components influence on each farm.</a:t>
                      </a:r>
                      <a:endParaRPr lang="pt-BR" sz="2000" kern="1200" dirty="0">
                        <a:effectLst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Ensemble.</a:t>
                      </a:r>
                      <a:endParaRPr lang="pt-BR" sz="2000" kern="1200" dirty="0">
                        <a:effectLst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Post process to smooth (high frequency filter) the predictions.</a:t>
                      </a:r>
                      <a:endParaRPr lang="pt-BR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74814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effectLst/>
                        </a:rPr>
                        <a:t>K-MEANS</a:t>
                      </a:r>
                      <a:endParaRPr lang="pt-BR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Similarity model to detect farm and overall inertia components</a:t>
                      </a:r>
                      <a:endParaRPr lang="pt-BR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112221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effectLst/>
                        </a:rPr>
                        <a:t>GBM</a:t>
                      </a:r>
                      <a:endParaRPr lang="pt-BR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Models by farm.</a:t>
                      </a:r>
                      <a:endParaRPr lang="pt-BR" sz="2000" kern="1200" dirty="0">
                        <a:effectLst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Models by time slot.</a:t>
                      </a:r>
                      <a:endParaRPr lang="pt-BR" sz="2000" kern="1200" dirty="0">
                        <a:effectLst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Overall models</a:t>
                      </a:r>
                      <a:endParaRPr lang="pt-BR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528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Features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smtClean="0"/>
              <a:t>Objectives:</a:t>
            </a:r>
          </a:p>
          <a:p>
            <a:pPr lvl="0"/>
            <a:r>
              <a:rPr lang="en-US" dirty="0" smtClean="0"/>
              <a:t>Model </a:t>
            </a:r>
            <a:r>
              <a:rPr lang="en-US" dirty="0"/>
              <a:t>the wind power generation equation, based on constants, wind strength, direction and air density (surrogated). These features represent the windmill behavior.</a:t>
            </a:r>
            <a:endParaRPr lang="pt-BR" dirty="0"/>
          </a:p>
          <a:p>
            <a:r>
              <a:rPr lang="en-US" dirty="0"/>
              <a:t>Discover the </a:t>
            </a:r>
            <a:r>
              <a:rPr lang="en-US" dirty="0" smtClean="0"/>
              <a:t>relationship </a:t>
            </a:r>
            <a:r>
              <a:rPr lang="en-US" dirty="0"/>
              <a:t>between wind power generation </a:t>
            </a:r>
            <a:r>
              <a:rPr lang="en-US" dirty="0" smtClean="0"/>
              <a:t>at </a:t>
            </a:r>
            <a:r>
              <a:rPr lang="en-US" dirty="0"/>
              <a:t>T and </a:t>
            </a:r>
            <a:r>
              <a:rPr lang="en-US" dirty="0" err="1"/>
              <a:t>T±n</a:t>
            </a:r>
            <a:r>
              <a:rPr lang="en-US" dirty="0"/>
              <a:t>. 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FE4B61-D119-4C2A-B0FD-8BB9E4349C8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95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Features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1933248"/>
              </p:ext>
            </p:extLst>
          </p:nvPr>
        </p:nvGraphicFramePr>
        <p:xfrm>
          <a:off x="457200" y="1295401"/>
          <a:ext cx="8229600" cy="487679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409852"/>
                <a:gridCol w="2201924"/>
                <a:gridCol w="4617824"/>
              </a:tblGrid>
              <a:tr h="3407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Name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7610" marR="2761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Type</a:t>
                      </a:r>
                      <a:endParaRPr lang="pt-BR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7610" marR="2761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Description</a:t>
                      </a:r>
                      <a:endParaRPr lang="pt-BR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7610" marR="27610" marT="0" marB="0"/>
                </a:tc>
              </a:tr>
              <a:tr h="138424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spc="-5" dirty="0">
                          <a:effectLst/>
                        </a:rPr>
                        <a:t>Date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7610" marR="2761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Date and time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7610" marR="2761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This is the date and time of each wind power measurement. It is used mainly to join different tables of features</a:t>
                      </a:r>
                      <a:endParaRPr lang="pt-BR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7610" marR="27610" marT="0" marB="0"/>
                </a:tc>
              </a:tr>
              <a:tr h="553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spc="-5" dirty="0">
                          <a:effectLst/>
                        </a:rPr>
                        <a:t>farm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7610" marR="2761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Categorical </a:t>
                      </a:r>
                      <a:r>
                        <a:rPr lang="en-US" sz="2000" dirty="0" smtClean="0">
                          <a:effectLst/>
                        </a:rPr>
                        <a:t>(</a:t>
                      </a:r>
                      <a:r>
                        <a:rPr lang="en-US" sz="2000" dirty="0">
                          <a:effectLst/>
                        </a:rPr>
                        <a:t>1-7)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7610" marR="2761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Represents each farm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7610" marR="27610" marT="0" marB="0"/>
                </a:tc>
              </a:tr>
              <a:tr h="553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spc="-5">
                          <a:effectLst/>
                        </a:rPr>
                        <a:t>wp</a:t>
                      </a:r>
                      <a:endParaRPr lang="pt-BR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7610" marR="2761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Numeric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7610" marR="2761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Wind power – value to be predicted</a:t>
                      </a:r>
                      <a:endParaRPr lang="pt-BR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7610" marR="27610" marT="0" marB="0"/>
                </a:tc>
              </a:tr>
              <a:tr h="6814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spc="-5">
                          <a:effectLst/>
                        </a:rPr>
                        <a:t>hour</a:t>
                      </a:r>
                      <a:endParaRPr lang="pt-BR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7610" marR="2761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Categorical </a:t>
                      </a:r>
                      <a:endParaRPr lang="en-US" sz="2000" dirty="0" smtClean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(</a:t>
                      </a:r>
                      <a:r>
                        <a:rPr lang="en-US" sz="2000" dirty="0">
                          <a:effectLst/>
                        </a:rPr>
                        <a:t>01-24)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7610" marR="2761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Hour of each wind power </a:t>
                      </a:r>
                      <a:r>
                        <a:rPr lang="en-US" sz="2000" dirty="0" smtClean="0">
                          <a:effectLst/>
                        </a:rPr>
                        <a:t>measurement (surrogate for</a:t>
                      </a:r>
                      <a:r>
                        <a:rPr lang="en-US" sz="2000" baseline="0" dirty="0" smtClean="0">
                          <a:effectLst/>
                        </a:rPr>
                        <a:t> density/temperature)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7610" marR="27610" marT="0" marB="0"/>
                </a:tc>
              </a:tr>
              <a:tr h="6814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spc="-5">
                          <a:effectLst/>
                        </a:rPr>
                        <a:t>month</a:t>
                      </a:r>
                      <a:endParaRPr lang="pt-BR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7610" marR="2761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Categorical </a:t>
                      </a:r>
                      <a:endParaRPr lang="en-US" sz="2000" dirty="0" smtClean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(</a:t>
                      </a:r>
                      <a:r>
                        <a:rPr lang="en-US" sz="2000" dirty="0">
                          <a:effectLst/>
                        </a:rPr>
                        <a:t>01-12)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7610" marR="2761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Month of each wind power </a:t>
                      </a:r>
                      <a:r>
                        <a:rPr lang="en-US" sz="2000" dirty="0" smtClean="0">
                          <a:effectLst/>
                        </a:rPr>
                        <a:t>measurement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</a:rPr>
                        <a:t>(surrogate for</a:t>
                      </a:r>
                      <a:r>
                        <a:rPr lang="en-US" sz="2000" baseline="0" dirty="0" smtClean="0">
                          <a:effectLst/>
                        </a:rPr>
                        <a:t> density/temperature)</a:t>
                      </a:r>
                      <a:endParaRPr lang="pt-BR" sz="20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7610" marR="27610" marT="0" marB="0"/>
                </a:tc>
              </a:tr>
              <a:tr h="6814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spc="-5">
                          <a:effectLst/>
                        </a:rPr>
                        <a:t>year</a:t>
                      </a:r>
                      <a:endParaRPr lang="pt-BR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7610" marR="2761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Categorical </a:t>
                      </a:r>
                      <a:endParaRPr lang="en-US" sz="2000" dirty="0" smtClean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(</a:t>
                      </a:r>
                      <a:r>
                        <a:rPr lang="en-US" sz="2000" dirty="0">
                          <a:effectLst/>
                        </a:rPr>
                        <a:t>2009-2012)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7610" marR="2761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Year of each wind power </a:t>
                      </a:r>
                      <a:r>
                        <a:rPr lang="en-US" sz="2000" dirty="0" smtClean="0">
                          <a:effectLst/>
                        </a:rPr>
                        <a:t>measurement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</a:rPr>
                        <a:t>(surrogate for</a:t>
                      </a:r>
                      <a:r>
                        <a:rPr lang="en-US" sz="2000" baseline="0" dirty="0" smtClean="0">
                          <a:effectLst/>
                        </a:rPr>
                        <a:t> density/temperature)</a:t>
                      </a:r>
                      <a:endParaRPr lang="pt-BR" sz="20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7610" marR="27610" marT="0" marB="0"/>
                </a:tc>
              </a:tr>
            </a:tbl>
          </a:graphicData>
        </a:graphic>
      </p:graphicFrame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FE4B61-D119-4C2A-B0FD-8BB9E4349C8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25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Features - Forecast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FE4B61-D119-4C2A-B0FD-8BB9E4349C8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935650"/>
              </p:ext>
            </p:extLst>
          </p:nvPr>
        </p:nvGraphicFramePr>
        <p:xfrm>
          <a:off x="381000" y="1219200"/>
          <a:ext cx="8534400" cy="523782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778569"/>
                <a:gridCol w="3014350"/>
                <a:gridCol w="3741481"/>
              </a:tblGrid>
              <a:tr h="3048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Name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Type</a:t>
                      </a:r>
                      <a:endParaRPr lang="pt-BR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Description</a:t>
                      </a:r>
                      <a:endParaRPr lang="pt-BR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49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date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Date and time</a:t>
                      </a:r>
                      <a:endParaRPr lang="pt-BR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Target forecast date</a:t>
                      </a:r>
                      <a:endParaRPr lang="pt-BR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8981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farm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Categorical </a:t>
                      </a:r>
                      <a:r>
                        <a:rPr lang="en-US" sz="2000" dirty="0" smtClean="0">
                          <a:effectLst/>
                        </a:rPr>
                        <a:t>(</a:t>
                      </a:r>
                      <a:r>
                        <a:rPr lang="en-US" sz="2000" dirty="0">
                          <a:effectLst/>
                        </a:rPr>
                        <a:t>values 1-7)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Represents each farm</a:t>
                      </a:r>
                      <a:endParaRPr lang="pt-BR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8981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start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Date and time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Date when the forecast was issued. </a:t>
                      </a:r>
                      <a:endParaRPr lang="pt-BR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3471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dist</a:t>
                      </a:r>
                      <a:endParaRPr lang="pt-BR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Categorical </a:t>
                      </a:r>
                      <a:endParaRPr lang="pt-BR" sz="20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(values 01-48)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Difference in hours of start and date. Distance of the forecasting.</a:t>
                      </a:r>
                      <a:endParaRPr lang="pt-BR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8981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turn</a:t>
                      </a:r>
                      <a:endParaRPr lang="pt-BR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Categorical </a:t>
                      </a:r>
                      <a:endParaRPr lang="pt-BR" sz="20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(00 and 12)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Indicates the starting hour of forecasting.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88923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set</a:t>
                      </a:r>
                      <a:endParaRPr lang="pt-BR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Categorical </a:t>
                      </a:r>
                      <a:endParaRPr lang="pt-BR" sz="20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(1-312)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Each set represents a period of 36h+48h. This variable was used to do cross-validation training.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49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ws</a:t>
                      </a:r>
                      <a:endParaRPr lang="pt-BR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Numerical</a:t>
                      </a:r>
                      <a:endParaRPr lang="pt-BR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Predicted wind strength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556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wd</a:t>
                      </a:r>
                      <a:endParaRPr lang="pt-BR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Numerical</a:t>
                      </a:r>
                      <a:endParaRPr lang="pt-BR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Predicted wind direction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8981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wd_cut</a:t>
                      </a:r>
                      <a:endParaRPr lang="pt-BR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Categorical </a:t>
                      </a:r>
                      <a:endParaRPr lang="pt-BR" sz="20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([0,30]...(330,360])</a:t>
                      </a:r>
                      <a:endParaRPr lang="pt-BR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Categorical version of wind direction. 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64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Features – </a:t>
            </a:r>
            <a:r>
              <a:rPr lang="en-US" dirty="0" smtClean="0"/>
              <a:t>Historical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FE4B61-D119-4C2A-B0FD-8BB9E4349C8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036593"/>
              </p:ext>
            </p:extLst>
          </p:nvPr>
        </p:nvGraphicFramePr>
        <p:xfrm>
          <a:off x="914400" y="1447797"/>
          <a:ext cx="7619999" cy="464820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810512"/>
                <a:gridCol w="1810512"/>
                <a:gridCol w="3998975"/>
              </a:tblGrid>
              <a:tr h="3873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Name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Type</a:t>
                      </a:r>
                      <a:endParaRPr lang="pt-BR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Description</a:t>
                      </a:r>
                      <a:endParaRPr lang="pt-BR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7470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start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Date and time</a:t>
                      </a:r>
                      <a:endParaRPr lang="pt-BR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Date when the forecast was issued. </a:t>
                      </a:r>
                      <a:endParaRPr lang="pt-BR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7470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farm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Categorical </a:t>
                      </a:r>
                      <a:endParaRPr lang="en-US" sz="2000" dirty="0" smtClean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(</a:t>
                      </a:r>
                      <a:r>
                        <a:rPr lang="en-US" sz="2000" dirty="0">
                          <a:effectLst/>
                        </a:rPr>
                        <a:t>1-7)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Wind farm</a:t>
                      </a:r>
                      <a:endParaRPr lang="pt-BR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16205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dist</a:t>
                      </a:r>
                      <a:endParaRPr lang="pt-BR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Categorical </a:t>
                      </a:r>
                      <a:endParaRPr lang="en-US" sz="2000" dirty="0" smtClean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(</a:t>
                      </a:r>
                      <a:r>
                        <a:rPr lang="en-US" sz="2000" dirty="0">
                          <a:effectLst/>
                        </a:rPr>
                        <a:t>01-48)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Difference in hours of start and date. Distance of the forecasting</a:t>
                      </a:r>
                      <a:r>
                        <a:rPr lang="en-US" sz="2000" dirty="0" smtClean="0">
                          <a:effectLst/>
                        </a:rPr>
                        <a:t>. 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5494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wp_hnXX </a:t>
                      </a:r>
                      <a:endParaRPr lang="en-US" sz="2000" dirty="0" smtClean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(</a:t>
                      </a:r>
                      <a:r>
                        <a:rPr lang="en-US" sz="2000" dirty="0">
                          <a:effectLst/>
                        </a:rPr>
                        <a:t>XX </a:t>
                      </a:r>
                      <a:r>
                        <a:rPr lang="en-US" sz="2000" dirty="0" smtClean="0">
                          <a:effectLst/>
                        </a:rPr>
                        <a:t>in </a:t>
                      </a:r>
                      <a:r>
                        <a:rPr lang="en-US" sz="2000" dirty="0">
                          <a:effectLst/>
                        </a:rPr>
                        <a:t>[01,06])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Numerical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N </a:t>
                      </a:r>
                      <a:r>
                        <a:rPr lang="en-US" sz="2000" dirty="0">
                          <a:effectLst/>
                        </a:rPr>
                        <a:t>previous known </a:t>
                      </a:r>
                      <a:r>
                        <a:rPr lang="en-US" sz="2000" dirty="0" smtClean="0">
                          <a:effectLst/>
                        </a:rPr>
                        <a:t>values. </a:t>
                      </a:r>
                      <a:r>
                        <a:rPr lang="en-US" sz="2000" dirty="0">
                          <a:effectLst/>
                        </a:rPr>
                        <a:t>01 is the value for the farm at start date and time, 02 is </a:t>
                      </a:r>
                      <a:r>
                        <a:rPr lang="en-US" sz="2000" dirty="0" smtClean="0">
                          <a:effectLst/>
                        </a:rPr>
                        <a:t>(start </a:t>
                      </a:r>
                      <a:r>
                        <a:rPr lang="en-US" sz="2000" dirty="0">
                          <a:effectLst/>
                        </a:rPr>
                        <a:t>– </a:t>
                      </a:r>
                      <a:r>
                        <a:rPr lang="en-US" sz="2000" dirty="0" smtClean="0">
                          <a:effectLst/>
                        </a:rPr>
                        <a:t>1h) </a:t>
                      </a:r>
                      <a:r>
                        <a:rPr lang="en-US" sz="2000" dirty="0">
                          <a:effectLst/>
                        </a:rPr>
                        <a:t>hour and so on.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43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– Strength and Angle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FE4B61-D119-4C2A-B0FD-8BB9E4349C8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810471"/>
              </p:ext>
            </p:extLst>
          </p:nvPr>
        </p:nvGraphicFramePr>
        <p:xfrm>
          <a:off x="457200" y="1219200"/>
          <a:ext cx="8534400" cy="5347725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026401"/>
                <a:gridCol w="2279948"/>
                <a:gridCol w="4228051"/>
              </a:tblGrid>
              <a:tr h="2840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Name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Type</a:t>
                      </a:r>
                      <a:endParaRPr lang="pt-BR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Description</a:t>
                      </a:r>
                      <a:endParaRPr lang="pt-BR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840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date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Date and time</a:t>
                      </a:r>
                      <a:endParaRPr lang="pt-BR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Target forecast date</a:t>
                      </a:r>
                      <a:endParaRPr lang="pt-BR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840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farm</a:t>
                      </a:r>
                      <a:endParaRPr lang="pt-BR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Categorical (1-7)</a:t>
                      </a:r>
                      <a:endParaRPr lang="pt-BR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Wind farm</a:t>
                      </a:r>
                      <a:endParaRPr lang="pt-BR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840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dist</a:t>
                      </a:r>
                      <a:endParaRPr lang="pt-BR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Categorical (01-48)</a:t>
                      </a:r>
                      <a:endParaRPr lang="pt-BR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Difference in hours of start and date. </a:t>
                      </a:r>
                      <a:endParaRPr lang="pt-BR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840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wp</a:t>
                      </a:r>
                      <a:endParaRPr lang="pt-BR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Numeric</a:t>
                      </a:r>
                      <a:endParaRPr lang="pt-BR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Wind power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840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ws.angle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Numeric</a:t>
                      </a:r>
                      <a:endParaRPr lang="pt-BR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Influence of both </a:t>
                      </a:r>
                      <a:r>
                        <a:rPr lang="en-US" sz="2000" dirty="0" err="1">
                          <a:effectLst/>
                        </a:rPr>
                        <a:t>ws</a:t>
                      </a:r>
                      <a:r>
                        <a:rPr lang="en-US" sz="2000" dirty="0">
                          <a:effectLst/>
                        </a:rPr>
                        <a:t> and </a:t>
                      </a:r>
                      <a:r>
                        <a:rPr lang="en-US" sz="2000" dirty="0" err="1">
                          <a:effectLst/>
                        </a:rPr>
                        <a:t>wd</a:t>
                      </a:r>
                      <a:r>
                        <a:rPr lang="en-US" sz="2000" dirty="0">
                          <a:effectLst/>
                        </a:rPr>
                        <a:t> for </a:t>
                      </a:r>
                      <a:r>
                        <a:rPr lang="en-US" sz="2000" dirty="0" smtClean="0">
                          <a:effectLst/>
                        </a:rPr>
                        <a:t>date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ws.angle = </a:t>
                      </a:r>
                      <a:r>
                        <a:rPr lang="en-US" sz="200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wd_cut</a:t>
                      </a:r>
                      <a:r>
                        <a:rPr lang="en-US" sz="20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*(</a:t>
                      </a:r>
                      <a:r>
                        <a:rPr lang="en-US" sz="200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ws</a:t>
                      </a:r>
                      <a:r>
                        <a:rPr lang="en-US" sz="20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ws2 + ws3)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Found by linear regression</a:t>
                      </a:r>
                      <a:endParaRPr lang="pt-BR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5680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ws.angle.p3</a:t>
                      </a:r>
                      <a:endParaRPr lang="pt-BR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Numeric</a:t>
                      </a:r>
                      <a:endParaRPr lang="pt-BR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ws.angle for date – 3 hours. If not found defaults nearest ws.angle.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599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ws.angle.p2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Numeric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ws.angle for date – 2 hours. 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599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ws.angle.p1</a:t>
                      </a:r>
                      <a:endParaRPr lang="pt-BR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Numeric</a:t>
                      </a:r>
                      <a:endParaRPr lang="pt-BR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ws.angle for date – 1 hours. 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599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ws.angle.n3</a:t>
                      </a:r>
                      <a:endParaRPr lang="pt-BR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Numeric</a:t>
                      </a:r>
                      <a:endParaRPr lang="pt-BR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ws.angle for date + 3 hours. 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599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ws.angle.n2</a:t>
                      </a:r>
                      <a:endParaRPr lang="pt-BR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Numeric</a:t>
                      </a:r>
                      <a:endParaRPr lang="pt-BR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ws.angle for date + 2 hours. 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599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ws.angle.n1</a:t>
                      </a:r>
                      <a:endParaRPr lang="pt-BR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Numeric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ws.angle for date + 1 </a:t>
                      </a:r>
                      <a:r>
                        <a:rPr lang="en-US" sz="2000" dirty="0" smtClean="0">
                          <a:effectLst/>
                        </a:rPr>
                        <a:t>hours.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60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0-IEEE-PES-Template-Office07-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2010-IEEE-PES-Template-Office07-V2</Template>
  <TotalTime>131</TotalTime>
  <Words>1162</Words>
  <Application>Microsoft Office PowerPoint</Application>
  <PresentationFormat>Apresentação na tela (4:3)</PresentationFormat>
  <Paragraphs>244</Paragraphs>
  <Slides>18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2010-IEEE-PES-Template-Office07-V2</vt:lpstr>
      <vt:lpstr>A Feature Engineering Approach </vt:lpstr>
      <vt:lpstr>Approach Overview</vt:lpstr>
      <vt:lpstr>Dataset</vt:lpstr>
      <vt:lpstr>Algorithms</vt:lpstr>
      <vt:lpstr>Features</vt:lpstr>
      <vt:lpstr>Features</vt:lpstr>
      <vt:lpstr>Features - Forecast</vt:lpstr>
      <vt:lpstr>Features – Historical</vt:lpstr>
      <vt:lpstr>Features – Strength and Angle</vt:lpstr>
      <vt:lpstr>Features - Similarity</vt:lpstr>
      <vt:lpstr>Models</vt:lpstr>
      <vt:lpstr>Model 1</vt:lpstr>
      <vt:lpstr>Model 2</vt:lpstr>
      <vt:lpstr>Model 3</vt:lpstr>
      <vt:lpstr>Model - Ensemble and Smoothing</vt:lpstr>
      <vt:lpstr>Results</vt:lpstr>
      <vt:lpstr>Remarks</vt:lpstr>
      <vt:lpstr>Questions?</vt:lpstr>
    </vt:vector>
  </TitlesOfParts>
  <Company>IEEE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IEEE</dc:creator>
  <cp:lastModifiedBy>Lucas.Eustaquio</cp:lastModifiedBy>
  <cp:revision>33</cp:revision>
  <dcterms:created xsi:type="dcterms:W3CDTF">2010-10-12T18:25:44Z</dcterms:created>
  <dcterms:modified xsi:type="dcterms:W3CDTF">2013-03-21T20:20:59Z</dcterms:modified>
</cp:coreProperties>
</file>