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34" r:id="rId2"/>
    <p:sldId id="276" r:id="rId3"/>
    <p:sldId id="278" r:id="rId4"/>
    <p:sldId id="361" r:id="rId5"/>
    <p:sldId id="362" r:id="rId6"/>
    <p:sldId id="363" r:id="rId7"/>
    <p:sldId id="365" r:id="rId8"/>
    <p:sldId id="366" r:id="rId9"/>
    <p:sldId id="367" r:id="rId10"/>
    <p:sldId id="364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8" r:id="rId20"/>
    <p:sldId id="381" r:id="rId21"/>
    <p:sldId id="384" r:id="rId22"/>
    <p:sldId id="382" r:id="rId23"/>
    <p:sldId id="383" r:id="rId24"/>
    <p:sldId id="380" r:id="rId25"/>
    <p:sldId id="379" r:id="rId26"/>
    <p:sldId id="386" r:id="rId27"/>
    <p:sldId id="376" r:id="rId28"/>
    <p:sldId id="388" r:id="rId29"/>
    <p:sldId id="389" r:id="rId30"/>
    <p:sldId id="391" r:id="rId31"/>
    <p:sldId id="401" r:id="rId32"/>
    <p:sldId id="377" r:id="rId33"/>
    <p:sldId id="432" r:id="rId34"/>
    <p:sldId id="392" r:id="rId35"/>
    <p:sldId id="393" r:id="rId36"/>
    <p:sldId id="394" r:id="rId37"/>
    <p:sldId id="395" r:id="rId38"/>
    <p:sldId id="437" r:id="rId39"/>
    <p:sldId id="438" r:id="rId40"/>
    <p:sldId id="396" r:id="rId41"/>
    <p:sldId id="397" r:id="rId42"/>
    <p:sldId id="398" r:id="rId43"/>
    <p:sldId id="399" r:id="rId44"/>
    <p:sldId id="400" r:id="rId45"/>
    <p:sldId id="420" r:id="rId46"/>
    <p:sldId id="402" r:id="rId47"/>
    <p:sldId id="403" r:id="rId48"/>
    <p:sldId id="416" r:id="rId49"/>
    <p:sldId id="417" r:id="rId50"/>
    <p:sldId id="419" r:id="rId51"/>
    <p:sldId id="421" r:id="rId52"/>
    <p:sldId id="435" r:id="rId53"/>
    <p:sldId id="436" r:id="rId5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99"/>
    <a:srgbClr val="C0C0C0"/>
    <a:srgbClr val="FFBD5B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66"/>
    <p:restoredTop sz="92952"/>
  </p:normalViewPr>
  <p:slideViewPr>
    <p:cSldViewPr>
      <p:cViewPr>
        <p:scale>
          <a:sx n="100" d="100"/>
          <a:sy n="100" d="100"/>
        </p:scale>
        <p:origin x="84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0603CF-E6C8-0747-9AEF-7BE6D197D117}" type="datetime1">
              <a:rPr lang="es-ES"/>
              <a:pPr>
                <a:defRPr/>
              </a:pPr>
              <a:t>29/10/19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5A2A22-ADE7-2C44-A574-1BD9ED8B285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AECE24-FC20-2245-8548-37897E05B4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1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F0D718-B07C-E148-973C-D12D40D71EF2}" type="slidenum">
              <a:rPr lang="es-ES" smtClean="0"/>
              <a:pPr>
                <a:defRPr/>
              </a:pPr>
              <a:t>2</a:t>
            </a:fld>
            <a:endParaRPr lang="es-E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44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F55698-C8EA-7047-9DDA-D9A20B926732}" type="slidenum">
              <a:rPr lang="es-ES" smtClean="0"/>
              <a:pPr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3491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68D34F-3081-6E43-8F3A-DDC0F4636CAF}" type="slidenum">
              <a:rPr lang="es-ES" smtClean="0"/>
              <a:pPr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024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3EC65-75F1-204E-9A73-BE7DC975A1C0}" type="slidenum">
              <a:rPr lang="es-ES" smtClean="0"/>
              <a:pPr>
                <a:defRPr/>
              </a:pPr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688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A57E-A318-6E4B-99EB-5ED74AE157CE}" type="slidenum">
              <a:rPr lang="es-ES" smtClean="0"/>
              <a:pPr>
                <a:defRPr/>
              </a:pPr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0851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Rappels: descuentos que se realizán cuando el cliente llega a un determinado volumen de compra</a:t>
            </a: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E1FD0-BF13-FC4D-8CDD-B3FA7EBF04C9}" type="slidenum">
              <a:rPr lang="es-ES" smtClean="0"/>
              <a:pPr>
                <a:defRPr/>
              </a:pPr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60916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F29EA-1F76-3F46-AE64-9B968E0BB99E}" type="slidenum">
              <a:rPr lang="es-ES" smtClean="0"/>
              <a:pPr>
                <a:defRPr/>
              </a:pPr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944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691DF-BBAE-E74B-8871-3CC14D82C34C}" type="slidenum">
              <a:rPr lang="es-ES" smtClean="0"/>
              <a:pPr>
                <a:defRPr/>
              </a:pPr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6683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72D45-331F-684C-AFE0-F7307D02366F}" type="slidenum">
              <a:rPr lang="es-ES" smtClean="0"/>
              <a:pPr>
                <a:defRPr/>
              </a:pPr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32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3ABD9-37BA-DB4C-B6CD-CBD1E28E15E2}" type="slidenum">
              <a:rPr lang="es-ES" smtClean="0"/>
              <a:pPr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965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91D6A0-3009-274E-8894-7094BE1735E4}" type="slidenum">
              <a:rPr lang="es-ES" smtClean="0"/>
              <a:pPr>
                <a:defRPr/>
              </a:pPr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482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15BDB-8054-8B40-B87E-34A4FA0B671D}" type="slidenum">
              <a:rPr lang="es-ES" smtClean="0"/>
              <a:pPr>
                <a:defRPr/>
              </a:pPr>
              <a:t>3</a:t>
            </a:fld>
            <a:endParaRPr lang="es-E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717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A34119-43EF-8146-A897-E73911C7C11A}" type="slidenum">
              <a:rPr lang="es-ES" smtClean="0"/>
              <a:pPr>
                <a:defRPr/>
              </a:pPr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8344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612203-BAD7-6647-B850-8723BBCA9BE8}" type="slidenum">
              <a:rPr lang="es-ES" smtClean="0"/>
              <a:pPr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95203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B8C54-AD86-EC43-B5BE-C4CB0893A431}" type="slidenum">
              <a:rPr lang="es-ES" smtClean="0"/>
              <a:pPr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09518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BC1F6-7B8D-AD43-B189-657AF37EAD14}" type="slidenum">
              <a:rPr lang="es-ES" smtClean="0"/>
              <a:pPr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90025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CB006-051A-0342-BA37-231ED9055CAC}" type="slidenum">
              <a:rPr lang="es-ES" smtClean="0"/>
              <a:pPr>
                <a:defRPr/>
              </a:pPr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33346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32957-D747-884D-9AA0-AF913901D9F4}" type="slidenum">
              <a:rPr lang="es-ES" smtClean="0"/>
              <a:pPr>
                <a:defRPr/>
              </a:pPr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36708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3E728-AA60-BD4D-826D-CAC73BBACD4A}" type="slidenum">
              <a:rPr lang="es-ES" smtClean="0"/>
              <a:pPr>
                <a:defRPr/>
              </a:pPr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49500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F7762-E000-5342-BC8E-1D7CDC6C3635}" type="slidenum">
              <a:rPr lang="es-ES" smtClean="0"/>
              <a:pPr>
                <a:defRPr/>
              </a:pPr>
              <a:t>28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8507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85407-EDC3-5A40-9AD5-127BC8702A15}" type="slidenum">
              <a:rPr lang="es-ES" smtClean="0"/>
              <a:pPr>
                <a:defRPr/>
              </a:pPr>
              <a:t>29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5785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60E6A-E12E-BF41-A6BC-DDEFBA5CA317}" type="slidenum">
              <a:rPr lang="es-ES" smtClean="0"/>
              <a:pPr>
                <a:defRPr/>
              </a:pPr>
              <a:t>30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563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AFC1B-7749-184F-A2C4-E6A23CCBEC56}" type="slidenum">
              <a:rPr lang="es-ES" smtClean="0"/>
              <a:pPr>
                <a:defRPr/>
              </a:pPr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25601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9B6A5-2997-EE4B-B806-34976091B83A}" type="slidenum">
              <a:rPr lang="es-ES" smtClean="0"/>
              <a:pPr>
                <a:defRPr/>
              </a:pPr>
              <a:t>31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39606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60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3FE87-C035-B948-9B53-03224C536B55}" type="slidenum">
              <a:rPr lang="es-ES" smtClean="0"/>
              <a:pPr>
                <a:defRPr/>
              </a:pPr>
              <a:t>32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87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DA4893-678C-C245-B39E-3051FEE930C2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44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6582F-F3FE-4842-A7C7-541CBF09587A}" type="slidenum">
              <a:rPr lang="es-ES" smtClean="0"/>
              <a:pPr>
                <a:defRPr/>
              </a:pPr>
              <a:t>34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3156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80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A9707-0335-F14A-9FE5-4A77BE966D0B}" type="slidenum">
              <a:rPr lang="es-ES" smtClean="0"/>
              <a:pPr>
                <a:defRPr/>
              </a:pPr>
              <a:t>35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98721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F477E-5C6A-BF45-82AE-970BEEE26F8A}" type="slidenum">
              <a:rPr lang="es-ES" smtClean="0"/>
              <a:pPr>
                <a:defRPr/>
              </a:pPr>
              <a:t>36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91722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0851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926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39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3633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11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06F79F-F0D7-434A-A9E5-5F1D3B4F98B8}" type="slidenum">
              <a:rPr lang="es-ES" smtClean="0"/>
              <a:pPr>
                <a:defRPr/>
              </a:pPr>
              <a:t>40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848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D6C98-BCAD-E248-98B5-E65D3375F16F}" type="slidenum">
              <a:rPr lang="es-ES" smtClean="0"/>
              <a:pPr>
                <a:defRPr/>
              </a:pPr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01757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083644-7E96-1B46-AC7E-01AC298304FD}" type="slidenum">
              <a:rPr lang="es-ES" smtClean="0"/>
              <a:pPr>
                <a:defRPr/>
              </a:pPr>
              <a:t>41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11915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BF209-3E15-4F47-BA72-C1EEF70C516A}" type="slidenum">
              <a:rPr lang="es-ES" smtClean="0"/>
              <a:pPr>
                <a:defRPr/>
              </a:pPr>
              <a:t>42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1009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42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ECB71-85F0-6842-9781-20015DC42BAB}" type="slidenum">
              <a:rPr lang="es-ES" smtClean="0"/>
              <a:pPr>
                <a:defRPr/>
              </a:pPr>
              <a:t>43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26521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52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1BDDE6-5EEB-2746-B81A-5BE4B23C573A}" type="slidenum">
              <a:rPr lang="es-ES" smtClean="0"/>
              <a:pPr>
                <a:defRPr/>
              </a:pPr>
              <a:t>44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251931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3CC28-6851-C547-BCF1-F112BB9639EB}" type="slidenum">
              <a:rPr lang="es-ES" smtClean="0"/>
              <a:pPr>
                <a:defRPr/>
              </a:pPr>
              <a:t>45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9093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62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DBE6A-901B-2643-998A-5154DC17C2A1}" type="slidenum">
              <a:rPr lang="es-ES" smtClean="0"/>
              <a:pPr>
                <a:defRPr/>
              </a:pPr>
              <a:t>46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67602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E6127C-9141-2148-A2A3-56EC36824A33}" type="slidenum">
              <a:rPr lang="es-ES" smtClean="0"/>
              <a:pPr>
                <a:defRPr/>
              </a:pPr>
              <a:t>47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9512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1A2B7F-F5C6-3F47-8DD2-AEA3FB9F55C5}" type="slidenum">
              <a:rPr lang="es-ES" smtClean="0"/>
              <a:pPr>
                <a:defRPr/>
              </a:pPr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984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E8A7C-DFE4-5741-BE44-69B05343DF90}" type="slidenum">
              <a:rPr lang="es-ES" smtClean="0"/>
              <a:pPr>
                <a:defRPr/>
              </a:pPr>
              <a:t>49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388019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5547D-1734-9343-8B97-76F99920E979}" type="slidenum">
              <a:rPr lang="es-ES" smtClean="0"/>
              <a:pPr>
                <a:defRPr/>
              </a:pPr>
              <a:t>50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5803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7F1A6-208C-CF48-B8BF-C81277EA9CF0}" type="slidenum">
              <a:rPr lang="es-ES" smtClean="0"/>
              <a:pPr>
                <a:defRPr/>
              </a:pPr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376782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3FE296-933D-A741-AA1D-37D4CF491E32}" type="slidenum">
              <a:rPr lang="es-ES" smtClean="0"/>
              <a:pPr>
                <a:defRPr/>
              </a:pPr>
              <a:t>51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3877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09B90-FB4D-8448-B0BC-86C8096EF95C}" type="slidenum">
              <a:rPr lang="es-ES" smtClean="0"/>
              <a:pPr>
                <a:defRPr/>
              </a:pPr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2591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54D88-5773-7049-A0B4-E93A4252B300}" type="slidenum">
              <a:rPr lang="es-ES" smtClean="0"/>
              <a:pPr>
                <a:defRPr/>
              </a:pPr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6965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6408B1-BDF3-C640-A182-634B088E4F7A}" type="slidenum">
              <a:rPr lang="es-ES" smtClean="0"/>
              <a:pPr>
                <a:defRPr/>
              </a:pPr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3285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8F2D7-CFB2-C146-BA5A-87F96B385408}" type="slidenum">
              <a:rPr lang="es-ES" smtClean="0"/>
              <a:pPr>
                <a:defRPr/>
              </a:pPr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362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b="1" dirty="0">
                <a:solidFill>
                  <a:srgbClr val="003399"/>
                </a:solidFill>
                <a:latin typeface="Tahoma" pitchFamily="34" charset="0"/>
                <a:ea typeface="+mn-ea"/>
                <a:cs typeface="+mn-cs"/>
              </a:rPr>
              <a:t>2010-2011</a:t>
            </a:r>
            <a:endParaRPr lang="es-ES" b="1" dirty="0">
              <a:solidFill>
                <a:srgbClr val="003399"/>
              </a:solidFill>
              <a:latin typeface="Tahoma" pitchFamily="34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 dirty="0">
                <a:solidFill>
                  <a:srgbClr val="333333"/>
                </a:solidFill>
                <a:latin typeface="Tahoma" pitchFamily="34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 dirty="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D2F1-6759-1F40-8D29-2E7C60CF95CB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BCE6-7EFB-0F4E-ADF1-018809213D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8A7E-EFFD-C344-9C64-5A7A1715698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5529-F409-9746-A8DC-2D0C2B4110A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19FC-24FA-E345-9A20-AFB63AEDBA7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EB02-F232-5B4B-A344-B59BFDD2182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C3EA-C68B-6A45-834E-4537CC86FCB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8104-6F8E-464E-831B-34929666C3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1138-A2BF-8549-B81C-17E728B0FBA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1D86-030B-094A-96D3-368604B6EF8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D14F-DFF2-9E47-86D7-0537CC46899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67EB9D22-F2E2-B34D-AC57-2C8FC3FDA2D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ea typeface="+mj-ea"/>
                <a:cs typeface="+mj-cs"/>
              </a:rPr>
              <a:t>Tema 7: Procesos financieros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Pasivo Fijo</a:t>
            </a:r>
          </a:p>
          <a:p>
            <a:pPr lvl="1"/>
            <a:r>
              <a:rPr lang="es-ES" smtClean="0"/>
              <a:t>Recursos propios o neto patrimonial</a:t>
            </a:r>
          </a:p>
          <a:p>
            <a:pPr lvl="2"/>
            <a:r>
              <a:rPr lang="es-ES" smtClean="0"/>
              <a:t>Capital, dividendos no repartidos.</a:t>
            </a:r>
          </a:p>
          <a:p>
            <a:pPr lvl="1"/>
            <a:r>
              <a:rPr lang="es-ES" smtClean="0"/>
              <a:t>Exigible a largo plazo</a:t>
            </a:r>
          </a:p>
          <a:p>
            <a:pPr lvl="2"/>
            <a:r>
              <a:rPr lang="es-ES" smtClean="0"/>
              <a:t>Deuda a devolver a mas de un año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Pasivo Circulante</a:t>
            </a:r>
          </a:p>
          <a:p>
            <a:pPr lvl="1"/>
            <a:r>
              <a:rPr lang="es-ES" smtClean="0"/>
              <a:t>Exigible a corto plazo.</a:t>
            </a:r>
          </a:p>
          <a:p>
            <a:pPr lvl="2"/>
            <a:r>
              <a:rPr lang="es-ES" smtClean="0"/>
              <a:t>Deuda a devolver a menos de un año.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Recursos propios</a:t>
            </a:r>
          </a:p>
          <a:p>
            <a:pPr lvl="1"/>
            <a:r>
              <a:rPr lang="es-ES" smtClean="0"/>
              <a:t>Capital (empresas individuales)</a:t>
            </a:r>
          </a:p>
          <a:p>
            <a:pPr lvl="1"/>
            <a:r>
              <a:rPr lang="es-ES" smtClean="0"/>
              <a:t>Capital Social  (sociedades mercantiles)</a:t>
            </a:r>
          </a:p>
          <a:p>
            <a:pPr lvl="1"/>
            <a:r>
              <a:rPr lang="es-ES" smtClean="0"/>
              <a:t>Reservas (beneficios no repartidos)</a:t>
            </a:r>
          </a:p>
          <a:p>
            <a:pPr lvl="1"/>
            <a:r>
              <a:rPr lang="es-ES" smtClean="0"/>
              <a:t>Pérdidas y ganancias (Pérdidas en negativo)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Exigible a largo plazo</a:t>
            </a:r>
          </a:p>
          <a:p>
            <a:pPr lvl="1"/>
            <a:r>
              <a:rPr lang="es-ES" smtClean="0"/>
              <a:t>Proveedores a largo plazo</a:t>
            </a:r>
          </a:p>
          <a:p>
            <a:pPr lvl="1"/>
            <a:r>
              <a:rPr lang="es-ES" smtClean="0"/>
              <a:t>Efectos a pagar a largo plazo</a:t>
            </a:r>
          </a:p>
          <a:p>
            <a:pPr lvl="1"/>
            <a:r>
              <a:rPr lang="es-ES" smtClean="0"/>
              <a:t>Deudas a entidades bancarias a largo plazo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 Fijo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Exigible a corto plazo</a:t>
            </a:r>
          </a:p>
          <a:p>
            <a:pPr lvl="1"/>
            <a:r>
              <a:rPr lang="es-ES" smtClean="0"/>
              <a:t>Proveedores</a:t>
            </a:r>
          </a:p>
          <a:p>
            <a:pPr lvl="1"/>
            <a:r>
              <a:rPr lang="es-ES" smtClean="0"/>
              <a:t>Proveedores efectos comerciales a pagar</a:t>
            </a:r>
          </a:p>
          <a:p>
            <a:pPr lvl="1"/>
            <a:r>
              <a:rPr lang="es-ES" smtClean="0"/>
              <a:t>Acreedores por prestación de servicios</a:t>
            </a:r>
          </a:p>
          <a:p>
            <a:pPr lvl="1"/>
            <a:r>
              <a:rPr lang="es-ES" smtClean="0"/>
              <a:t>Acreedores, efectos comerciales a pagar</a:t>
            </a:r>
          </a:p>
          <a:p>
            <a:pPr lvl="1"/>
            <a:r>
              <a:rPr lang="es-ES" smtClean="0"/>
              <a:t>Proveedores de inmovilizado a corto plazo</a:t>
            </a:r>
          </a:p>
          <a:p>
            <a:pPr lvl="1"/>
            <a:r>
              <a:rPr lang="es-ES" smtClean="0"/>
              <a:t>Deudas a corto plazo con entidades de crédito</a:t>
            </a:r>
          </a:p>
          <a:p>
            <a:pPr lvl="1"/>
            <a:r>
              <a:rPr lang="es-ES" smtClean="0"/>
              <a:t>Hacienda Pública acreedora.</a:t>
            </a:r>
          </a:p>
          <a:p>
            <a:pPr lvl="1"/>
            <a:r>
              <a:rPr lang="es-ES" smtClean="0"/>
              <a:t>Organismos de la Seguridad Social acreedores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Pasivo Circulante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034639"/>
              </p:ext>
            </p:extLst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Recursos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Capital/Capital social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Dividendos no repartidos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largo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Amortizaciones acumuladas del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Exigible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Realizable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Disponible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Para conocer el resultado de la actividad de la empresa, es necesario tener en cuanta los gastos e ingresos que se han realizado en la empresa.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Veamos la forma normalizada de definir esos conceptos.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Los cuentas de explotación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Gastos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43011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Compras de mercaderías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Compras de materias primas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Devoluciones de ventas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Rappels sobre ventas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Variación de existencias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Arrendamientos y cánones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Servicios de profesionales independientes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Transportes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Servicios bancarios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3012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Suministros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Impuestos sobre beneficios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Otros tributos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Sueldos y salarios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Seguridad Social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Intereses de deuda a largo plazo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Intereses de deuda a corto plazo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Descuentos sobre ventas por pronto pago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Amortización del Inmovilizado.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Ventas de mercaderías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Prestaciones de servicios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Devoluciones de compras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Rappels por compras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Ingresos por arrendamientos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Descuentos sobre compras por pronto pago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Otros ingresos financieros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Ingresos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423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209800"/>
                <a:gridCol w="1905000"/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                     CUENTA DE PERDIDAS Y GANANCIAS                    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de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Ganancias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(Ingresos-gastos)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CUENTA DE PERDIDAS Y GANACIAS</a:t>
            </a:r>
            <a:endParaRPr lang="es-ES" sz="36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La cuenta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Asiento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Apunte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La mecánica contable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Elemento en que podemos ver el detalla de para cualquier componente del Activo o del Pasivo</a:t>
            </a: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Tiene dos componentes Debe y Haber.</a:t>
            </a:r>
          </a:p>
          <a:p>
            <a:pPr lvl="1"/>
            <a:r>
              <a:rPr lang="es-ES" sz="2400" smtClean="0"/>
              <a:t>Cargar: Añadir en el Debe</a:t>
            </a:r>
          </a:p>
          <a:p>
            <a:pPr lvl="1"/>
            <a:r>
              <a:rPr lang="es-ES" sz="2400" smtClean="0"/>
              <a:t>Abonar. Añadir en el Haber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Cuenta Contable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657600"/>
          <a:ext cx="4876800" cy="2514601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534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Nombre de la cuenta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4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 smtClean="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Balances.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activo. Aumenta añadiendo en el Debe. Disminuyen añadiendo en el Haber.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Variaciones en la cuenta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Activo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2743994" y="4571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52197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Movimientos en caja (activo).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1.- Inicialmente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3.000 €.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3.- Pagamos 400 €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4. Añadimos 300 €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Saldo Deudor: 2.300 €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variación cuenta activo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52984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3.300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pasivo. Aumenta añadiendo en el Haber. Disminuyen añadiendo en el Deber.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Variaciones en la cuenta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276600"/>
          <a:ext cx="4876800" cy="1712913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Pasivo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52585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2781300" y="46863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Compra a proveedor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1.- Compramos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ordenador de 1000€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2.- Pagamos 600 €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3.- Compramos 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Impresora de 500 €</a:t>
            </a: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4. Pagamos 400 €</a:t>
            </a:r>
          </a:p>
          <a:p>
            <a:pPr>
              <a:buFont typeface="Wingdings 3" pitchFamily="18" charset="2"/>
              <a:buNone/>
              <a:defRPr/>
            </a:pPr>
            <a:endParaRPr lang="es-ES" sz="2800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s-ES" sz="2800" dirty="0" smtClean="0">
                <a:ea typeface="+mn-ea"/>
                <a:cs typeface="+mn-cs"/>
              </a:rPr>
              <a:t>Saldo Acreedor: 500 €</a:t>
            </a: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s-ES" dirty="0" smtClean="0"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variación cuenta pasivo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038600" y="1676400"/>
          <a:ext cx="4876800" cy="283464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361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Debe(Cargar)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Haber(Abonar)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1.000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Total: 1.500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Es la entrada mínima en contabilidad hay que anotar la cuenta, la cantidad y el concepto al que se hace referencia y si la cantidad va al Debe o al Haber.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Apunte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71600" y="3962400"/>
          <a:ext cx="5740400" cy="91440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Ingreso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47800" y="5181600"/>
          <a:ext cx="5740400" cy="109728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Toda entrada de dinero en una o varias cuentas implica la salida de ese dinero en otra u otras cuentas. 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 este conjunto de apuntes o anotaciones se denomina </a:t>
            </a:r>
            <a:r>
              <a:rPr lang="es-ES" b="1" smtClean="0">
                <a:ea typeface="ＭＳ Ｐゴシック" pitchFamily="40" charset="-128"/>
                <a:cs typeface="ＭＳ Ｐゴシック" pitchFamily="40" charset="-128"/>
              </a:rPr>
              <a:t>Asiento</a:t>
            </a: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. La suma de las cantidades del Debe son las mismas de las del Haber.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Pueden ser de partida doble (hay dos cuentas) o de partida múltiple.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Asientos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de asiento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8491"/>
              </p:ext>
            </p:extLst>
          </p:nvPr>
        </p:nvGraphicFramePr>
        <p:xfrm>
          <a:off x="1524000" y="3429000"/>
          <a:ext cx="5778500" cy="2011680"/>
        </p:xfrm>
        <a:graphic>
          <a:graphicData uri="http://schemas.openxmlformats.org/drawingml/2006/table">
            <a:tbl>
              <a:tblPr/>
              <a:tblGrid>
                <a:gridCol w="1435100"/>
                <a:gridCol w="1917700"/>
                <a:gridCol w="1219200"/>
                <a:gridCol w="1206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566" name="6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1905000"/>
          </a:xfrm>
        </p:spPr>
        <p:txBody>
          <a:bodyPr/>
          <a:lstStyle/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Compramos un Ordenador que cuesta 1.210 €</a:t>
            </a:r>
          </a:p>
          <a:p>
            <a:pPr lvl="1"/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IVA 21% incluido</a:t>
            </a:r>
          </a:p>
          <a:p>
            <a:r>
              <a:rPr lang="es-ES" dirty="0" smtClean="0">
                <a:ea typeface="ＭＳ Ｐゴシック" pitchFamily="40" charset="-128"/>
                <a:cs typeface="ＭＳ Ｐゴシック" pitchFamily="40" charset="-128"/>
              </a:rPr>
              <a:t>SALDO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En el aparecen consecutivamente todos los asientos, figurando un número y una fecha para cada asiento.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El número de asiento es correlativo y avanza con la fecha. 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Fecha del asiento n +1 ≥ Fecha del asiento n</a:t>
            </a: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diario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4569"/>
              </p:ext>
            </p:extLst>
          </p:nvPr>
        </p:nvGraphicFramePr>
        <p:xfrm>
          <a:off x="457200" y="3276600"/>
          <a:ext cx="8323580" cy="274320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2389505"/>
                <a:gridCol w="1725295"/>
                <a:gridCol w="685800"/>
                <a:gridCol w="85598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 IVA Soportado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En el aparecen todas las cuentas de la empresa, con todas las anotaciones que se han reflejado en el diario.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Mayor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de libro Mayor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88750"/>
              </p:ext>
            </p:extLst>
          </p:nvPr>
        </p:nvGraphicFramePr>
        <p:xfrm>
          <a:off x="381000" y="1271616"/>
          <a:ext cx="8153401" cy="5357784"/>
        </p:xfrm>
        <a:graphic>
          <a:graphicData uri="http://schemas.openxmlformats.org/drawingml/2006/table">
            <a:tbl>
              <a:tblPr/>
              <a:tblGrid>
                <a:gridCol w="1432451"/>
                <a:gridCol w="1982282"/>
                <a:gridCol w="1880774"/>
                <a:gridCol w="924613"/>
                <a:gridCol w="804682"/>
                <a:gridCol w="1128599"/>
              </a:tblGrid>
              <a:tr h="33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Hacienda IVA soportado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IVA FRA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FRA.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Cuenta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Proveedores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SALDO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FRA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-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Pago FRA 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43" charset="0"/>
                        <a:ea typeface="ＭＳ Ｐゴシック" pitchFamily="43" charset="-128"/>
                        <a:cs typeface="ＭＳ Ｐゴシック" pitchFamily="4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43" charset="0"/>
                          <a:ea typeface="ＭＳ Ｐゴシック" pitchFamily="43" charset="-128"/>
                          <a:cs typeface="ＭＳ Ｐゴシック" pitchFamily="43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Introducción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Patrimonio Empresa: Conjunto de bienes, derechos y obligaciones. </a:t>
            </a:r>
          </a:p>
          <a:p>
            <a:pPr lvl="1"/>
            <a:r>
              <a:rPr lang="es-ES" sz="2200" smtClean="0"/>
              <a:t>Bienes: todo aquello que puede ser valorado económicamente.</a:t>
            </a:r>
          </a:p>
          <a:p>
            <a:pPr lvl="1"/>
            <a:r>
              <a:rPr lang="es-ES" sz="2200" smtClean="0"/>
              <a:t>Derechos (de cobro): son las deudas que los clientes u otros deudores tiene con la empresa.</a:t>
            </a:r>
          </a:p>
          <a:p>
            <a:pPr lvl="1"/>
            <a:r>
              <a:rPr lang="es-ES" sz="2200" smtClean="0"/>
              <a:t>Obligaciones(de pago): son las deudas que tiene la empresa a proveedores u otros acreedores.</a:t>
            </a:r>
          </a:p>
          <a:p>
            <a:pPr lvl="1"/>
            <a:endParaRPr lang="es-E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En el se detallan todas las cuentas de la empresas por Niveles.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El libro mayor reflejará los movimientos de todas las cuentas del plan.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La numeración de los 4 primeros dígitos se establece por el </a:t>
            </a:r>
            <a:r>
              <a:rPr lang="es-ES" sz="2800" b="1" smtClean="0">
                <a:ea typeface="ＭＳ Ｐゴシック" pitchFamily="40" charset="-128"/>
                <a:cs typeface="ＭＳ Ｐゴシック" pitchFamily="40" charset="-128"/>
              </a:rPr>
              <a:t>Plan General de Contabilidad.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Las de más nivel se establecen por la empresa, y se preverán tantas como se precisen. Ejemplos:</a:t>
            </a:r>
          </a:p>
          <a:p>
            <a:pPr lvl="1"/>
            <a:r>
              <a:rPr lang="es-ES" sz="2000" smtClean="0"/>
              <a:t>Proveedores, clientes, bancos,…</a:t>
            </a:r>
          </a:p>
          <a:p>
            <a:pPr lvl="1"/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de cuentas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Actualizado en el 2008.</a:t>
            </a:r>
          </a:p>
          <a:p>
            <a:pPr lvl="1"/>
            <a:r>
              <a:rPr lang="es-ES" smtClean="0"/>
              <a:t>REAL DECRETO 1514/2007, de 16 de noviembre, por el que  se aprueba el Plan General de Contabilidad.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Contiene:</a:t>
            </a:r>
          </a:p>
          <a:p>
            <a:pPr lvl="1"/>
            <a:r>
              <a:rPr lang="es-ES" smtClean="0"/>
              <a:t>Marco Conceptual de la Contabilidad</a:t>
            </a:r>
          </a:p>
          <a:p>
            <a:pPr lvl="1"/>
            <a:r>
              <a:rPr lang="es-ES" smtClean="0"/>
              <a:t>Normas de registro y valoración</a:t>
            </a:r>
          </a:p>
          <a:p>
            <a:pPr lvl="1"/>
            <a:r>
              <a:rPr lang="es-ES" smtClean="0"/>
              <a:t>Cuentas anuales</a:t>
            </a:r>
          </a:p>
          <a:p>
            <a:pPr lvl="1"/>
            <a:r>
              <a:rPr lang="es-ES" smtClean="0"/>
              <a:t>Cuadro de cuentas</a:t>
            </a:r>
          </a:p>
          <a:p>
            <a:pPr lvl="1"/>
            <a:r>
              <a:rPr lang="es-ES" smtClean="0"/>
              <a:t>Definiciones y relaciones contables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General de Contabilidad.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Nivel 1. Grupos.</a:t>
            </a:r>
          </a:p>
          <a:p>
            <a:pPr lvl="1"/>
            <a:r>
              <a:rPr lang="es-ES" sz="2000" smtClean="0"/>
              <a:t>Grupo 1. Financiación Básica</a:t>
            </a:r>
          </a:p>
          <a:p>
            <a:pPr lvl="1"/>
            <a:r>
              <a:rPr lang="es-ES" sz="2000" smtClean="0"/>
              <a:t>Grupo 2. Inmovilizado</a:t>
            </a:r>
          </a:p>
          <a:p>
            <a:pPr lvl="1"/>
            <a:r>
              <a:rPr lang="es-ES" sz="2000" smtClean="0"/>
              <a:t>Grupo 3. Existencias</a:t>
            </a:r>
          </a:p>
          <a:p>
            <a:pPr lvl="1"/>
            <a:r>
              <a:rPr lang="es-ES" sz="2000" smtClean="0"/>
              <a:t>Grupo 4. Acreedores y Deudores por operaciones comerciales.</a:t>
            </a:r>
          </a:p>
          <a:p>
            <a:pPr lvl="1"/>
            <a:r>
              <a:rPr lang="es-ES" sz="2000" smtClean="0"/>
              <a:t>Grupo 5. Cuentas Financieras.</a:t>
            </a:r>
          </a:p>
          <a:p>
            <a:pPr lvl="1"/>
            <a:r>
              <a:rPr lang="es-ES" sz="2000" smtClean="0"/>
              <a:t>Grupo 6. Compras y Gastos</a:t>
            </a:r>
          </a:p>
          <a:p>
            <a:pPr lvl="1"/>
            <a:r>
              <a:rPr lang="es-ES" sz="2000" smtClean="0"/>
              <a:t>Grupo 7. Ventas e Ingresos</a:t>
            </a:r>
          </a:p>
          <a:p>
            <a:pPr lvl="1"/>
            <a:r>
              <a:rPr lang="es-ES" sz="2000" smtClean="0"/>
              <a:t>Grupo 8. Gastos Imputados al Patrimonio Neto</a:t>
            </a:r>
          </a:p>
          <a:p>
            <a:pPr lvl="1"/>
            <a:r>
              <a:rPr lang="es-ES" sz="2000" smtClean="0"/>
              <a:t>Grupo 9 Ingresos Imputados al Patrimonio Neto</a:t>
            </a:r>
          </a:p>
          <a:p>
            <a:pPr lvl="1"/>
            <a:endParaRPr lang="es-ES" sz="2000" smtClean="0"/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Cuadro de cuentas del Plan General de Contabilidad.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 continuación veremos algunas cuentas del PGC.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Consultar el PGC completo.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General de Contabilidad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/>
          <a:lstStyle/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10. Capital </a:t>
            </a:r>
          </a:p>
          <a:p>
            <a:pPr lvl="1"/>
            <a:r>
              <a:rPr lang="es-ES" sz="1800" dirty="0" smtClean="0"/>
              <a:t>100. Capital social </a:t>
            </a:r>
          </a:p>
          <a:p>
            <a:pPr lvl="1"/>
            <a:r>
              <a:rPr lang="es-ES" sz="1800" dirty="0" smtClean="0"/>
              <a:t>101. Fondo social </a:t>
            </a:r>
          </a:p>
          <a:p>
            <a:pPr lvl="1"/>
            <a:r>
              <a:rPr lang="es-ES" sz="1800" dirty="0" smtClean="0"/>
              <a:t>102. Capital </a:t>
            </a:r>
          </a:p>
          <a:p>
            <a:pPr lvl="1"/>
            <a:r>
              <a:rPr lang="es-ES" sz="1800" dirty="0" smtClean="0"/>
              <a:t>103. Socios por desembolsos no exigidos... </a:t>
            </a:r>
          </a:p>
          <a:p>
            <a:pPr lvl="2"/>
            <a:r>
              <a:rPr lang="es-ES" sz="1800" dirty="0" smtClean="0"/>
              <a:t>1030. Socios por desembolsos no exigidos, capital social </a:t>
            </a:r>
          </a:p>
          <a:p>
            <a:pPr lvl="2"/>
            <a:r>
              <a:rPr lang="es-ES" sz="1800" dirty="0" smtClean="0"/>
              <a:t>1034. Socios por desembolsos no exigidos, capital pendiente de inscripción </a:t>
            </a:r>
          </a:p>
          <a:p>
            <a:pPr lvl="1"/>
            <a:r>
              <a:rPr lang="es-ES" sz="1800" dirty="0" smtClean="0"/>
              <a:t>104. Socios por aportaciones no dinerarias pendientes... </a:t>
            </a:r>
          </a:p>
          <a:p>
            <a:pPr lvl="2"/>
            <a:r>
              <a:rPr lang="es-ES" sz="1800" dirty="0" smtClean="0"/>
              <a:t>1040. Socios por aportaciones no dinerarias pendientes, capital social</a:t>
            </a:r>
          </a:p>
          <a:p>
            <a:r>
              <a:rPr lang="es-ES" sz="2000" dirty="0" smtClean="0"/>
              <a:t>11 Reservas</a:t>
            </a:r>
          </a:p>
          <a:p>
            <a:pPr lvl="1"/>
            <a:r>
              <a:rPr lang="is-IS" sz="1800" dirty="0" smtClean="0"/>
              <a:t>….</a:t>
            </a:r>
            <a:endParaRPr lang="es-ES" sz="1800" dirty="0" smtClean="0"/>
          </a:p>
          <a:p>
            <a:r>
              <a:rPr lang="es-ES" sz="2000" dirty="0" smtClean="0"/>
              <a:t>12 Reserva Legal </a:t>
            </a:r>
          </a:p>
          <a:p>
            <a:pPr lvl="1"/>
            <a:r>
              <a:rPr lang="es-ES" sz="1800" dirty="0" smtClean="0"/>
              <a:t>…..</a:t>
            </a:r>
          </a:p>
          <a:p>
            <a:r>
              <a:rPr lang="es-ES" sz="2000" dirty="0" smtClean="0"/>
              <a:t>19. Situaciones transitorias de </a:t>
            </a:r>
            <a:r>
              <a:rPr lang="es-ES" sz="2000" dirty="0" err="1" smtClean="0"/>
              <a:t>Financiacion</a:t>
            </a:r>
            <a:endParaRPr lang="es-ES" sz="2000" dirty="0" smtClean="0"/>
          </a:p>
          <a:p>
            <a:pPr lvl="1"/>
            <a:r>
              <a:rPr lang="is-IS" sz="1800" dirty="0" smtClean="0"/>
              <a:t>….</a:t>
            </a:r>
            <a:endParaRPr lang="es-ES" sz="1800" dirty="0" smtClean="0"/>
          </a:p>
          <a:p>
            <a:pPr lvl="1"/>
            <a:endParaRPr lang="es-ES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1 - Financiación Básica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20. Inmovilizaciones intangibles </a:t>
            </a:r>
          </a:p>
          <a:p>
            <a:pPr lvl="1"/>
            <a:r>
              <a:rPr lang="es-ES" sz="2400" dirty="0" smtClean="0"/>
              <a:t>200. Gastos de investigación </a:t>
            </a:r>
          </a:p>
          <a:p>
            <a:pPr lvl="1"/>
            <a:r>
              <a:rPr lang="es-ES" sz="2400" dirty="0" smtClean="0"/>
              <a:t>201. Desarrollo </a:t>
            </a:r>
          </a:p>
          <a:p>
            <a:pPr lvl="1"/>
            <a:r>
              <a:rPr lang="es-ES" sz="2400" dirty="0" smtClean="0"/>
              <a:t>202. Concesiones administrativas </a:t>
            </a:r>
          </a:p>
          <a:p>
            <a:pPr lvl="1"/>
            <a:r>
              <a:rPr lang="es-ES" sz="2400" dirty="0" smtClean="0"/>
              <a:t>203. Propiedad industrial </a:t>
            </a:r>
          </a:p>
          <a:p>
            <a:pPr lvl="1"/>
            <a:r>
              <a:rPr lang="es-ES" sz="2400" dirty="0" smtClean="0"/>
              <a:t>204. Fondo de comercio 205. Derechos de traspaso </a:t>
            </a:r>
          </a:p>
          <a:p>
            <a:pPr lvl="1"/>
            <a:r>
              <a:rPr lang="es-ES" sz="2400" dirty="0" smtClean="0"/>
              <a:t>206. Aplicaciones informáticas </a:t>
            </a:r>
          </a:p>
          <a:p>
            <a:pPr lvl="1"/>
            <a:r>
              <a:rPr lang="es-ES" sz="2400" dirty="0" smtClean="0"/>
              <a:t>209. Anticipos para inmovilizaciones intangibles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21. Inmovilizaciones materiales</a:t>
            </a:r>
          </a:p>
          <a:p>
            <a:r>
              <a:rPr lang="is-IS" sz="2800" dirty="0" smtClean="0">
                <a:ea typeface="ＭＳ Ｐゴシック" pitchFamily="40" charset="-128"/>
                <a:cs typeface="ＭＳ Ｐゴシック" pitchFamily="40" charset="-128"/>
              </a:rPr>
              <a:t>…..</a:t>
            </a:r>
          </a:p>
          <a:p>
            <a:r>
              <a:rPr lang="is-IS" sz="2800" dirty="0" smtClean="0">
                <a:ea typeface="ＭＳ Ｐゴシック" pitchFamily="40" charset="-128"/>
                <a:cs typeface="ＭＳ Ｐゴシック" pitchFamily="40" charset="-128"/>
              </a:rPr>
              <a:t>29. </a:t>
            </a:r>
            <a:r>
              <a:rPr lang="es-ES_tradnl" sz="2800" dirty="0">
                <a:ea typeface="ＭＳ Ｐゴシック" pitchFamily="40" charset="-128"/>
                <a:cs typeface="ＭＳ Ｐゴシック" pitchFamily="40" charset="-128"/>
              </a:rPr>
              <a:t>Deterioro de valor de inmovilizado</a:t>
            </a:r>
            <a:endParaRPr lang="es-ES" sz="28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2 - Inmovilizado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30. Comerciales </a:t>
            </a:r>
          </a:p>
          <a:p>
            <a:pPr lvl="1"/>
            <a:r>
              <a:rPr lang="es-ES" sz="2400" dirty="0" smtClean="0"/>
              <a:t>300/309 Comerciales 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31. Materias primas </a:t>
            </a:r>
          </a:p>
          <a:p>
            <a:pPr lvl="1"/>
            <a:r>
              <a:rPr lang="es-ES" sz="2400" dirty="0" smtClean="0"/>
              <a:t>310/319 Materias Primas 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32. Otros aprovisionamientos </a:t>
            </a:r>
          </a:p>
          <a:p>
            <a:pPr lvl="1"/>
            <a:r>
              <a:rPr lang="es-ES" sz="2400" dirty="0" smtClean="0"/>
              <a:t>320. Elementos y conjuntos incorporables </a:t>
            </a:r>
          </a:p>
          <a:p>
            <a:pPr lvl="1"/>
            <a:r>
              <a:rPr lang="es-ES" sz="2400" dirty="0" smtClean="0"/>
              <a:t>321. Combustibles </a:t>
            </a:r>
          </a:p>
          <a:p>
            <a:pPr lvl="1"/>
            <a:r>
              <a:rPr lang="es-ES" sz="2400" dirty="0" smtClean="0"/>
              <a:t>322. Repuestos </a:t>
            </a:r>
          </a:p>
          <a:p>
            <a:pPr lvl="1"/>
            <a:r>
              <a:rPr lang="es-ES" sz="2400" dirty="0" smtClean="0"/>
              <a:t>325. Materiales diversos </a:t>
            </a:r>
          </a:p>
          <a:p>
            <a:r>
              <a:rPr lang="es-ES" sz="2900" dirty="0" smtClean="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  <a:p>
            <a:r>
              <a:rPr lang="es-ES" sz="2900" dirty="0">
                <a:ea typeface="ＭＳ Ｐゴシック" pitchFamily="40" charset="-128"/>
                <a:cs typeface="ＭＳ Ｐゴシック" pitchFamily="40" charset="-128"/>
              </a:rPr>
              <a:t>39 Deterioro de valor de las existencias</a:t>
            </a:r>
            <a:endParaRPr lang="es-ES" sz="29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3 - Existencias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40. Proveedores </a:t>
            </a:r>
          </a:p>
          <a:p>
            <a:pPr lvl="1"/>
            <a:r>
              <a:rPr lang="es-ES" sz="2400" dirty="0" smtClean="0"/>
              <a:t>400. Proveedores </a:t>
            </a:r>
          </a:p>
          <a:p>
            <a:pPr lvl="1"/>
            <a:r>
              <a:rPr lang="es-ES" sz="2400" dirty="0" smtClean="0"/>
              <a:t>401. Proveedores, efectos comerciales a pagar </a:t>
            </a:r>
          </a:p>
          <a:p>
            <a:pPr lvl="1"/>
            <a:r>
              <a:rPr lang="es-ES" sz="2400" dirty="0" smtClean="0"/>
              <a:t>403. Proveedores, empresas del grupo </a:t>
            </a:r>
          </a:p>
          <a:p>
            <a:pPr lvl="1"/>
            <a:r>
              <a:rPr lang="es-ES" sz="2400" dirty="0" smtClean="0"/>
              <a:t>404. Proveedores, empresas asociadas </a:t>
            </a:r>
          </a:p>
          <a:p>
            <a:pPr lvl="1"/>
            <a:r>
              <a:rPr lang="es-ES" sz="2400" dirty="0" smtClean="0"/>
              <a:t>405. Proveedores, otras partes vinculadas </a:t>
            </a:r>
          </a:p>
          <a:p>
            <a:pPr lvl="1"/>
            <a:r>
              <a:rPr lang="es-ES" sz="2400" dirty="0" smtClean="0"/>
              <a:t>406. Envases y embalajes a devolver a proveedores </a:t>
            </a:r>
          </a:p>
          <a:p>
            <a:pPr lvl="1"/>
            <a:r>
              <a:rPr lang="es-ES" sz="2400" dirty="0" smtClean="0"/>
              <a:t>407. Anticipos a proveedores 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41. Acreedores varios 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………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43. clientes</a:t>
            </a:r>
            <a:endParaRPr lang="es-ES" sz="23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4 - Acreedores y deudores por operaciones de tráfico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43. clientes</a:t>
            </a:r>
          </a:p>
          <a:p>
            <a:pPr lvl="1"/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430 </a:t>
            </a:r>
            <a:r>
              <a:rPr lang="es-ES" sz="2300" dirty="0" err="1">
                <a:ea typeface="ＭＳ Ｐゴシック" pitchFamily="40" charset="-128"/>
                <a:cs typeface="ＭＳ Ｐゴシック" pitchFamily="40" charset="-128"/>
              </a:rPr>
              <a:t>ClientesClientes</a:t>
            </a:r>
            <a:endParaRPr lang="es-ES" sz="23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431 Clientes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, efectos comerciales a cobrar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433 Clientes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, operaciones de "</a:t>
            </a:r>
            <a:r>
              <a:rPr lang="es-ES" sz="2300" dirty="0" err="1">
                <a:ea typeface="ＭＳ Ｐゴシック" pitchFamily="40" charset="-128"/>
                <a:cs typeface="ＭＳ Ｐゴシック" pitchFamily="40" charset="-128"/>
              </a:rPr>
              <a:t>factoring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"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433 Clientes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, empresas del grupo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434 Clientes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, empresas asociadas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435 Clientes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, otras partes vinculadas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436 Clientes 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de dudoso cobro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437 Envases 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y embalajes a devolver por clientes</a:t>
            </a:r>
          </a:p>
          <a:p>
            <a:pPr lvl="1"/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438 Anticipos </a:t>
            </a:r>
            <a:r>
              <a:rPr lang="es-ES" sz="2300" dirty="0">
                <a:ea typeface="ＭＳ Ｐゴシック" pitchFamily="40" charset="-128"/>
                <a:cs typeface="ＭＳ Ｐゴシック" pitchFamily="40" charset="-128"/>
              </a:rPr>
              <a:t>de </a:t>
            </a:r>
            <a:r>
              <a:rPr lang="es-ES" sz="2300" dirty="0" smtClean="0">
                <a:ea typeface="ＭＳ Ｐゴシック" pitchFamily="40" charset="-128"/>
                <a:cs typeface="ＭＳ Ｐゴシック" pitchFamily="40" charset="-128"/>
              </a:rPr>
              <a:t>clientes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44. deudores</a:t>
            </a:r>
          </a:p>
          <a:p>
            <a:r>
              <a:rPr lang="is-IS" sz="2800" dirty="0" smtClean="0">
                <a:ea typeface="ＭＳ Ｐゴシック" pitchFamily="40" charset="-128"/>
                <a:cs typeface="ＭＳ Ｐゴシック" pitchFamily="40" charset="-128"/>
              </a:rPr>
              <a:t>….</a:t>
            </a:r>
            <a:endParaRPr lang="es-ES" sz="28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23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4 - Acreedores y deudores por operaciones de tráfico </a:t>
            </a:r>
            <a:endParaRPr lang="es-E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20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46. Personal 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460. Anticipos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de remuneraciones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465. Remuneraciones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pendientes de pago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466. Remuneraciones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mediante sistemas de aportación definida pendientes de pago</a:t>
            </a:r>
            <a:endParaRPr lang="es-ES" sz="18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47. </a:t>
            </a:r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Administraciones </a:t>
            </a:r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públicas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470 Hacienda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Pública, deudora por IVA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471 Organismos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de la Seguridad Social, deudores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472 Hacienda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Pública, IVA soportado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473 Hacienda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Pública, retenciones y pagos a cuenta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474 Activos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por impuesto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diferido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475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Hacienda Pública, acreedora por conceptos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fiscales</a:t>
            </a:r>
            <a:endParaRPr lang="es-ES" sz="18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476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Organismos de la Seguridad Social,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acreedores</a:t>
            </a:r>
          </a:p>
          <a:p>
            <a:pPr lvl="1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477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Hacienda Pública, IVA repercutido</a:t>
            </a:r>
          </a:p>
          <a:p>
            <a:pPr lvl="1"/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479 Pasivos por diferencias temporarias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imponibles</a:t>
            </a: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4 - Acreedores y deudores por operaciones de tráfico 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0" y="0"/>
          <a:ext cx="5829300" cy="177800"/>
        </p:xfrm>
        <a:graphic>
          <a:graphicData uri="http://schemas.openxmlformats.org/drawingml/2006/table">
            <a:tbl>
              <a:tblPr/>
              <a:tblGrid>
                <a:gridCol w="582930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0" u="none" strike="noStrike" dirty="0">
                          <a:effectLst/>
                          <a:latin typeface="Calibri" charset="0"/>
                        </a:rPr>
                        <a:t>Administraciones públicas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Contabilidad:</a:t>
            </a:r>
          </a:p>
          <a:p>
            <a:pPr lvl="1"/>
            <a:r>
              <a:rPr lang="es-ES" sz="2400" smtClean="0"/>
              <a:t>Estudio del patrimonio empresarial.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Visión:</a:t>
            </a:r>
          </a:p>
          <a:p>
            <a:pPr lvl="1"/>
            <a:r>
              <a:rPr lang="es-ES" sz="2400" smtClean="0"/>
              <a:t>Estática: Situación de la empresa en un momento dado.</a:t>
            </a:r>
          </a:p>
          <a:p>
            <a:pPr lvl="1"/>
            <a:r>
              <a:rPr lang="es-ES" sz="2400" smtClean="0"/>
              <a:t>Dinámica: registro de las variaciones.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Sistema de Información para:</a:t>
            </a:r>
          </a:p>
          <a:p>
            <a:pPr lvl="1"/>
            <a:r>
              <a:rPr lang="es-ES" sz="2400" smtClean="0"/>
              <a:t>Propietarios</a:t>
            </a:r>
          </a:p>
          <a:p>
            <a:pPr lvl="1"/>
            <a:r>
              <a:rPr lang="es-ES" sz="2400" smtClean="0"/>
              <a:t>Directivos</a:t>
            </a:r>
          </a:p>
          <a:p>
            <a:pPr lvl="1"/>
            <a:r>
              <a:rPr lang="es-ES" sz="2400" smtClean="0"/>
              <a:t>Trabajadores</a:t>
            </a:r>
          </a:p>
          <a:p>
            <a:pPr lvl="1"/>
            <a:r>
              <a:rPr lang="es-ES" sz="2400" smtClean="0"/>
              <a:t>Externos. Acreedores y deudores de la empresa.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La Contabilidad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50. Empréstitos, deudas con características especiales y otras emisiones análogas a corto plazo </a:t>
            </a:r>
          </a:p>
          <a:p>
            <a:pPr lvl="1"/>
            <a:r>
              <a:rPr lang="es-ES" sz="1600" dirty="0" smtClean="0"/>
              <a:t>500. Obligaciones y bonos a corto plazo </a:t>
            </a:r>
          </a:p>
          <a:p>
            <a:pPr lvl="1"/>
            <a:r>
              <a:rPr lang="es-ES" sz="1600" dirty="0" smtClean="0"/>
              <a:t>501. Obligaciones y bonos convertibles a corto plazo </a:t>
            </a:r>
          </a:p>
          <a:p>
            <a:pPr lvl="1"/>
            <a:r>
              <a:rPr lang="es-ES" sz="1600" dirty="0" smtClean="0"/>
              <a:t>502. Acciones o participaciones a corto plazo contabilizadas como pasivo </a:t>
            </a:r>
          </a:p>
          <a:p>
            <a:pPr lvl="1"/>
            <a:r>
              <a:rPr lang="es-ES" sz="1600" dirty="0" smtClean="0"/>
              <a:t>505. Deudas representadas en otros valores negociables a corto plazo </a:t>
            </a:r>
          </a:p>
          <a:p>
            <a:pPr lvl="1"/>
            <a:r>
              <a:rPr lang="es-ES" sz="1600" dirty="0" smtClean="0"/>
              <a:t>506. Intereses de empréstitos y otras emisiones análogas </a:t>
            </a:r>
          </a:p>
          <a:p>
            <a:pPr lvl="1"/>
            <a:r>
              <a:rPr lang="es-ES" sz="1600" dirty="0" smtClean="0"/>
              <a:t>507. Dividendos de emisiones contabilizadas como pasivo </a:t>
            </a:r>
          </a:p>
          <a:p>
            <a:pPr lvl="1"/>
            <a:r>
              <a:rPr lang="es-ES" sz="1600" dirty="0" smtClean="0"/>
              <a:t>509. Valores negociables amortizados 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51. Deudas a corto plazo con partes vinculadas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………… 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57 </a:t>
            </a:r>
            <a:r>
              <a:rPr lang="es-ES" sz="1800" dirty="0" err="1" smtClean="0">
                <a:ea typeface="ＭＳ Ｐゴシック" pitchFamily="40" charset="-128"/>
                <a:cs typeface="ＭＳ Ｐゴシック" pitchFamily="40" charset="-128"/>
              </a:rPr>
              <a:t>Tesoreria</a:t>
            </a:r>
            <a:endParaRPr lang="es-ES" sz="18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570 CAJA EUROS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571Caja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, moneda extranjera</a:t>
            </a:r>
          </a:p>
          <a:p>
            <a:pPr lvl="1"/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572 </a:t>
            </a:r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Bancos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e instituciones de crédito c/c vista, euros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573 Bancos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e instituciones de crédito c/c vista, moneda extranjera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574 Bancos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e instituciones de crédito, cuentas de ahorro, euros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575 Bancos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e instituciones de crédito, cuentas de ahorro, moneda extranjera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576 Inversiones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a corto plazo de gran liquidez</a:t>
            </a:r>
          </a:p>
          <a:p>
            <a:pPr lvl="1"/>
            <a:endParaRPr lang="es-ES" sz="19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z="19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mtClean="0">
                <a:ea typeface="+mj-ea"/>
                <a:cs typeface="+mj-cs"/>
              </a:rPr>
              <a:t>Grupo 5 - Cuentas financieras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60. Compras </a:t>
            </a:r>
          </a:p>
          <a:p>
            <a:pPr lvl="1"/>
            <a:r>
              <a:rPr lang="es-ES" sz="2000" smtClean="0"/>
              <a:t>600/601/602/607. Compras de . . . </a:t>
            </a:r>
          </a:p>
          <a:p>
            <a:pPr lvl="1"/>
            <a:r>
              <a:rPr lang="es-ES" sz="2000" smtClean="0"/>
              <a:t>606. Descuentos sobre compras por pronto pago </a:t>
            </a:r>
          </a:p>
          <a:p>
            <a:pPr lvl="1"/>
            <a:r>
              <a:rPr lang="es-ES" sz="2000" smtClean="0"/>
              <a:t>608. Devoluciones de compras y operaciones similares </a:t>
            </a:r>
          </a:p>
          <a:p>
            <a:pPr lvl="1"/>
            <a:r>
              <a:rPr lang="es-ES" sz="2000" smtClean="0"/>
              <a:t>609. "Rappels" por compras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61. Variación de existencias </a:t>
            </a:r>
          </a:p>
          <a:p>
            <a:pPr lvl="1"/>
            <a:r>
              <a:rPr lang="es-ES" sz="2000" smtClean="0"/>
              <a:t>610/611/612. Variación de existencias de . . .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62. Servicios exteriores </a:t>
            </a:r>
          </a:p>
          <a:p>
            <a:pPr lvl="1"/>
            <a:r>
              <a:rPr lang="es-ES" sz="2000" smtClean="0"/>
              <a:t>620. Gastos en investigación y desarrollo del ejercicio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6 - Compras y gastos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70. Ventas de mercaderías, de producción propia, de servicios, etc </a:t>
            </a:r>
          </a:p>
          <a:p>
            <a:pPr lvl="1"/>
            <a:r>
              <a:rPr lang="es-ES" sz="2000" smtClean="0"/>
              <a:t>700/705. Ventas de . . . </a:t>
            </a:r>
          </a:p>
          <a:p>
            <a:pPr lvl="1"/>
            <a:r>
              <a:rPr lang="es-ES" sz="2000" smtClean="0"/>
              <a:t>706. Descuentos sobre ventas por pronto pago 708. Devoluciones de ventas y operaciones similares </a:t>
            </a:r>
          </a:p>
          <a:p>
            <a:pPr lvl="1"/>
            <a:r>
              <a:rPr lang="es-ES" sz="2000" smtClean="0"/>
              <a:t>709. "Rappels" sobre ventas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71. Variación de existencias </a:t>
            </a:r>
          </a:p>
          <a:p>
            <a:pPr lvl="1"/>
            <a:r>
              <a:rPr lang="es-ES" sz="2000" smtClean="0"/>
              <a:t>710/713. Variación de existencias de . . .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73. Trabajos realizados para la empresa</a:t>
            </a:r>
          </a:p>
          <a:p>
            <a:pPr lvl="1"/>
            <a:r>
              <a:rPr lang="es-ES" sz="2000" smtClean="0"/>
              <a:t> 730. Trabajos realizados para el inmovilizado intangible 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7 - Ventas e ingresos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80. Gastos financieros por valoración de activos financieros </a:t>
            </a:r>
          </a:p>
          <a:p>
            <a:pPr lvl="1"/>
            <a:r>
              <a:rPr lang="es-ES" sz="1800" smtClean="0"/>
              <a:t>800. Pérdidas en activos financieros disponibles para la venta </a:t>
            </a:r>
          </a:p>
          <a:p>
            <a:pPr lvl="1"/>
            <a:r>
              <a:rPr lang="es-ES" sz="1800" smtClean="0"/>
              <a:t>802. Transferencia de beneficios en activos financieros disponibles para la venta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81. Gastos en operaciones de cobertura </a:t>
            </a:r>
          </a:p>
          <a:p>
            <a:pPr lvl="1"/>
            <a:r>
              <a:rPr lang="es-ES" sz="1800" smtClean="0"/>
              <a:t>810. Pérdidas por coberturas de flujos de efectivo </a:t>
            </a:r>
          </a:p>
          <a:p>
            <a:pPr lvl="1"/>
            <a:r>
              <a:rPr lang="es-ES" sz="1800" smtClean="0"/>
              <a:t>811. Pérdidas por coberturas de inversiones netas en un negocio en el extranjero </a:t>
            </a:r>
          </a:p>
          <a:p>
            <a:pPr lvl="1"/>
            <a:r>
              <a:rPr lang="es-ES" sz="1800" smtClean="0"/>
              <a:t>812. Transferencia de beneficios por coberturas de flujos de efectivo </a:t>
            </a:r>
          </a:p>
          <a:p>
            <a:pPr lvl="1"/>
            <a:r>
              <a:rPr lang="es-ES" sz="1800" smtClean="0"/>
              <a:t>813. Transferencia de beneficios por coberturas de inversiones netas en un negocio en el extranjero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82. Gastos por diferencias en conversión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8 - Gastos imputados al patrimonio neto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90. Ingresos financieros por valoración de activos financieros </a:t>
            </a:r>
          </a:p>
          <a:p>
            <a:pPr lvl="1"/>
            <a:r>
              <a:rPr lang="es-ES" sz="1800" smtClean="0"/>
              <a:t>900. Beneficios en activos financieros disponibles para la venta </a:t>
            </a:r>
          </a:p>
          <a:p>
            <a:pPr lvl="1"/>
            <a:r>
              <a:rPr lang="es-ES" sz="1800" smtClean="0"/>
              <a:t>902. Transferencia de pérdidas de activos financieros disponibles para la venta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91. Ingresos en operaciones de cobertura </a:t>
            </a:r>
          </a:p>
          <a:p>
            <a:pPr lvl="1"/>
            <a:r>
              <a:rPr lang="es-ES" sz="1800" smtClean="0"/>
              <a:t>910. Beneficios por coberturas de flujos de efectivo </a:t>
            </a:r>
          </a:p>
          <a:p>
            <a:pPr lvl="1"/>
            <a:r>
              <a:rPr lang="es-ES" sz="1800" smtClean="0"/>
              <a:t>911. Beneficios por coberturas de una inversión neta en un negocio en el extranjero </a:t>
            </a:r>
          </a:p>
          <a:p>
            <a:pPr lvl="1"/>
            <a:r>
              <a:rPr lang="es-ES" sz="1800" smtClean="0"/>
              <a:t>912. Transferencia de pérdidas por coberturas de flujos de efectivo </a:t>
            </a:r>
          </a:p>
          <a:p>
            <a:pPr lvl="1"/>
            <a:r>
              <a:rPr lang="es-ES" sz="1800" smtClean="0"/>
              <a:t>913. Transferencia de pérdidas por coberturas de una inversión neta en un negocio en el extranjero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92. Ingresos por diferencias de conversión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9 - Ingresos imputados al patrimonio neto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La estructura de las cuentas.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Se establece una organización por niveles, estableciéndose cuentas de: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1 Dígito: 1, 2, 3,.., 9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2 Dígitos: 10,11, .., 20, 21,…, 90, 99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3 Dígitos: 100, 101,.., 331, .., 999.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4 Dígitos.: 1000, …..999.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N dígitos. 1000xxxxxx.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 forma jerárquica se incluyen los saldos desde el nivel con más dígitos hasta el de menos. Ejemplo:</a:t>
            </a:r>
          </a:p>
          <a:p>
            <a:pPr lvl="1"/>
            <a:r>
              <a:rPr lang="es-ES" sz="2000" smtClean="0"/>
              <a:t>1 incluye 10..19</a:t>
            </a:r>
          </a:p>
          <a:p>
            <a:pPr lvl="1"/>
            <a:r>
              <a:rPr lang="es-ES" sz="2000" smtClean="0"/>
              <a:t>11 incluye 110 … 119</a:t>
            </a:r>
          </a:p>
          <a:p>
            <a:pPr lvl="1"/>
            <a:r>
              <a:rPr lang="es-ES" sz="2000" smtClean="0"/>
              <a:t>111 incluye 111000000 111999999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de cuentas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Diario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mayor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Balance de Sumas y Saldos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Balance de Situación.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Libros y Balances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contenido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858962"/>
          </a:xfrm>
        </p:spPr>
        <p:txBody>
          <a:bodyPr/>
          <a:lstStyle/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Como hemos visto antes, aparecen los asientos pero con el número de cuenta operativos, son los del último nivel. Ejemplo anterior.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Solo deben de aparecer cuentas del último nivel y el asiento debe de estar </a:t>
            </a:r>
            <a:r>
              <a:rPr lang="es-ES" sz="1400" b="1" dirty="0" smtClean="0">
                <a:ea typeface="ＭＳ Ｐゴシック" pitchFamily="40" charset="-128"/>
                <a:cs typeface="ＭＳ Ｐゴシック" pitchFamily="40" charset="-128"/>
              </a:rPr>
              <a:t>cuadrado.</a:t>
            </a:r>
            <a:endParaRPr lang="es-ES" sz="1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Compras cuenta operativa será 600.000000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Proveedor 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Abc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S.L. 400.000001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Hacienda Pública IVA Soportado 472.000000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Caja 570.000000</a:t>
            </a:r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diario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5548"/>
              </p:ext>
            </p:extLst>
          </p:nvPr>
        </p:nvGraphicFramePr>
        <p:xfrm>
          <a:off x="457200" y="3429000"/>
          <a:ext cx="8534400" cy="2743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2895600"/>
                <a:gridCol w="1533603"/>
                <a:gridCol w="820684"/>
                <a:gridCol w="9985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nº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Unos asientos se repiten a lo largo del ejercicio. Las cuentas se diferenciaran en los dígitos del último nivel y en la cantidad y la referencia del concepto.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Mantienen la misma estructura.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Ejemplos:</a:t>
            </a:r>
          </a:p>
          <a:p>
            <a:pPr lvl="1"/>
            <a:r>
              <a:rPr lang="es-ES" sz="2400" smtClean="0"/>
              <a:t>Ventas</a:t>
            </a:r>
          </a:p>
          <a:p>
            <a:pPr lvl="1"/>
            <a:r>
              <a:rPr lang="es-ES" sz="2400" smtClean="0"/>
              <a:t>Compras</a:t>
            </a:r>
          </a:p>
          <a:p>
            <a:pPr lvl="1"/>
            <a:r>
              <a:rPr lang="es-ES" sz="2400" smtClean="0"/>
              <a:t>Ingresos o reintegros de caja a bancos</a:t>
            </a:r>
          </a:p>
          <a:p>
            <a:pPr lvl="1"/>
            <a:r>
              <a:rPr lang="es-ES" sz="2400" smtClean="0"/>
              <a:t>Nomina mensual.</a:t>
            </a:r>
          </a:p>
          <a:p>
            <a:pPr lvl="1"/>
            <a:r>
              <a:rPr lang="es-ES" sz="2400" smtClean="0"/>
              <a:t>                             …….</a:t>
            </a:r>
            <a:r>
              <a:rPr lang="es-ES" sz="2800" smtClean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Asientos automatizados.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Ventas 700.000000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Cliente José 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Garcia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S.L.  430.000022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Hacienda Pública IVA Repercutido 477.000000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Efectos comerciales a cobrar a cliente 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José 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Garcia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S.L. 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431000022</a:t>
            </a:r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asiento automatizado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49046"/>
              </p:ext>
            </p:extLst>
          </p:nvPr>
        </p:nvGraphicFramePr>
        <p:xfrm>
          <a:off x="533400" y="2819400"/>
          <a:ext cx="8229600" cy="2620963"/>
        </p:xfrm>
        <a:graphic>
          <a:graphicData uri="http://schemas.openxmlformats.org/drawingml/2006/table">
            <a:tbl>
              <a:tblPr/>
              <a:tblGrid>
                <a:gridCol w="1229043"/>
                <a:gridCol w="1133157"/>
                <a:gridCol w="1524000"/>
                <a:gridCol w="2209800"/>
                <a:gridCol w="1066800"/>
                <a:gridCol w="1066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477.000000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repercutido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420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431.000022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Efecto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n/FRA nº18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patrimonio neto o neto o recursos propios </a:t>
            </a: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patrimonio neto = bienes + derechos –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activo = bienes + derechos</a:t>
            </a: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pasivo exigible = obligaciones</a:t>
            </a: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patrimonio neto = activo – pasivo exigible </a:t>
            </a: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pasivo total  o pasivo = patrimonio neto + pasivo exigible</a:t>
            </a:r>
          </a:p>
          <a:p>
            <a:pPr algn="ctr"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pPr algn="ctr"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pasivo = activo</a:t>
            </a:r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Activo : estructura económica.</a:t>
            </a: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Pasivo: estructura financiera.</a:t>
            </a:r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Patrimonio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1 Marcador de contenido"/>
          <p:cNvSpPr>
            <a:spLocks noGrp="1"/>
          </p:cNvSpPr>
          <p:nvPr>
            <p:ph idx="1"/>
          </p:nvPr>
        </p:nvSpPr>
        <p:spPr>
          <a:xfrm>
            <a:off x="457200" y="1508918"/>
            <a:ext cx="8229600" cy="1539081"/>
          </a:xfrm>
        </p:spPr>
        <p:txBody>
          <a:bodyPr/>
          <a:lstStyle/>
          <a:p>
            <a:pPr lvl="0"/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Nómina  Bruto 1000.  Trabajador Juan  Pérez Gea </a:t>
            </a:r>
            <a:r>
              <a:rPr lang="es-ES" sz="1400" dirty="0" smtClean="0">
                <a:solidFill>
                  <a:srgbClr val="000000"/>
                </a:solidFill>
                <a:latin typeface="Tahoma" charset="0"/>
              </a:rPr>
              <a:t>640.000033 (Sueldos y Salarios)</a:t>
            </a:r>
          </a:p>
          <a:p>
            <a:pPr lvl="0"/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Retención IRPF 10% 4751.0000033 (Hacienda Pública acreedor por retenciones 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prácticadas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)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Cuota empresarial SS 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31%; 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642.000000 (Seguridad Social cuota patronal)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SS 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a cargo del trabajador 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6%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476.000000 (Organismos de 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laSeguridad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Social acreedores) = Cuota 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patronal+cuota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del trabajador-</a:t>
            </a:r>
          </a:p>
          <a:p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Traspaso Sueldo Neto por Banco Sabadell 572.000011 = 1000-100-60</a:t>
            </a:r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asiento automatizado. Nomina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643"/>
              </p:ext>
            </p:extLst>
          </p:nvPr>
        </p:nvGraphicFramePr>
        <p:xfrm>
          <a:off x="369009" y="3352800"/>
          <a:ext cx="8343191" cy="2986405"/>
        </p:xfrm>
        <a:graphic>
          <a:graphicData uri="http://schemas.openxmlformats.org/drawingml/2006/table">
            <a:tbl>
              <a:tblPr/>
              <a:tblGrid>
                <a:gridCol w="1176655"/>
                <a:gridCol w="1185545"/>
                <a:gridCol w="1524000"/>
                <a:gridCol w="2248396"/>
                <a:gridCol w="996351"/>
                <a:gridCol w="121224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Nom. bruto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S.S. cuota patronal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 Pendi.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476.000000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 a 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4751.000033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Ret IRPF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465.000033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nomina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572.000011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Tranferenacia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Nómina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840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Incluye el extracto de movimientos que ha tenido una cuenta.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Los apuntes en el diario se realizan en las cuentas de mayor nivel.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Mayor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36907"/>
              </p:ext>
            </p:extLst>
          </p:nvPr>
        </p:nvGraphicFramePr>
        <p:xfrm>
          <a:off x="228600" y="751828"/>
          <a:ext cx="8762999" cy="6019792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219200"/>
                <a:gridCol w="3340754"/>
                <a:gridCol w="850246"/>
                <a:gridCol w="914399"/>
              </a:tblGrid>
              <a:tr h="5132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mina. 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bruto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 Pendiente.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 IRPF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Nómina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66800" y="22860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Diario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09600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Libro Mayor, extractos cuentas:</a:t>
            </a:r>
            <a:endParaRPr lang="es-ES_tradnl" sz="2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39159"/>
              </p:ext>
            </p:extLst>
          </p:nvPr>
        </p:nvGraphicFramePr>
        <p:xfrm>
          <a:off x="533400" y="726755"/>
          <a:ext cx="8446699" cy="6131245"/>
        </p:xfrm>
        <a:graphic>
          <a:graphicData uri="http://schemas.openxmlformats.org/drawingml/2006/table">
            <a:tbl>
              <a:tblPr/>
              <a:tblGrid>
                <a:gridCol w="1175454"/>
                <a:gridCol w="1065255"/>
                <a:gridCol w="906078"/>
                <a:gridCol w="1640321"/>
                <a:gridCol w="563238"/>
                <a:gridCol w="589205"/>
                <a:gridCol w="1292468"/>
                <a:gridCol w="1214680"/>
              </a:tblGrid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DEUDOR</a:t>
                      </a:r>
                      <a:endParaRPr lang="es-ES_tradnl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Acreedor</a:t>
                      </a:r>
                      <a:endParaRPr lang="es-ES_tradnl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Proveedor  1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comerciales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 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trabajador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33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 Pendi.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H.P. ACREEDO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RA RETENC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IONES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IRPF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 DEUDOR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 ACREEDO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 ACREEDO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CAJA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BANCO</a:t>
                      </a:r>
                      <a:r>
                        <a:rPr lang="sk-SK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SABAD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ELL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 Nómina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COMPRAS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NOMINAS Y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SALARIOS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Nom. bruto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SS ACREEDO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RA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VENTAS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Activo Fijo: elementos del patrimonio que permanecen más de un ejercicio.</a:t>
            </a:r>
          </a:p>
          <a:p>
            <a:pPr lvl="1"/>
            <a:r>
              <a:rPr lang="es-ES" smtClean="0"/>
              <a:t>Inmovilizado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Activo Circulante: elementos del patrimonio que permanecen menos de un ejercicio.</a:t>
            </a:r>
          </a:p>
          <a:p>
            <a:pPr lvl="1"/>
            <a:r>
              <a:rPr lang="es-ES" smtClean="0"/>
              <a:t>Existencias</a:t>
            </a:r>
          </a:p>
          <a:p>
            <a:pPr lvl="1"/>
            <a:r>
              <a:rPr lang="es-ES" smtClean="0"/>
              <a:t>Realizable</a:t>
            </a:r>
          </a:p>
          <a:p>
            <a:pPr lvl="1"/>
            <a:r>
              <a:rPr lang="es-ES" smtClean="0"/>
              <a:t>Disponible</a:t>
            </a: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Inmovilizado material</a:t>
            </a:r>
          </a:p>
          <a:p>
            <a:pPr lvl="1"/>
            <a:r>
              <a:rPr lang="es-ES" sz="2000" smtClean="0"/>
              <a:t>Terrenos y bienes naturales</a:t>
            </a:r>
          </a:p>
          <a:p>
            <a:pPr lvl="1"/>
            <a:r>
              <a:rPr lang="es-ES" sz="2000" smtClean="0"/>
              <a:t>Construcciones</a:t>
            </a:r>
          </a:p>
          <a:p>
            <a:pPr lvl="1"/>
            <a:r>
              <a:rPr lang="es-ES" sz="2000" smtClean="0"/>
              <a:t>Instalaciones técnicas</a:t>
            </a:r>
          </a:p>
          <a:p>
            <a:pPr lvl="1"/>
            <a:r>
              <a:rPr lang="es-ES" sz="2000" smtClean="0"/>
              <a:t>Maquinaria</a:t>
            </a:r>
          </a:p>
          <a:p>
            <a:pPr lvl="1"/>
            <a:r>
              <a:rPr lang="es-ES" sz="2000" smtClean="0"/>
              <a:t>Mobiliario</a:t>
            </a:r>
          </a:p>
          <a:p>
            <a:pPr lvl="1"/>
            <a:r>
              <a:rPr lang="es-ES" sz="2000" smtClean="0"/>
              <a:t>Equipos para proceso de la Información</a:t>
            </a:r>
          </a:p>
          <a:p>
            <a:pPr lvl="1"/>
            <a:r>
              <a:rPr lang="es-ES" sz="2000" smtClean="0"/>
              <a:t>Elementos de transportes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Inmovilizado inmaterial</a:t>
            </a:r>
          </a:p>
          <a:p>
            <a:pPr lvl="1"/>
            <a:r>
              <a:rPr lang="es-ES" sz="2000" smtClean="0"/>
              <a:t>Propiedad Industrial</a:t>
            </a:r>
          </a:p>
          <a:p>
            <a:pPr lvl="1"/>
            <a:r>
              <a:rPr lang="es-ES" sz="2000" smtClean="0"/>
              <a:t>Fondo de Comercio</a:t>
            </a:r>
          </a:p>
          <a:p>
            <a:pPr lvl="1"/>
            <a:r>
              <a:rPr lang="es-ES" sz="2000" smtClean="0"/>
              <a:t>Aplicaciones Informáticas</a:t>
            </a:r>
          </a:p>
          <a:p>
            <a:pPr lvl="1"/>
            <a:endParaRPr lang="es-ES" sz="1500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Fijo: Inmovilizado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Inmovilizado financiero</a:t>
            </a:r>
          </a:p>
          <a:p>
            <a:pPr lvl="1"/>
            <a:r>
              <a:rPr lang="es-ES" sz="2400" smtClean="0"/>
              <a:t>Inversiones financieras en capital (en otras empresas)</a:t>
            </a:r>
          </a:p>
          <a:p>
            <a:pPr lvl="1"/>
            <a:r>
              <a:rPr lang="es-ES" sz="2400" smtClean="0"/>
              <a:t>Valores de renta fija</a:t>
            </a:r>
          </a:p>
          <a:p>
            <a:pPr lvl="1"/>
            <a:r>
              <a:rPr lang="es-ES" sz="2400" smtClean="0"/>
              <a:t>Créditos a largo plazo. (concedidos por la empresa)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Amortizaciones acumuladas del Inventario</a:t>
            </a:r>
          </a:p>
          <a:p>
            <a:pPr lvl="1"/>
            <a:r>
              <a:rPr lang="es-ES" sz="2400" smtClean="0"/>
              <a:t>Amortizaciones acumuladas del Inventario material</a:t>
            </a:r>
          </a:p>
          <a:p>
            <a:pPr lvl="1"/>
            <a:r>
              <a:rPr lang="es-ES" sz="2400" smtClean="0"/>
              <a:t>Amortizaciones acumuladas del Inventario inmaterial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* Amortización: valoración de la depreciación de un bien. Coste del bien / años de uso.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Fijo: Inmovilizado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Existencias.</a:t>
            </a:r>
          </a:p>
          <a:p>
            <a:pPr lvl="1"/>
            <a:r>
              <a:rPr lang="es-ES" sz="1800" smtClean="0"/>
              <a:t>Mercaderías</a:t>
            </a:r>
          </a:p>
          <a:p>
            <a:pPr lvl="1"/>
            <a:r>
              <a:rPr lang="es-ES" sz="1800" smtClean="0"/>
              <a:t>Materias Primas</a:t>
            </a:r>
          </a:p>
          <a:p>
            <a:pPr lvl="1"/>
            <a:r>
              <a:rPr lang="es-ES" sz="1800" smtClean="0"/>
              <a:t>Productos terminados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Realizable</a:t>
            </a:r>
          </a:p>
          <a:p>
            <a:pPr lvl="1"/>
            <a:r>
              <a:rPr lang="es-ES" sz="1800" smtClean="0"/>
              <a:t>Clientes. Derechos de cobros</a:t>
            </a:r>
          </a:p>
          <a:p>
            <a:pPr lvl="1"/>
            <a:r>
              <a:rPr lang="es-ES" sz="1800" smtClean="0"/>
              <a:t>Inversiones financieras temporales</a:t>
            </a:r>
          </a:p>
          <a:p>
            <a:pPr lvl="1"/>
            <a:r>
              <a:rPr lang="es-ES" sz="1800" smtClean="0"/>
              <a:t>Clientes efectos comerciales a cobrar.</a:t>
            </a:r>
          </a:p>
          <a:p>
            <a:pPr lvl="1"/>
            <a:r>
              <a:rPr lang="es-ES" sz="1800" smtClean="0"/>
              <a:t>Deudores</a:t>
            </a:r>
          </a:p>
          <a:p>
            <a:pPr lvl="1"/>
            <a:r>
              <a:rPr lang="es-ES" sz="1800" smtClean="0"/>
              <a:t>Deudores efectos comerciales a cobrar.</a:t>
            </a:r>
          </a:p>
          <a:p>
            <a:pPr lvl="1"/>
            <a:r>
              <a:rPr lang="es-ES" sz="1800" smtClean="0"/>
              <a:t>Hacienda Pública deudor.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Disponible</a:t>
            </a:r>
          </a:p>
          <a:p>
            <a:pPr lvl="1"/>
            <a:r>
              <a:rPr lang="es-ES" sz="1800" smtClean="0"/>
              <a:t>Bancos e instituciones de crédito</a:t>
            </a:r>
          </a:p>
          <a:p>
            <a:pPr lvl="1"/>
            <a:r>
              <a:rPr lang="es-ES" sz="1800" smtClean="0"/>
              <a:t>Caja</a:t>
            </a: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Activo Circulante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</TotalTime>
  <Words>3284</Words>
  <Application>Microsoft Macintosh PowerPoint</Application>
  <PresentationFormat>Presentación en pantalla (4:3)</PresentationFormat>
  <Paragraphs>1135</Paragraphs>
  <Slides>53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4" baseType="lpstr">
      <vt:lpstr>Arial Narrow</vt:lpstr>
      <vt:lpstr>Calibri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Arial</vt:lpstr>
      <vt:lpstr>11_Concurrencia</vt:lpstr>
      <vt:lpstr>Tema 7: Procesos financieros</vt:lpstr>
      <vt:lpstr>Índice</vt:lpstr>
      <vt:lpstr>Introducción</vt:lpstr>
      <vt:lpstr>La Contabilidad </vt:lpstr>
      <vt:lpstr>El Patrimonio</vt:lpstr>
      <vt:lpstr>Activo</vt:lpstr>
      <vt:lpstr>Activo Fijo: Inmovilizado</vt:lpstr>
      <vt:lpstr>Activo Fijo: Inmovilizado </vt:lpstr>
      <vt:lpstr>Activo Circulante</vt:lpstr>
      <vt:lpstr>Pasivo</vt:lpstr>
      <vt:lpstr>Pasivo Fijo</vt:lpstr>
      <vt:lpstr>Pasivo Circulante</vt:lpstr>
      <vt:lpstr>Balance de Situación</vt:lpstr>
      <vt:lpstr>Los cuentas de explotación</vt:lpstr>
      <vt:lpstr>Gastos</vt:lpstr>
      <vt:lpstr>Ingresos</vt:lpstr>
      <vt:lpstr>CUENTA DE PERDIDAS Y GANACIAS</vt:lpstr>
      <vt:lpstr>La mecánica contable</vt:lpstr>
      <vt:lpstr>Cuenta Contable</vt:lpstr>
      <vt:lpstr>Variaciones en la cuenta</vt:lpstr>
      <vt:lpstr>Ejemplo variación cuenta activo</vt:lpstr>
      <vt:lpstr>Variaciones en la cuenta</vt:lpstr>
      <vt:lpstr>Ejemplo variación cuenta pasivo</vt:lpstr>
      <vt:lpstr>Apunte</vt:lpstr>
      <vt:lpstr>Asientos</vt:lpstr>
      <vt:lpstr>Ejemplo de asiento</vt:lpstr>
      <vt:lpstr>El libro diario</vt:lpstr>
      <vt:lpstr>El libro Mayor</vt:lpstr>
      <vt:lpstr>Ejemplo de libro Mayor</vt:lpstr>
      <vt:lpstr>El plan de cuentas de la empresa</vt:lpstr>
      <vt:lpstr>El Plan General de Contabilidad.</vt:lpstr>
      <vt:lpstr>Cuadro de cuentas del Plan General de Contabilidad.</vt:lpstr>
      <vt:lpstr>General de Contabilidad</vt:lpstr>
      <vt:lpstr>Grupo 1 - Financiación Básica </vt:lpstr>
      <vt:lpstr>Grupo 2 - Inmovilizado </vt:lpstr>
      <vt:lpstr>Grupo 3 - Existencias </vt:lpstr>
      <vt:lpstr>Grupo 4 - Acreedores y deudores por operaciones de tráfico </vt:lpstr>
      <vt:lpstr>Grupo 4 - Acreedores y deudores por operaciones de tráfico </vt:lpstr>
      <vt:lpstr>Grupo 4 - Acreedores y deudores por operaciones de tráfico </vt:lpstr>
      <vt:lpstr>Grupo 5 - Cuentas financieras </vt:lpstr>
      <vt:lpstr>Grupo 6 - Compras y gastos</vt:lpstr>
      <vt:lpstr>Grupo 7 - Ventas e ingresos</vt:lpstr>
      <vt:lpstr>Grupo 8 - Gastos imputados al patrimonio neto</vt:lpstr>
      <vt:lpstr>Grupo 9 - Ingresos imputados al patrimonio neto </vt:lpstr>
      <vt:lpstr>El plan de cuentas de la empresa</vt:lpstr>
      <vt:lpstr>Libros y Balances</vt:lpstr>
      <vt:lpstr>El libro diario</vt:lpstr>
      <vt:lpstr>Asientos automatizados.</vt:lpstr>
      <vt:lpstr>Ejemplo asiento automatizado</vt:lpstr>
      <vt:lpstr>Ejemplo asiento automatizado. Nomina</vt:lpstr>
      <vt:lpstr>El libro Mayor</vt:lpstr>
      <vt:lpstr>Presentación de PowerPoint</vt:lpstr>
      <vt:lpstr>Libro Mayor, extractos cuentas: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Usuario de Microsoft Office</cp:lastModifiedBy>
  <cp:revision>817</cp:revision>
  <cp:lastPrinted>1601-01-01T00:00:00Z</cp:lastPrinted>
  <dcterms:created xsi:type="dcterms:W3CDTF">2015-10-20T10:29:07Z</dcterms:created>
  <dcterms:modified xsi:type="dcterms:W3CDTF">2019-10-29T10:00:03Z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