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4" r:id="rId2"/>
    <p:sldId id="275" r:id="rId3"/>
    <p:sldId id="279" r:id="rId4"/>
    <p:sldId id="277" r:id="rId5"/>
    <p:sldId id="278" r:id="rId6"/>
    <p:sldId id="257" r:id="rId7"/>
    <p:sldId id="280" r:id="rId8"/>
    <p:sldId id="281" r:id="rId9"/>
    <p:sldId id="282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83" r:id="rId20"/>
    <p:sldId id="284" r:id="rId21"/>
    <p:sldId id="285" r:id="rId22"/>
    <p:sldId id="286" r:id="rId23"/>
    <p:sldId id="267" r:id="rId24"/>
    <p:sldId id="268" r:id="rId25"/>
    <p:sldId id="269" r:id="rId26"/>
    <p:sldId id="270" r:id="rId27"/>
    <p:sldId id="271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/>
    <p:restoredTop sz="92912"/>
  </p:normalViewPr>
  <p:slideViewPr>
    <p:cSldViewPr snapToObjects="1">
      <p:cViewPr varScale="1">
        <p:scale>
          <a:sx n="77" d="100"/>
          <a:sy n="77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9A18E-28E0-4970-96FF-3FB23E8254A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C82A87-F376-443B-ACEC-74512EC25427}">
      <dgm:prSet phldrT="[Texto]" custT="1"/>
      <dgm:spPr/>
      <dgm:t>
        <a:bodyPr/>
        <a:lstStyle/>
        <a:p>
          <a:r>
            <a:rPr lang="es-ES" sz="900" dirty="0" smtClean="0"/>
            <a:t>Entrada datos diario</a:t>
          </a:r>
          <a:endParaRPr lang="es-ES" sz="900" dirty="0"/>
        </a:p>
      </dgm:t>
    </dgm:pt>
    <dgm:pt modelId="{53A62E37-382E-4EED-85B1-B6CEBC4A7352}" type="parTrans" cxnId="{6508B131-3BEC-492C-BF33-2769FD7EC674}">
      <dgm:prSet/>
      <dgm:spPr/>
      <dgm:t>
        <a:bodyPr/>
        <a:lstStyle/>
        <a:p>
          <a:endParaRPr lang="es-ES"/>
        </a:p>
      </dgm:t>
    </dgm:pt>
    <dgm:pt modelId="{9DEE9226-1DB8-4196-9AC5-9D638FE38C3F}" type="sibTrans" cxnId="{6508B131-3BEC-492C-BF33-2769FD7EC674}">
      <dgm:prSet/>
      <dgm:spPr/>
      <dgm:t>
        <a:bodyPr/>
        <a:lstStyle/>
        <a:p>
          <a:endParaRPr lang="es-ES"/>
        </a:p>
      </dgm:t>
    </dgm:pt>
    <dgm:pt modelId="{48C8EB8C-86DD-40D7-9EF6-156A7C8E0710}">
      <dgm:prSet phldrT="[Texto]" custT="1"/>
      <dgm:spPr/>
      <dgm:t>
        <a:bodyPr/>
        <a:lstStyle/>
        <a:p>
          <a:r>
            <a:rPr lang="es-ES" sz="900" dirty="0" smtClean="0"/>
            <a:t>Extractos de cuentas (Libro Mayor)</a:t>
          </a:r>
          <a:endParaRPr lang="es-ES" sz="900" dirty="0"/>
        </a:p>
      </dgm:t>
    </dgm:pt>
    <dgm:pt modelId="{5E3DCF61-15DC-4A65-9EA0-156193548E06}" type="parTrans" cxnId="{6421DF74-C0DF-4B53-AC72-1ABD2D2B3106}">
      <dgm:prSet/>
      <dgm:spPr/>
      <dgm:t>
        <a:bodyPr/>
        <a:lstStyle/>
        <a:p>
          <a:endParaRPr lang="es-ES"/>
        </a:p>
      </dgm:t>
    </dgm:pt>
    <dgm:pt modelId="{A507782E-2B52-4ED6-8FCD-362F92207899}" type="sibTrans" cxnId="{6421DF74-C0DF-4B53-AC72-1ABD2D2B3106}">
      <dgm:prSet/>
      <dgm:spPr/>
      <dgm:t>
        <a:bodyPr/>
        <a:lstStyle/>
        <a:p>
          <a:endParaRPr lang="es-ES"/>
        </a:p>
      </dgm:t>
    </dgm:pt>
    <dgm:pt modelId="{BD8548E6-92D3-4CD8-9BB1-098DA9C130EB}">
      <dgm:prSet phldrT="[Texto]" custT="1"/>
      <dgm:spPr/>
      <dgm:t>
        <a:bodyPr/>
        <a:lstStyle/>
        <a:p>
          <a:r>
            <a:rPr lang="es-ES" sz="900" dirty="0" smtClean="0"/>
            <a:t>Balance de Sumas y Saldos</a:t>
          </a:r>
          <a:endParaRPr lang="es-ES" sz="900" dirty="0"/>
        </a:p>
      </dgm:t>
    </dgm:pt>
    <dgm:pt modelId="{E279FC5D-BBB9-46D8-957C-36EADE43AC5E}" type="parTrans" cxnId="{551731F3-4ADC-4800-BF1B-9ED7FF27D1CB}">
      <dgm:prSet/>
      <dgm:spPr/>
      <dgm:t>
        <a:bodyPr/>
        <a:lstStyle/>
        <a:p>
          <a:endParaRPr lang="es-ES"/>
        </a:p>
      </dgm:t>
    </dgm:pt>
    <dgm:pt modelId="{DE844215-AD24-4DCB-BD96-5DFA3B14440A}" type="sibTrans" cxnId="{551731F3-4ADC-4800-BF1B-9ED7FF27D1CB}">
      <dgm:prSet/>
      <dgm:spPr/>
      <dgm:t>
        <a:bodyPr/>
        <a:lstStyle/>
        <a:p>
          <a:endParaRPr lang="es-ES"/>
        </a:p>
      </dgm:t>
    </dgm:pt>
    <dgm:pt modelId="{DA626297-9E20-4135-9142-C1E55801E9DB}">
      <dgm:prSet phldrT="[Texto]" custT="1"/>
      <dgm:spPr/>
      <dgm:t>
        <a:bodyPr/>
        <a:lstStyle/>
        <a:p>
          <a:r>
            <a:rPr lang="es-ES" sz="900" dirty="0" smtClean="0"/>
            <a:t>Balance de Pérdidas y Ganancias</a:t>
          </a:r>
          <a:endParaRPr lang="es-ES" sz="900" dirty="0"/>
        </a:p>
      </dgm:t>
    </dgm:pt>
    <dgm:pt modelId="{C879587E-7FA9-42DD-B052-E306671AD139}" type="parTrans" cxnId="{1B0BCA00-C0D3-4AF5-B954-85235F0F6040}">
      <dgm:prSet/>
      <dgm:spPr/>
      <dgm:t>
        <a:bodyPr/>
        <a:lstStyle/>
        <a:p>
          <a:endParaRPr lang="es-ES"/>
        </a:p>
      </dgm:t>
    </dgm:pt>
    <dgm:pt modelId="{766C5C12-2FD1-4367-8844-B490DFC82761}" type="sibTrans" cxnId="{1B0BCA00-C0D3-4AF5-B954-85235F0F6040}">
      <dgm:prSet/>
      <dgm:spPr/>
      <dgm:t>
        <a:bodyPr/>
        <a:lstStyle/>
        <a:p>
          <a:endParaRPr lang="es-ES"/>
        </a:p>
      </dgm:t>
    </dgm:pt>
    <dgm:pt modelId="{8E69931D-D859-4C29-AE92-532547EB37D8}">
      <dgm:prSet phldrT="[Texto]" custT="1"/>
      <dgm:spPr/>
      <dgm:t>
        <a:bodyPr/>
        <a:lstStyle/>
        <a:p>
          <a:r>
            <a:rPr lang="es-ES" sz="900" dirty="0" smtClean="0"/>
            <a:t>Balance de Situación</a:t>
          </a:r>
          <a:endParaRPr lang="es-ES" sz="900" dirty="0"/>
        </a:p>
      </dgm:t>
    </dgm:pt>
    <dgm:pt modelId="{9F59F1FD-C165-4352-B649-48BFA367B361}" type="parTrans" cxnId="{68F7BD59-160B-412B-81AC-F8EA2023C4FC}">
      <dgm:prSet/>
      <dgm:spPr/>
      <dgm:t>
        <a:bodyPr/>
        <a:lstStyle/>
        <a:p>
          <a:endParaRPr lang="es-ES"/>
        </a:p>
      </dgm:t>
    </dgm:pt>
    <dgm:pt modelId="{E5B91DBD-9CD7-4E50-8746-9B19E0D1FE80}" type="sibTrans" cxnId="{68F7BD59-160B-412B-81AC-F8EA2023C4FC}">
      <dgm:prSet/>
      <dgm:spPr/>
      <dgm:t>
        <a:bodyPr/>
        <a:lstStyle/>
        <a:p>
          <a:endParaRPr lang="es-ES"/>
        </a:p>
      </dgm:t>
    </dgm:pt>
    <dgm:pt modelId="{1CB172DE-69F5-450B-92D1-170E98E9959B}">
      <dgm:prSet phldrT="[Texto]" custT="1"/>
      <dgm:spPr/>
      <dgm:t>
        <a:bodyPr/>
        <a:lstStyle/>
        <a:p>
          <a:r>
            <a:rPr lang="es-ES" sz="900" dirty="0" smtClean="0"/>
            <a:t>Plan de cuentas de la empresa</a:t>
          </a:r>
          <a:endParaRPr lang="es-ES" sz="900" dirty="0"/>
        </a:p>
      </dgm:t>
    </dgm:pt>
    <dgm:pt modelId="{1A31A6FE-C95D-47BF-9533-5EF63231571F}" type="parTrans" cxnId="{6975F210-5913-42E1-A2FF-A45DA91784E8}">
      <dgm:prSet/>
      <dgm:spPr/>
      <dgm:t>
        <a:bodyPr/>
        <a:lstStyle/>
        <a:p>
          <a:endParaRPr lang="es-ES"/>
        </a:p>
      </dgm:t>
    </dgm:pt>
    <dgm:pt modelId="{DD0DB7B1-B8FD-419F-8812-049C378F34E8}" type="sibTrans" cxnId="{6975F210-5913-42E1-A2FF-A45DA91784E8}">
      <dgm:prSet/>
      <dgm:spPr/>
      <dgm:t>
        <a:bodyPr/>
        <a:lstStyle/>
        <a:p>
          <a:endParaRPr lang="es-ES"/>
        </a:p>
      </dgm:t>
    </dgm:pt>
    <dgm:pt modelId="{375CAEDE-CAAD-46C1-9873-9239663D5B38}" type="pres">
      <dgm:prSet presAssocID="{2B39A18E-28E0-4970-96FF-3FB23E8254AE}" presName="Name0" presStyleCnt="0">
        <dgm:presLayoutVars>
          <dgm:dir/>
          <dgm:animLvl val="lvl"/>
          <dgm:resizeHandles val="exact"/>
        </dgm:presLayoutVars>
      </dgm:prSet>
      <dgm:spPr/>
    </dgm:pt>
    <dgm:pt modelId="{37B5666D-6626-4E92-B638-9E4EC3AAD07D}" type="pres">
      <dgm:prSet presAssocID="{1CB172DE-69F5-450B-92D1-170E98E9959B}" presName="parTxOnly" presStyleLbl="node1" presStyleIdx="0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6DEEC1-B36F-4CF9-ACF6-1BC0B817BC78}" type="pres">
      <dgm:prSet presAssocID="{DD0DB7B1-B8FD-419F-8812-049C378F34E8}" presName="parTxOnlySpace" presStyleCnt="0"/>
      <dgm:spPr/>
    </dgm:pt>
    <dgm:pt modelId="{778D522D-8FF3-4D34-9745-57BFC37A49C6}" type="pres">
      <dgm:prSet presAssocID="{CAC82A87-F376-443B-ACEC-74512EC25427}" presName="parTxOnly" presStyleLbl="node1" presStyleIdx="1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43E3DE-C273-4B81-AD9C-464786A1A77B}" type="pres">
      <dgm:prSet presAssocID="{9DEE9226-1DB8-4196-9AC5-9D638FE38C3F}" presName="parTxOnlySpace" presStyleCnt="0"/>
      <dgm:spPr/>
    </dgm:pt>
    <dgm:pt modelId="{F3EAEAB6-9896-4077-B209-95E5F44C4A2F}" type="pres">
      <dgm:prSet presAssocID="{48C8EB8C-86DD-40D7-9EF6-156A7C8E0710}" presName="parTxOnly" presStyleLbl="node1" presStyleIdx="2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E57212-36B3-44F0-B8C3-BFBD90822538}" type="pres">
      <dgm:prSet presAssocID="{A507782E-2B52-4ED6-8FCD-362F92207899}" presName="parTxOnlySpace" presStyleCnt="0"/>
      <dgm:spPr/>
    </dgm:pt>
    <dgm:pt modelId="{2EC95CAF-AB3F-425E-A23F-C04C88A2FF87}" type="pres">
      <dgm:prSet presAssocID="{BD8548E6-92D3-4CD8-9BB1-098DA9C130EB}" presName="parTxOnly" presStyleLbl="node1" presStyleIdx="3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8BB37E-C667-4FEB-8DC1-AEC66D1692A7}" type="pres">
      <dgm:prSet presAssocID="{DE844215-AD24-4DCB-BD96-5DFA3B14440A}" presName="parTxOnlySpace" presStyleCnt="0"/>
      <dgm:spPr/>
    </dgm:pt>
    <dgm:pt modelId="{FB5E7C31-006B-4F8B-BCB4-1186C923D8E6}" type="pres">
      <dgm:prSet presAssocID="{DA626297-9E20-4135-9142-C1E55801E9DB}" presName="parTxOnly" presStyleLbl="node1" presStyleIdx="4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5EA40A-62EB-4B98-9038-A1C84D8774D7}" type="pres">
      <dgm:prSet presAssocID="{766C5C12-2FD1-4367-8844-B490DFC82761}" presName="parTxOnlySpace" presStyleCnt="0"/>
      <dgm:spPr/>
    </dgm:pt>
    <dgm:pt modelId="{482BA4FB-0BB7-4F5D-BCCA-7817C3E925AD}" type="pres">
      <dgm:prSet presAssocID="{8E69931D-D859-4C29-AE92-532547EB37D8}" presName="parTxOnly" presStyleLbl="node1" presStyleIdx="5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D2F7CF3-2E4D-5343-80C5-E4BE215A7613}" type="presOf" srcId="{BD8548E6-92D3-4CD8-9BB1-098DA9C130EB}" destId="{2EC95CAF-AB3F-425E-A23F-C04C88A2FF87}" srcOrd="0" destOrd="0" presId="urn:microsoft.com/office/officeart/2005/8/layout/chevron1"/>
    <dgm:cxn modelId="{73E7F2E1-75B6-4146-8E75-DEF56F802AD9}" type="presOf" srcId="{48C8EB8C-86DD-40D7-9EF6-156A7C8E0710}" destId="{F3EAEAB6-9896-4077-B209-95E5F44C4A2F}" srcOrd="0" destOrd="0" presId="urn:microsoft.com/office/officeart/2005/8/layout/chevron1"/>
    <dgm:cxn modelId="{9633EF17-938A-A44F-AE51-ED779D249126}" type="presOf" srcId="{DA626297-9E20-4135-9142-C1E55801E9DB}" destId="{FB5E7C31-006B-4F8B-BCB4-1186C923D8E6}" srcOrd="0" destOrd="0" presId="urn:microsoft.com/office/officeart/2005/8/layout/chevron1"/>
    <dgm:cxn modelId="{6975F210-5913-42E1-A2FF-A45DA91784E8}" srcId="{2B39A18E-28E0-4970-96FF-3FB23E8254AE}" destId="{1CB172DE-69F5-450B-92D1-170E98E9959B}" srcOrd="0" destOrd="0" parTransId="{1A31A6FE-C95D-47BF-9533-5EF63231571F}" sibTransId="{DD0DB7B1-B8FD-419F-8812-049C378F34E8}"/>
    <dgm:cxn modelId="{D2D2CB3F-1813-E045-9623-143E94D90DE4}" type="presOf" srcId="{1CB172DE-69F5-450B-92D1-170E98E9959B}" destId="{37B5666D-6626-4E92-B638-9E4EC3AAD07D}" srcOrd="0" destOrd="0" presId="urn:microsoft.com/office/officeart/2005/8/layout/chevron1"/>
    <dgm:cxn modelId="{1B0BCA00-C0D3-4AF5-B954-85235F0F6040}" srcId="{2B39A18E-28E0-4970-96FF-3FB23E8254AE}" destId="{DA626297-9E20-4135-9142-C1E55801E9DB}" srcOrd="4" destOrd="0" parTransId="{C879587E-7FA9-42DD-B052-E306671AD139}" sibTransId="{766C5C12-2FD1-4367-8844-B490DFC82761}"/>
    <dgm:cxn modelId="{551731F3-4ADC-4800-BF1B-9ED7FF27D1CB}" srcId="{2B39A18E-28E0-4970-96FF-3FB23E8254AE}" destId="{BD8548E6-92D3-4CD8-9BB1-098DA9C130EB}" srcOrd="3" destOrd="0" parTransId="{E279FC5D-BBB9-46D8-957C-36EADE43AC5E}" sibTransId="{DE844215-AD24-4DCB-BD96-5DFA3B14440A}"/>
    <dgm:cxn modelId="{C36F7708-9571-5C48-98B2-45464431091F}" type="presOf" srcId="{2B39A18E-28E0-4970-96FF-3FB23E8254AE}" destId="{375CAEDE-CAAD-46C1-9873-9239663D5B38}" srcOrd="0" destOrd="0" presId="urn:microsoft.com/office/officeart/2005/8/layout/chevron1"/>
    <dgm:cxn modelId="{21D49E6B-CB50-7B42-9234-86BB3226648A}" type="presOf" srcId="{CAC82A87-F376-443B-ACEC-74512EC25427}" destId="{778D522D-8FF3-4D34-9745-57BFC37A49C6}" srcOrd="0" destOrd="0" presId="urn:microsoft.com/office/officeart/2005/8/layout/chevron1"/>
    <dgm:cxn modelId="{692E4284-1364-254C-8BC5-898B54E36AAD}" type="presOf" srcId="{8E69931D-D859-4C29-AE92-532547EB37D8}" destId="{482BA4FB-0BB7-4F5D-BCCA-7817C3E925AD}" srcOrd="0" destOrd="0" presId="urn:microsoft.com/office/officeart/2005/8/layout/chevron1"/>
    <dgm:cxn modelId="{6421DF74-C0DF-4B53-AC72-1ABD2D2B3106}" srcId="{2B39A18E-28E0-4970-96FF-3FB23E8254AE}" destId="{48C8EB8C-86DD-40D7-9EF6-156A7C8E0710}" srcOrd="2" destOrd="0" parTransId="{5E3DCF61-15DC-4A65-9EA0-156193548E06}" sibTransId="{A507782E-2B52-4ED6-8FCD-362F92207899}"/>
    <dgm:cxn modelId="{6508B131-3BEC-492C-BF33-2769FD7EC674}" srcId="{2B39A18E-28E0-4970-96FF-3FB23E8254AE}" destId="{CAC82A87-F376-443B-ACEC-74512EC25427}" srcOrd="1" destOrd="0" parTransId="{53A62E37-382E-4EED-85B1-B6CEBC4A7352}" sibTransId="{9DEE9226-1DB8-4196-9AC5-9D638FE38C3F}"/>
    <dgm:cxn modelId="{68F7BD59-160B-412B-81AC-F8EA2023C4FC}" srcId="{2B39A18E-28E0-4970-96FF-3FB23E8254AE}" destId="{8E69931D-D859-4C29-AE92-532547EB37D8}" srcOrd="5" destOrd="0" parTransId="{9F59F1FD-C165-4352-B649-48BFA367B361}" sibTransId="{E5B91DBD-9CD7-4E50-8746-9B19E0D1FE80}"/>
    <dgm:cxn modelId="{D1E0ED85-0FD9-3545-B2C1-7FF3A8ABE185}" type="presParOf" srcId="{375CAEDE-CAAD-46C1-9873-9239663D5B38}" destId="{37B5666D-6626-4E92-B638-9E4EC3AAD07D}" srcOrd="0" destOrd="0" presId="urn:microsoft.com/office/officeart/2005/8/layout/chevron1"/>
    <dgm:cxn modelId="{131D75A6-C0EA-C342-B95D-1F104F415F4C}" type="presParOf" srcId="{375CAEDE-CAAD-46C1-9873-9239663D5B38}" destId="{676DEEC1-B36F-4CF9-ACF6-1BC0B817BC78}" srcOrd="1" destOrd="0" presId="urn:microsoft.com/office/officeart/2005/8/layout/chevron1"/>
    <dgm:cxn modelId="{2F1D923B-79F8-344F-8923-72D7FB1209EF}" type="presParOf" srcId="{375CAEDE-CAAD-46C1-9873-9239663D5B38}" destId="{778D522D-8FF3-4D34-9745-57BFC37A49C6}" srcOrd="2" destOrd="0" presId="urn:microsoft.com/office/officeart/2005/8/layout/chevron1"/>
    <dgm:cxn modelId="{AAA20B25-5231-D84E-8BF0-A26304D09D1F}" type="presParOf" srcId="{375CAEDE-CAAD-46C1-9873-9239663D5B38}" destId="{E943E3DE-C273-4B81-AD9C-464786A1A77B}" srcOrd="3" destOrd="0" presId="urn:microsoft.com/office/officeart/2005/8/layout/chevron1"/>
    <dgm:cxn modelId="{9D382517-C3DF-C943-B7B7-212EC26DD13E}" type="presParOf" srcId="{375CAEDE-CAAD-46C1-9873-9239663D5B38}" destId="{F3EAEAB6-9896-4077-B209-95E5F44C4A2F}" srcOrd="4" destOrd="0" presId="urn:microsoft.com/office/officeart/2005/8/layout/chevron1"/>
    <dgm:cxn modelId="{3189E65C-5133-C64C-B14F-02851AE3F7C4}" type="presParOf" srcId="{375CAEDE-CAAD-46C1-9873-9239663D5B38}" destId="{18E57212-36B3-44F0-B8C3-BFBD90822538}" srcOrd="5" destOrd="0" presId="urn:microsoft.com/office/officeart/2005/8/layout/chevron1"/>
    <dgm:cxn modelId="{813D10FA-3154-DC4B-AF4E-677EF658B66C}" type="presParOf" srcId="{375CAEDE-CAAD-46C1-9873-9239663D5B38}" destId="{2EC95CAF-AB3F-425E-A23F-C04C88A2FF87}" srcOrd="6" destOrd="0" presId="urn:microsoft.com/office/officeart/2005/8/layout/chevron1"/>
    <dgm:cxn modelId="{37C90819-1D22-7846-A905-8C3F1559DFAD}" type="presParOf" srcId="{375CAEDE-CAAD-46C1-9873-9239663D5B38}" destId="{9D8BB37E-C667-4FEB-8DC1-AEC66D1692A7}" srcOrd="7" destOrd="0" presId="urn:microsoft.com/office/officeart/2005/8/layout/chevron1"/>
    <dgm:cxn modelId="{357F4489-191F-6D40-ABFA-D05CA665E1BC}" type="presParOf" srcId="{375CAEDE-CAAD-46C1-9873-9239663D5B38}" destId="{FB5E7C31-006B-4F8B-BCB4-1186C923D8E6}" srcOrd="8" destOrd="0" presId="urn:microsoft.com/office/officeart/2005/8/layout/chevron1"/>
    <dgm:cxn modelId="{0B771A72-1A55-7543-9018-58BFDC68FF87}" type="presParOf" srcId="{375CAEDE-CAAD-46C1-9873-9239663D5B38}" destId="{EC5EA40A-62EB-4B98-9038-A1C84D8774D7}" srcOrd="9" destOrd="0" presId="urn:microsoft.com/office/officeart/2005/8/layout/chevron1"/>
    <dgm:cxn modelId="{1313FA94-C72F-BA4B-999B-5E0841AE741E}" type="presParOf" srcId="{375CAEDE-CAAD-46C1-9873-9239663D5B38}" destId="{482BA4FB-0BB7-4F5D-BCCA-7817C3E925A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5666D-6626-4E92-B638-9E4EC3AAD07D}">
      <dsp:nvSpPr>
        <dsp:cNvPr id="0" name=""/>
        <dsp:cNvSpPr/>
      </dsp:nvSpPr>
      <dsp:spPr>
        <a:xfrm>
          <a:off x="4018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Plan de cuentas de la empresa</a:t>
          </a:r>
          <a:endParaRPr lang="es-ES" sz="900" kern="1200" dirty="0"/>
        </a:p>
      </dsp:txBody>
      <dsp:txXfrm>
        <a:off x="484238" y="586579"/>
        <a:ext cx="534389" cy="960440"/>
      </dsp:txXfrm>
    </dsp:sp>
    <dsp:sp modelId="{778D522D-8FF3-4D34-9745-57BFC37A49C6}">
      <dsp:nvSpPr>
        <dsp:cNvPr id="0" name=""/>
        <dsp:cNvSpPr/>
      </dsp:nvSpPr>
      <dsp:spPr>
        <a:xfrm>
          <a:off x="1349365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Entrada datos diario</a:t>
          </a:r>
          <a:endParaRPr lang="es-ES" sz="900" kern="1200" dirty="0"/>
        </a:p>
      </dsp:txBody>
      <dsp:txXfrm>
        <a:off x="1829585" y="586579"/>
        <a:ext cx="534389" cy="960440"/>
      </dsp:txXfrm>
    </dsp:sp>
    <dsp:sp modelId="{F3EAEAB6-9896-4077-B209-95E5F44C4A2F}">
      <dsp:nvSpPr>
        <dsp:cNvPr id="0" name=""/>
        <dsp:cNvSpPr/>
      </dsp:nvSpPr>
      <dsp:spPr>
        <a:xfrm>
          <a:off x="2694711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Extractos de cuentas (Libro Mayor)</a:t>
          </a:r>
          <a:endParaRPr lang="es-ES" sz="900" kern="1200" dirty="0"/>
        </a:p>
      </dsp:txBody>
      <dsp:txXfrm>
        <a:off x="3174931" y="586579"/>
        <a:ext cx="534389" cy="960440"/>
      </dsp:txXfrm>
    </dsp:sp>
    <dsp:sp modelId="{2EC95CAF-AB3F-425E-A23F-C04C88A2FF87}">
      <dsp:nvSpPr>
        <dsp:cNvPr id="0" name=""/>
        <dsp:cNvSpPr/>
      </dsp:nvSpPr>
      <dsp:spPr>
        <a:xfrm>
          <a:off x="4040058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Balance de Sumas y Saldos</a:t>
          </a:r>
          <a:endParaRPr lang="es-ES" sz="900" kern="1200" dirty="0"/>
        </a:p>
      </dsp:txBody>
      <dsp:txXfrm>
        <a:off x="4520278" y="586579"/>
        <a:ext cx="534389" cy="960440"/>
      </dsp:txXfrm>
    </dsp:sp>
    <dsp:sp modelId="{FB5E7C31-006B-4F8B-BCB4-1186C923D8E6}">
      <dsp:nvSpPr>
        <dsp:cNvPr id="0" name=""/>
        <dsp:cNvSpPr/>
      </dsp:nvSpPr>
      <dsp:spPr>
        <a:xfrm>
          <a:off x="5385405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Balance de Pérdidas y Ganancias</a:t>
          </a:r>
          <a:endParaRPr lang="es-ES" sz="900" kern="1200" dirty="0"/>
        </a:p>
      </dsp:txBody>
      <dsp:txXfrm>
        <a:off x="5865625" y="586579"/>
        <a:ext cx="534389" cy="960440"/>
      </dsp:txXfrm>
    </dsp:sp>
    <dsp:sp modelId="{482BA4FB-0BB7-4F5D-BCCA-7817C3E925AD}">
      <dsp:nvSpPr>
        <dsp:cNvPr id="0" name=""/>
        <dsp:cNvSpPr/>
      </dsp:nvSpPr>
      <dsp:spPr>
        <a:xfrm>
          <a:off x="6730751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Balance de Situación</a:t>
          </a:r>
          <a:endParaRPr lang="es-ES" sz="900" kern="1200" dirty="0"/>
        </a:p>
      </dsp:txBody>
      <dsp:txXfrm>
        <a:off x="7210971" y="586579"/>
        <a:ext cx="534389" cy="96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5ADAA-5EF1-A04A-8F40-A6FEC3F87099}" type="datetimeFigureOut">
              <a:rPr lang="en-US" smtClean="0"/>
              <a:t>11/7/19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13718-976A-3842-AC4C-90540650144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4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7A6D5A-6131-5C44-97CA-D3309C52F345}" type="slidenum">
              <a:rPr lang="es-ES" smtClean="0"/>
              <a:pPr>
                <a:defRPr/>
              </a:pPr>
              <a:t>2</a:t>
            </a:fld>
            <a:endParaRPr lang="es-E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70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034168-BD23-4D43-85CA-5D8B6609E3C5}" type="slidenum">
              <a:rPr lang="es-ES" smtClean="0"/>
              <a:pPr>
                <a:defRPr/>
              </a:pPr>
              <a:t>15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5648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57113-F5FA-104E-BC6B-3776057065F9}" type="slidenum">
              <a:rPr lang="es-ES" smtClean="0"/>
              <a:pPr>
                <a:defRPr/>
              </a:pPr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9630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08A598-A8E7-5743-81E2-6402546C9AD6}" type="slidenum">
              <a:rPr lang="es-ES" smtClean="0"/>
              <a:pPr>
                <a:defRPr/>
              </a:pPr>
              <a:t>17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1643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5177F-8298-8146-9AF4-3C62E3D46044}" type="slidenum">
              <a:rPr lang="es-ES" smtClean="0"/>
              <a:pPr>
                <a:defRPr/>
              </a:pPr>
              <a:t>18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0981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5177F-8298-8146-9AF4-3C62E3D46044}" type="slidenum">
              <a:rPr lang="es-ES" smtClean="0"/>
              <a:pPr>
                <a:defRPr/>
              </a:pPr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32764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5177F-8298-8146-9AF4-3C62E3D46044}" type="slidenum">
              <a:rPr lang="es-ES" smtClean="0"/>
              <a:pPr>
                <a:defRPr/>
              </a:pPr>
              <a:t>20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92685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CC0E6-E23A-4D46-89DE-63196FE9D262}" type="slidenum">
              <a:rPr lang="es-ES" smtClean="0"/>
              <a:pPr>
                <a:defRPr/>
              </a:pPr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81802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CC0E6-E23A-4D46-89DE-63196FE9D262}" type="slidenum">
              <a:rPr lang="es-ES" smtClean="0"/>
              <a:pPr>
                <a:defRPr/>
              </a:pPr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76647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CB1CF3-1A56-9745-A718-FD53518A0AFC}" type="slidenum">
              <a:rPr lang="es-ES" smtClean="0"/>
              <a:pPr>
                <a:defRPr/>
              </a:pPr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5808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EF1378-CBA7-E643-9E7D-F1E9BE4C798B}" type="slidenum">
              <a:rPr lang="es-ES" smtClean="0"/>
              <a:pPr>
                <a:defRPr/>
              </a:pPr>
              <a:t>25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3889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79A2A4-8086-7C4B-9264-DF6D4550C235}" type="slidenum">
              <a:rPr lang="es-ES" smtClean="0"/>
              <a:pPr>
                <a:defRPr/>
              </a:pPr>
              <a:t>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56090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688B5-7F66-0E45-9D56-C9A92A9F94B0}" type="slidenum">
              <a:rPr lang="es-ES" smtClean="0"/>
              <a:pPr>
                <a:defRPr/>
              </a:pPr>
              <a:t>26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8098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DA1C9-5C62-B340-948B-450DBF15D9D8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063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21747-6C09-B140-89A0-DBD934298348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07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13DE2-1543-DF4D-B2C0-5D0F03A36016}" type="slidenum">
              <a:rPr lang="es-ES" smtClean="0"/>
              <a:pPr>
                <a:defRPr/>
              </a:pPr>
              <a:t>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9468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D9CEF-5194-1242-B190-B763C2049CD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57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95B950-0EB2-4A4A-99F2-9B699B9D367C}" type="slidenum">
              <a:rPr lang="es-ES" smtClean="0"/>
              <a:pPr>
                <a:defRPr/>
              </a:pPr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7835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1F1018-8069-ED46-9408-214082A6F40A}" type="slidenum">
              <a:rPr lang="es-ES" smtClean="0"/>
              <a:pPr>
                <a:defRPr/>
              </a:pPr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7920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BC42E8-BCD2-6643-A8E0-821E9D348ED5}" type="slidenum">
              <a:rPr lang="es-ES" smtClean="0"/>
              <a:pPr>
                <a:defRPr/>
              </a:pPr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0861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246D74-6978-F749-B8DC-06A6EE6F376E}" type="slidenum">
              <a:rPr lang="es-ES" smtClean="0"/>
              <a:pPr>
                <a:defRPr/>
              </a:pPr>
              <a:t>13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3264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F633B-4D98-7948-BC33-B1F9128CD279}" type="slidenum">
              <a:rPr lang="es-ES" smtClean="0"/>
              <a:pPr>
                <a:defRPr/>
              </a:pPr>
              <a:t>14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054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26D5B-9412-0347-B532-4D52B059757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5C39-6832-A848-BB10-8699972CA238}" type="datetimeFigureOut">
              <a:rPr lang="en-US" smtClean="0"/>
              <a:t>11/7/19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960E-1569-2C49-B702-BBBD79DCE587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 dirty="0" smtClean="0">
                <a:ea typeface="+mj-ea"/>
                <a:cs typeface="+mj-cs"/>
              </a:rPr>
              <a:t>Tema 7.1: Procesos financieros</a:t>
            </a:r>
            <a:br>
              <a:rPr lang="es-ES_tradnl" dirty="0" smtClean="0">
                <a:ea typeface="+mj-ea"/>
                <a:cs typeface="+mj-cs"/>
              </a:rPr>
            </a:br>
            <a:r>
              <a:rPr lang="es-ES_tradnl" dirty="0" smtClean="0"/>
              <a:t>Continuación. Balances 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33400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60 61 71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 Consumos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 Gastos de Personal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640 641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Sueldos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642 643 649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Cargas sociales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 Dotaciones para amortizaciones de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650 693 694 695 793 794 795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4´. Variaciones de las provisiones de tráfico y perdidas de créditos incobrables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62 631 634 636 639 651 659 690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 Otros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BENEFICIOS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                   (B1-A1-A2-A3-A4-A5-)</a:t>
                      </a:r>
                      <a:endParaRPr kumimoji="0" lang="es-E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1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1856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 Ingresos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 neto cifra de negocio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73 74 75 790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Otros Ingresos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PÉRDIDAS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(A1+A2+A3+A4+A5-B1)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2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51755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6. Gastos financieros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6610 6615 6620 6630 6640 6650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Deudas con empresas del grupo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6611 6616 6621 6631 6641 6651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Deudas con empresas asociadas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6613 6618 6622 6623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Otras deudas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Pérdidas por inversiones bancarias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6963 6965 6966 697 698 699 7963 7965 7966 797 798 799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 Variaciones de las provisiones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8.  Diferencias negativas de cambio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POSITIVOS(B2+B3-A6-A7-A8)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BENEFICIO DE LAS ACTIVIDADES ORDINARIAS (AI+AII-BI-BII)</a:t>
                      </a:r>
                      <a:endParaRPr kumimoji="0" lang="es-E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3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 Ingresos Financieros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7600 7610 7620 7630 7650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En empresas del grupo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7601 7611 7621 7631 7651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En empresas asociadas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7603 7613 7623 76 33 7653 760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Otros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Beneficios por inversiones financieras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 Diferencias positivas de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NEGATIVOS(A6+A7+A8-B2-B3)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PÉRDIDAS DE LAS ACTIVIDADES ORDINARIAS (BI+BII-AI-AII)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4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6824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691 692 6960 6961 791 792 7950 7961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9. Variaciones sobre el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670 671 672 673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10. Pérdidas provenientes del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11.  Pérdidas por operaciones con acciones y obligaciones propias.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12. Gastos Extraordinarios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13. Gastos y pérdidas de otros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POSITIVOS(B4+B5+B6+B7+B8-A9-A10-A11-A12-A13)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BENEFICIOS ANTES DE IMPUESTOS(AIII+AIV-BIII-BIV)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5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770 771 772 773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4. Beneficios de enajenación de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5.Beneficios por operaciones con acciones y obligaciones propias.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6.  Subvenciones del capital transferidas al resultado del ejercicio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 Ingresos Extraordinarios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8. Ingresos y beneficios de otros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NEGATIVOS(A9+A10+A11+A12+A13-B4-B5-B6-B7-B8)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PERDIDAS  ANTES DE IMPUESTOS(BIII+BIV-AIII-AIV)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6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0688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630 633 638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14. Impuesto de sociedades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13. Otros Impuestos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BENEFICIOS (AV-A14-A15)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7</a:t>
            </a:r>
            <a:endParaRPr lang="es-ES" sz="4000" dirty="0">
              <a:ea typeface="+mj-ea"/>
              <a:cs typeface="+mj-cs"/>
            </a:endParaRPr>
          </a:p>
        </p:txBody>
      </p:sp>
      <p:graphicFrame>
        <p:nvGraphicFramePr>
          <p:cNvPr id="5" name="3 Marcador de contenido"/>
          <p:cNvGraphicFramePr>
            <a:graphicFrameLocks noGrp="1"/>
          </p:cNvGraphicFramePr>
          <p:nvPr/>
        </p:nvGraphicFramePr>
        <p:xfrm>
          <a:off x="381000" y="3886200"/>
          <a:ext cx="8229600" cy="91440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PÉRDIDAS (BV+A14+A15)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48600" cy="4815840"/>
        </p:xfrm>
        <a:graphic>
          <a:graphicData uri="http://schemas.openxmlformats.org/drawingml/2006/table">
            <a:tbl>
              <a:tblPr/>
              <a:tblGrid>
                <a:gridCol w="3276600"/>
                <a:gridCol w="419100"/>
                <a:gridCol w="342900"/>
                <a:gridCol w="2990850"/>
                <a:gridCol w="438150"/>
                <a:gridCol w="381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BENEFICIOS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  (B1-A1-A2-A3-A4-A5-)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PÉRDIDAS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(A1+A2+A3+A4+A5-B1)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POSITIVOS(B2+B3-A6-A7-A8)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NEGATIVOS (A6+A7+A8-B2-B3)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BENEFICIO DE LAS ACTIVIDADES ORDINARIAS (AI+AII-BI-BII)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PÉRDIDAS DE LAS ACTIVIDADES ORDINARIAS (BI+BII-AI-AII)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POSITIVOS (B4+B5+B6+B7+B8-A9-A10-A11-A12-A13)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NEGATIVOS(A9+A10+A11+A12+A13-B4-B5-B6-B7-B8)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BENEFICIOS ANTES DE IMPUESTOS(AIII+AIV-BIII-BIV)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PERDIDAS  ANTES DE IMPUESTOS(BIII+BIV-AIII-AIV)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BENEFICIOS (AV-A14-A15)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PÉRDIDAS (BV+A14+A15)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RESUMEN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4131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smtClean="0">
                <a:ea typeface="ＭＳ Ｐゴシック" pitchFamily="43" charset="-128"/>
                <a:cs typeface="ＭＳ Ｐゴシック" pitchFamily="43" charset="-128"/>
              </a:rPr>
              <a:t>Este balance sirve para determinar la situación financiera de la empresa, si la empresa tiene viabilidad o al contrario esta en situación de crisis.</a:t>
            </a:r>
          </a:p>
          <a:p>
            <a:r>
              <a:rPr lang="es-ES" sz="2400" smtClean="0">
                <a:ea typeface="ＭＳ Ｐゴシック" pitchFamily="43" charset="-128"/>
                <a:cs typeface="ＭＳ Ｐゴシック" pitchFamily="43" charset="-128"/>
              </a:rPr>
              <a:t>Para la realización de este balance tendremos calculados los saldos de todas la cuentas de dos y tres dígitos..</a:t>
            </a:r>
          </a:p>
          <a:p>
            <a:r>
              <a:rPr lang="es-ES" sz="2400" smtClean="0">
                <a:ea typeface="ＭＳ Ｐゴシック" pitchFamily="43" charset="-128"/>
                <a:cs typeface="ＭＳ Ｐゴシック" pitchFamily="43" charset="-128"/>
              </a:rPr>
              <a:t>Las cuentas del activo suman si el saldo es deudor y restan si es acreedor.</a:t>
            </a:r>
          </a:p>
          <a:p>
            <a:r>
              <a:rPr lang="es-ES" sz="2400" smtClean="0">
                <a:ea typeface="ＭＳ Ｐゴシック" pitchFamily="43" charset="-128"/>
                <a:cs typeface="ＭＳ Ｐゴシック" pitchFamily="43" charset="-128"/>
              </a:rPr>
              <a:t>Las cuentas del pasivo son al contrario, suman con saldos acreedores y restan con saldos deudores.</a:t>
            </a:r>
          </a:p>
          <a:p>
            <a:r>
              <a:rPr lang="es-ES" sz="2400" smtClean="0">
                <a:ea typeface="ＭＳ Ｐゴシック" pitchFamily="43" charset="-128"/>
                <a:cs typeface="ＭＳ Ｐゴシック" pitchFamily="43" charset="-128"/>
              </a:rPr>
              <a:t>La estructura </a:t>
            </a:r>
            <a:r>
              <a:rPr lang="es-ES" sz="2800" smtClean="0">
                <a:ea typeface="ＭＳ Ｐゴシック" pitchFamily="43" charset="-128"/>
                <a:cs typeface="ＭＳ Ｐゴシック" pitchFamily="43" charset="-128"/>
              </a:rPr>
              <a:t>del balance “abreviado” con las cuestas es la siguiente: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Situación. Supuesto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41315" name="4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El edificio donde la empresa desarrolla su actividad está valorado en 170.000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,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de los cuales 30.000 corresponden al valor del terreno.</a:t>
            </a: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La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maquinaria utilizada en su actividad la adquirió por 68.000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Los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elementos de transporte que posee la empresa fueron adquiridos a un proveedor por un total de 36.000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,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de los que faltan por pagar 8.000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que abonará dentro de tres meses.</a:t>
            </a: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Tiene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contratado con el banco un préstamo, siendo la deuda pendiente a largo plazo de 110.000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y, a corto plazo de 29.000€.</a:t>
            </a: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El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equipo informático lo adquirió en 43.000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La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amortización acumulada asciende a 92.000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9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endParaRPr lang="es-ES" sz="2800" dirty="0" smtClean="0">
              <a:ea typeface="ＭＳ Ｐゴシック" pitchFamily="43" charset="-128"/>
              <a:cs typeface="ＭＳ Ｐゴシック" pitchFamily="43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200" dirty="0" smtClean="0">
                <a:ea typeface="ＭＳ Ｐゴシック" pitchFamily="43" charset="-128"/>
                <a:cs typeface="ＭＳ Ｐゴシック" pitchFamily="43" charset="-128"/>
              </a:rPr>
              <a:t>Introducción.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 smtClean="0">
                <a:ea typeface="ＭＳ Ｐゴシック" pitchFamily="43" charset="-128"/>
                <a:cs typeface="ＭＳ Ｐゴシック" pitchFamily="43" charset="-128"/>
              </a:rPr>
              <a:t>La contabilidad.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 smtClean="0">
                <a:ea typeface="ＭＳ Ｐゴシック" pitchFamily="43" charset="-128"/>
                <a:cs typeface="ＭＳ Ｐゴシック" pitchFamily="43" charset="-128"/>
              </a:rPr>
              <a:t>Relación contable con otros procesos.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 smtClean="0">
                <a:solidFill>
                  <a:srgbClr val="FF0000"/>
                </a:solidFill>
                <a:ea typeface="ＭＳ Ｐゴシック" pitchFamily="43" charset="-128"/>
                <a:cs typeface="ＭＳ Ｐゴシック" pitchFamily="43" charset="-128"/>
              </a:rPr>
              <a:t>Balances.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>
                <a:solidFill>
                  <a:srgbClr val="FF0000"/>
                </a:solidFill>
                <a:ea typeface="ＭＳ Ｐゴシック" pitchFamily="43" charset="-128"/>
                <a:cs typeface="ＭＳ Ｐゴシック" pitchFamily="43" charset="-128"/>
              </a:rPr>
              <a:t>Perdidas y ganancias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>
                <a:solidFill>
                  <a:srgbClr val="FF0000"/>
                </a:solidFill>
                <a:ea typeface="ＭＳ Ｐゴシック" pitchFamily="43" charset="-128"/>
                <a:cs typeface="ＭＳ Ｐゴシック" pitchFamily="43" charset="-128"/>
              </a:rPr>
              <a:t>Situación</a:t>
            </a:r>
          </a:p>
          <a:p>
            <a:pPr>
              <a:lnSpc>
                <a:spcPct val="90000"/>
              </a:lnSpc>
            </a:pPr>
            <a:r>
              <a:rPr lang="es-ES" sz="2200" dirty="0" smtClean="0">
                <a:solidFill>
                  <a:srgbClr val="FF0000"/>
                </a:solidFill>
                <a:ea typeface="ＭＳ Ｐゴシック" pitchFamily="43" charset="-128"/>
                <a:cs typeface="ＭＳ Ｐゴシック" pitchFamily="43" charset="-128"/>
              </a:rPr>
              <a:t>Flujo de datos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 smtClean="0">
                <a:ea typeface="ＭＳ Ｐゴシック" pitchFamily="43" charset="-128"/>
                <a:cs typeface="ＭＳ Ｐゴシック" pitchFamily="43" charset="-128"/>
              </a:rPr>
              <a:t>Análisis de estados financieros.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 smtClean="0">
                <a:ea typeface="ＭＳ Ｐゴシック" pitchFamily="43" charset="-128"/>
                <a:cs typeface="ＭＳ Ｐゴシック" pitchFamily="43" charset="-128"/>
              </a:rPr>
              <a:t>Obligación información. Registro mercantil, auditoría.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Situación. Supuesto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41315" name="4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Mantiene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en almacén mercaderías por importe de 84.000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Debe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a sus proveedores de materias primas 76.000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Debe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a la Hacienda Pública 9.500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Las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cuotas de la seguridad social pendientes de abonar ascienden a 5.500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Los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clientes le deben a la empresa facturas por importe de 102.000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Mantiene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un efectivo en caja de 4.200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y saldos disponibles en cuentas corrientes bancarias de 12.400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El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capital social asciende a 150.000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.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  <a:p>
            <a:r>
              <a:rPr lang="es-ES" sz="2400" dirty="0" smtClean="0">
                <a:ea typeface="ＭＳ Ｐゴシック" pitchFamily="43" charset="-128"/>
                <a:cs typeface="ＭＳ Ｐゴシック" pitchFamily="43" charset="-128"/>
              </a:rPr>
              <a:t>Mantiene 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una reserva legal por importe de 21.000 </a:t>
            </a:r>
            <a:r>
              <a:rPr lang="pt-BR" sz="2400" dirty="0" smtClean="0">
                <a:ea typeface="ＭＳ Ｐゴシック" pitchFamily="43" charset="-128"/>
                <a:cs typeface="ＭＳ Ｐゴシック" pitchFamily="43" charset="-128"/>
              </a:rPr>
              <a:t>€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3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BALANCE DE </a:t>
            </a:r>
            <a:r>
              <a:rPr lang="es-ES" sz="3600" dirty="0" smtClean="0"/>
              <a:t>SUMAS Y SALDOS. </a:t>
            </a:r>
            <a:r>
              <a:rPr lang="es-ES_tradnl" sz="3600" dirty="0" smtClean="0"/>
              <a:t>SUPUESTO</a:t>
            </a:r>
            <a:endParaRPr lang="es-ES_tradnl" sz="36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9479"/>
              </p:ext>
            </p:extLst>
          </p:nvPr>
        </p:nvGraphicFramePr>
        <p:xfrm>
          <a:off x="179511" y="1268758"/>
          <a:ext cx="8784978" cy="5410272"/>
        </p:xfrm>
        <a:graphic>
          <a:graphicData uri="http://schemas.openxmlformats.org/drawingml/2006/table">
            <a:tbl>
              <a:tblPr/>
              <a:tblGrid>
                <a:gridCol w="1404951"/>
                <a:gridCol w="4989995"/>
                <a:gridCol w="985081"/>
                <a:gridCol w="1404951"/>
              </a:tblGrid>
              <a:tr h="252241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</a:t>
                      </a:r>
                      <a:endParaRPr lang="es-ES_trad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DOS</a:t>
                      </a:r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00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cta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HABER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Capital Social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Reserva Legal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 ejercicio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l/p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crédito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Terrenos y bienes naturales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Construcciones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Maquinaria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Equipos para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proc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información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Elementos de transporte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A.A. Inmovilizado Material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92.000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Mercaderías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Clientes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Hacienda Pública acreedora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Organismos de la Seguridad Social Acreedor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corto plazo con entidades de crédito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 inmov. c/p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006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Bancos cuenta corriente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Situación. Supuesto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94801"/>
              </p:ext>
            </p:extLst>
          </p:nvPr>
        </p:nvGraphicFramePr>
        <p:xfrm>
          <a:off x="251519" y="1268765"/>
          <a:ext cx="8784976" cy="5256578"/>
        </p:xfrm>
        <a:graphic>
          <a:graphicData uri="http://schemas.openxmlformats.org/drawingml/2006/table">
            <a:tbl>
              <a:tblPr/>
              <a:tblGrid>
                <a:gridCol w="442839"/>
                <a:gridCol w="2788691"/>
                <a:gridCol w="730087"/>
                <a:gridCol w="394964"/>
                <a:gridCol w="3698308"/>
                <a:gridCol w="730087"/>
              </a:tblGrid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PASIVO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€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€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INMOVILIZADO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FONDOS PROPIOS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Terrenos y bienes naturales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Capital Social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Construcciones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Reserva Legal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Maquinaria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 ejercicio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Equipos para proc. información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Patrimonio neto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189.600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Elementos de transporte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EXIGIBLE A LARGO PLAZO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l/p ent. crédito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-282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A.A. Inmovilizado Material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-92.000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</a:t>
                      </a:r>
                      <a:r>
                        <a:rPr lang="es-ES_tradn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exigible</a:t>
                      </a:r>
                      <a:r>
                        <a:rPr lang="es-ES_tradn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14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l/p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 fijo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ACTIVO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EXIGIBLE A CORTO PLAZO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EXISTENCIAS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Mercaderías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Hacienda Pública acreedora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REALIZABLE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Organismos de la Seguridad Social Acreedor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Clientes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corto plazo con entidades de crédito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DISPONIBLE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 </a:t>
                      </a:r>
                      <a:r>
                        <a:rPr lang="es-ES_trad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inmov</a:t>
                      </a:r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c/p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Bancos cuenta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Pasivo Corriente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427.000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PASIVO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427.000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5836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190, 191,192,193, 194, 195, 196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Accionistas por desembolsos no exigidos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 Gastos de establecimiento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21, 281, 291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 Inmovilizado 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22, 23, 282,292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 Inmovilizado inmaterial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240, 241, 242, 243, 244, 245, 246, 247,           250, 251, 252, 253, 254, 255, 256,257,258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26, 293, 294,295 296, 297, 298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 Inmovilizado financiero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 Acciones propias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88255"/>
        </p:xfrm>
        <a:graphic>
          <a:graphicData uri="http://schemas.openxmlformats.org/drawingml/2006/table">
            <a:tbl>
              <a:tblPr/>
              <a:tblGrid>
                <a:gridCol w="2332038"/>
                <a:gridCol w="3435350"/>
                <a:gridCol w="1230312"/>
                <a:gridCol w="1231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C) Gastos a distribuir en varios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Activo Circulante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 Accionistas por desembolsos exigidos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30, 31, 32, 33, 34, 35, 36, 39, 407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 Existencias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430, 431, 432, 433, 434, 435, 436, 44, 460, 470, 471, 472, 474, 490, 494, 544, 551, 552, 553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 Deudores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53, 540, 541, 542, 543, 545, 546, 547, 548,549, 565, 566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 Inversiones financieras temporales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69, 57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 Tesorería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480, 580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 Ajustes por periodificación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GENERAL (A+B+C+D)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352550"/>
          <a:ext cx="8458200" cy="4672648"/>
        </p:xfrm>
        <a:graphic>
          <a:graphicData uri="http://schemas.openxmlformats.org/drawingml/2006/table">
            <a:tbl>
              <a:tblPr/>
              <a:tblGrid>
                <a:gridCol w="2114550"/>
                <a:gridCol w="4057650"/>
                <a:gridCol w="990600"/>
                <a:gridCol w="12954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Fondos propios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Capital Suscrito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romanUcPeriod"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romanUcPeriod"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Prima de Emisión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Reserva de revalorización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112, 13,114,115,116,117,118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Reservas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120, 121,122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Resultados de ejercicios anteriores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 Perdidas y Ganancias.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VII. Dividendo a cuenta entregado en el ejercicio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200" cy="4984753"/>
        </p:xfrm>
        <a:graphic>
          <a:graphicData uri="http://schemas.openxmlformats.org/drawingml/2006/table">
            <a:tbl>
              <a:tblPr/>
              <a:tblGrid>
                <a:gridCol w="2114550"/>
                <a:gridCol w="3905250"/>
                <a:gridCol w="1143000"/>
                <a:gridCol w="1295400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 a distribuir en varios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C) Provisiones para riesgos y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15, 16,17,18, 248, 249, 259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Acreedores a largo plazo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0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400, 402,403, 406, 41, 437, 465, 475, 476, 477, 479, 485, 499, 50, 51, 552, 553, 555, 559, 560, 561, 585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Acreedores a corto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GENERAL (A+B+C+D+E)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300" smtClean="0">
                <a:ea typeface="ＭＳ Ｐゴシック" pitchFamily="43" charset="-128"/>
                <a:cs typeface="ＭＳ Ｐゴシック" pitchFamily="43" charset="-128"/>
              </a:rPr>
              <a:t>Necesitaremos tener establecido el plan de cuentas</a:t>
            </a:r>
          </a:p>
          <a:p>
            <a:r>
              <a:rPr lang="es-ES" sz="2300" smtClean="0">
                <a:ea typeface="ＭＳ Ｐゴシック" pitchFamily="43" charset="-128"/>
                <a:cs typeface="ＭＳ Ｐゴシック" pitchFamily="43" charset="-128"/>
              </a:rPr>
              <a:t>Introducimos los datos  a través del diario</a:t>
            </a:r>
          </a:p>
          <a:p>
            <a:r>
              <a:rPr lang="es-ES" sz="2300" smtClean="0">
                <a:ea typeface="ＭＳ Ｐゴシック" pitchFamily="43" charset="-128"/>
                <a:cs typeface="ＭＳ Ｐゴシック" pitchFamily="43" charset="-128"/>
              </a:rPr>
              <a:t>Se ordenan los apuntes por el número de cuenta (Mayor)</a:t>
            </a:r>
          </a:p>
          <a:p>
            <a:r>
              <a:rPr lang="es-ES" sz="2300" smtClean="0">
                <a:ea typeface="ＭＳ Ｐゴシック" pitchFamily="43" charset="-128"/>
                <a:cs typeface="ＭＳ Ｐゴシック" pitchFamily="43" charset="-128"/>
              </a:rPr>
              <a:t>Se calculan las sumas y saldos para cualquier cuenta de cualquier nivel</a:t>
            </a:r>
          </a:p>
          <a:p>
            <a:r>
              <a:rPr lang="es-ES" sz="2300" smtClean="0">
                <a:ea typeface="ＭＳ Ｐゴシック" pitchFamily="43" charset="-128"/>
                <a:cs typeface="ＭＳ Ｐゴシック" pitchFamily="43" charset="-128"/>
              </a:rPr>
              <a:t>Se calculan los Balances de Pérdidas y Ganancias y de Situación. </a:t>
            </a:r>
          </a:p>
          <a:p>
            <a:endParaRPr lang="es-ES" sz="2300" smtClean="0"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Flujo de Trabajo de Contabilidad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4 Marcador de contenido"/>
          <p:cNvGraphicFramePr>
            <a:graphicFrameLocks/>
          </p:cNvGraphicFramePr>
          <p:nvPr/>
        </p:nvGraphicFramePr>
        <p:xfrm>
          <a:off x="304800" y="4114800"/>
          <a:ext cx="82296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BPMN Contabilidad </a:t>
            </a:r>
            <a:endParaRPr lang="es-ES" dirty="0">
              <a:ea typeface="+mj-ea"/>
              <a:cs typeface="+mj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799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609600"/>
          </a:xfrm>
        </p:spPr>
        <p:txBody>
          <a:bodyPr>
            <a:noAutofit/>
          </a:bodyPr>
          <a:lstStyle/>
          <a:p>
            <a:r>
              <a:rPr lang="es-ES" sz="2800" dirty="0"/>
              <a:t>Balance Comprobación. Sumas y Saldos</a:t>
            </a:r>
            <a:r>
              <a:rPr lang="es-ES_tradnl" sz="2800" dirty="0" smtClean="0"/>
              <a:t>:</a:t>
            </a:r>
            <a:endParaRPr lang="es-ES_tradnl" sz="28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63854"/>
              </p:ext>
            </p:extLst>
          </p:nvPr>
        </p:nvGraphicFramePr>
        <p:xfrm>
          <a:off x="266700" y="1052736"/>
          <a:ext cx="8697788" cy="4896541"/>
        </p:xfrm>
        <a:graphic>
          <a:graphicData uri="http://schemas.openxmlformats.org/drawingml/2006/table">
            <a:tbl>
              <a:tblPr/>
              <a:tblGrid>
                <a:gridCol w="1125700"/>
                <a:gridCol w="5100826"/>
                <a:gridCol w="562849"/>
                <a:gridCol w="668384"/>
                <a:gridCol w="571645"/>
                <a:gridCol w="668384"/>
              </a:tblGrid>
              <a:tr h="283401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SU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46"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DESCRIPCIÓN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400.000.001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Proveedor  1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430.000.022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Cliente 22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90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431.000.022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Efectos comerciales a cobrar a cliente  22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465.000.033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Nomina trabajador 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4751.000.033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Hacienda Pública acreedor por retenciones </a:t>
                      </a:r>
                      <a:r>
                        <a:rPr lang="es-ES_tradnl" sz="1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prácticadas</a:t>
                      </a:r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lang="es-ES_tradnl" sz="14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TRBJ </a:t>
                      </a:r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472.000.000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Hacienda Pública IVA Soportado 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476.000.000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Organismos de </a:t>
                      </a:r>
                      <a:r>
                        <a:rPr lang="es-ES_tradnl" sz="1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laSeguridad</a:t>
                      </a:r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 Social acreedores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477.000.000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Hacienda Pública IVA Repercutido 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570.000.000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Caja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572.000.011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Bancos moneda euros  Banco 11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600.000.000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Compras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640.000.033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Sueldos y Salarios Trabajador 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642.000.000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Seguridad Social cuota patronal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46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700.000.000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Ventas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46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TOTALES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9.410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9.410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4.940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4.940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Para calcular los balances de sumas y saldos de las cuentas de niveles superiores se realizan las sumas de todas las del nivel inferior </a:t>
            </a: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 smtClean="0">
                <a:ea typeface="+mj-ea"/>
                <a:cs typeface="+mj-cs"/>
              </a:rPr>
              <a:t>Balance Comprobación. Sumas y Saldos</a:t>
            </a:r>
            <a:endParaRPr lang="es-ES" sz="3600" dirty="0"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266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SUMAS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SALDOS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CUENTA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400000000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1.180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1.180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400000001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1.500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500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400000002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1.800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400000003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3.000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SUMAS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SALDOS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CUENTA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5.980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7.680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1.700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3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Para calcular los balances de sumas y saldos de las cuentas del primer nivel (dos dígitos) se suman las cuentas del nivel anterior (tres dígitos)  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 smtClean="0">
                <a:ea typeface="+mj-ea"/>
                <a:cs typeface="+mj-cs"/>
              </a:rPr>
              <a:t>Balance Comprobación. Sumas y Saldos</a:t>
            </a:r>
            <a:endParaRPr lang="es-ES" sz="3600" dirty="0"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2667000"/>
          <a:ext cx="6096000" cy="37147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SUMAS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1.500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1.800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SUMAS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5.980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7.680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1.700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3" charset="-128"/>
                <a:cs typeface="ＭＳ Ｐゴシック" pitchFamily="43" charset="-128"/>
              </a:rPr>
              <a:t>En ella se analiza la explotación de la empresa</a:t>
            </a:r>
          </a:p>
          <a:p>
            <a:r>
              <a:rPr lang="es-ES" smtClean="0">
                <a:ea typeface="ＭＳ Ｐゴシック" pitchFamily="43" charset="-128"/>
                <a:cs typeface="ＭＳ Ｐゴシック" pitchFamily="43" charset="-128"/>
              </a:rPr>
              <a:t>Para la realización de este balance necesitaremos tener los saldos de todas las cuentas.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Cuenta de Perdidas y Ganancias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2200" dirty="0" smtClean="0"/>
              <a:t>Los </a:t>
            </a:r>
            <a:r>
              <a:rPr lang="es-ES_tradnl" sz="2200" dirty="0"/>
              <a:t>ingresos por ventas ascendieron a 385.000 euros.</a:t>
            </a:r>
          </a:p>
          <a:p>
            <a:r>
              <a:rPr lang="es-ES_tradnl" sz="2200" dirty="0" smtClean="0"/>
              <a:t>Las </a:t>
            </a:r>
            <a:r>
              <a:rPr lang="es-ES_tradnl" sz="2200" dirty="0"/>
              <a:t>compras de mercaderías fueron 119.000 euros.</a:t>
            </a:r>
          </a:p>
          <a:p>
            <a:r>
              <a:rPr lang="es-ES_tradnl" sz="2200" dirty="0" smtClean="0"/>
              <a:t>Los </a:t>
            </a:r>
            <a:r>
              <a:rPr lang="es-ES_tradnl" sz="2200" dirty="0"/>
              <a:t>recibos de agua y electricidad totalizaron 27.000 euros.</a:t>
            </a:r>
          </a:p>
          <a:p>
            <a:r>
              <a:rPr lang="es-ES_tradnl" sz="2200" dirty="0" smtClean="0"/>
              <a:t>Se </a:t>
            </a:r>
            <a:r>
              <a:rPr lang="es-ES_tradnl" sz="2200" dirty="0"/>
              <a:t>realizaron reparaciones de la maquinaria por importe 2.800 euros.</a:t>
            </a:r>
          </a:p>
          <a:p>
            <a:r>
              <a:rPr lang="es-ES_tradnl" sz="2200" dirty="0" smtClean="0"/>
              <a:t>Los </a:t>
            </a:r>
            <a:r>
              <a:rPr lang="es-ES_tradnl" sz="2200" dirty="0"/>
              <a:t>salarios del personal fueron 96.000 euros y las cuotas empresariales a la seguridad social 31.000€.</a:t>
            </a:r>
          </a:p>
          <a:p>
            <a:r>
              <a:rPr lang="es-ES_tradnl" sz="2200" dirty="0" smtClean="0"/>
              <a:t>Una </a:t>
            </a:r>
            <a:r>
              <a:rPr lang="es-ES_tradnl" sz="2200" dirty="0"/>
              <a:t>inundación ocasionó unos gastos de 1.600 euros.</a:t>
            </a:r>
          </a:p>
          <a:p>
            <a:r>
              <a:rPr lang="es-ES_tradnl" sz="2200" dirty="0" smtClean="0"/>
              <a:t>El </a:t>
            </a:r>
            <a:r>
              <a:rPr lang="es-ES_tradnl" sz="2200" dirty="0"/>
              <a:t>banco le abonó 360 euros en concepto de intereses de la cuenta corriente.</a:t>
            </a:r>
          </a:p>
          <a:p>
            <a:r>
              <a:rPr lang="es-ES_tradnl" sz="2200" dirty="0" smtClean="0"/>
              <a:t>Los </a:t>
            </a:r>
            <a:r>
              <a:rPr lang="es-ES_tradnl" sz="2200" dirty="0"/>
              <a:t>intereses de créditos a corto plazo ascendieron a 8.900 euros.</a:t>
            </a:r>
          </a:p>
          <a:p>
            <a:r>
              <a:rPr lang="es-ES_tradnl" sz="2200" dirty="0"/>
              <a:t>S</a:t>
            </a:r>
            <a:r>
              <a:rPr lang="es-ES_tradnl" sz="2200" dirty="0" smtClean="0"/>
              <a:t>e </a:t>
            </a:r>
            <a:r>
              <a:rPr lang="es-ES_tradnl" sz="2200" dirty="0"/>
              <a:t>dotaron 62.000 euros de amortización del inmovilizado material.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Cuenta de Perdidas y </a:t>
            </a:r>
            <a:r>
              <a:rPr lang="es-ES" dirty="0" smtClean="0"/>
              <a:t>Ganancias. Supuesto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59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BALANCE DE SUMAS Y SALDOS DEL SUPUESTO</a:t>
            </a:r>
            <a:endParaRPr lang="es-ES_tradnl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64981"/>
              </p:ext>
            </p:extLst>
          </p:nvPr>
        </p:nvGraphicFramePr>
        <p:xfrm>
          <a:off x="484659" y="1700808"/>
          <a:ext cx="7757910" cy="4536504"/>
        </p:xfrm>
        <a:graphic>
          <a:graphicData uri="http://schemas.openxmlformats.org/drawingml/2006/table">
            <a:tbl>
              <a:tblPr/>
              <a:tblGrid>
                <a:gridCol w="1361805"/>
                <a:gridCol w="4116725"/>
                <a:gridCol w="917575"/>
                <a:gridCol w="1361805"/>
              </a:tblGrid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DOS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  <a:r>
                        <a:rPr lang="es-ES_tradn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cta</a:t>
                      </a:r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HABER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Compra de mercaderías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Reparaciones y conservación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2.800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Sueldos y Salarios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96.000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 social a cargo de la empresa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Suministros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Intereses de deudas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8.900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Amortización del inmovilizado material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Gastos excepcionales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 de mercaderías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Otros ingresos financieros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6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066130"/>
          </a:xfrm>
        </p:spPr>
        <p:txBody>
          <a:bodyPr>
            <a:normAutofit/>
          </a:bodyPr>
          <a:lstStyle/>
          <a:p>
            <a:r>
              <a:rPr lang="es-ES" sz="3600" dirty="0"/>
              <a:t>Cuenta de Perdidas y </a:t>
            </a:r>
            <a:r>
              <a:rPr lang="es-ES" sz="3600" dirty="0" smtClean="0"/>
              <a:t>Ganancias. Supuesto</a:t>
            </a:r>
            <a:endParaRPr lang="es-ES_tradnl" sz="36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71036"/>
              </p:ext>
            </p:extLst>
          </p:nvPr>
        </p:nvGraphicFramePr>
        <p:xfrm>
          <a:off x="107505" y="1340766"/>
          <a:ext cx="8856981" cy="5145836"/>
        </p:xfrm>
        <a:graphic>
          <a:graphicData uri="http://schemas.openxmlformats.org/drawingml/2006/table">
            <a:tbl>
              <a:tblPr/>
              <a:tblGrid>
                <a:gridCol w="811114"/>
                <a:gridCol w="3235129"/>
                <a:gridCol w="568711"/>
                <a:gridCol w="494126"/>
                <a:gridCol w="3179190"/>
                <a:gridCol w="568711"/>
              </a:tblGrid>
              <a:tr h="27203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cta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cta 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HABER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GASTOS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INGRESOS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Compra de mercaderías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 de mercaderías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Reparaciones y conservación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2.800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Sueldos y Salarios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96.000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 social a cargo de la empresa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628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Suministros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681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Amortización del inmovilizado material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BENEFICIOS DE EXPLOTACIÓN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47.200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DE EXPLOTACIÓN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GASTOS FINANCIEROS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INGRESOS </a:t>
                      </a:r>
                      <a:r>
                        <a:rPr lang="es-ES_trad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FINANCIEROS</a:t>
                      </a:r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Intereses de deudas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8.900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769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Otros ingresos financieros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FINANCIEROS POSITIVOS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FINANCIEROS NEGATIVOS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8.540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 DE LAS ACTIVIDADES ORDINARIAS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38.660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DE LAS ACTIVIDADES ORDINARIAS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602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GASTOS EXTRAORDINARIOS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INGRESES EXTRAORDINARIOS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678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Gastos excepcionales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EXTRAORDINARIOS POSITIVOS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EXTRAORDINARIOS NEGATIVOS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BENEFICIOS ANTES DE IMPUESTOS</a:t>
                      </a:r>
                    </a:p>
                  </a:txBody>
                  <a:tcPr marL="11542" marR="11542" marT="115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37.060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ANTES DE IMPUESTOS</a:t>
                      </a:r>
                    </a:p>
                  </a:txBody>
                  <a:tcPr marL="11542" marR="11542" marT="115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Impuesto sobre beneficios (25%)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9.265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 DEL EJERCICIO BENEFICIOS 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27.795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 DEL EJERCICIO PERDIDAS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2435</Words>
  <Application>Microsoft Macintosh PowerPoint</Application>
  <PresentationFormat>Presentación en pantalla (4:3)</PresentationFormat>
  <Paragraphs>897</Paragraphs>
  <Slides>28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Calibri</vt:lpstr>
      <vt:lpstr>ＭＳ Ｐゴシック</vt:lpstr>
      <vt:lpstr>Tahoma</vt:lpstr>
      <vt:lpstr>Arial</vt:lpstr>
      <vt:lpstr>Office Theme</vt:lpstr>
      <vt:lpstr>Tema 7.1: Procesos financieros Continuación. Balances </vt:lpstr>
      <vt:lpstr>Índice</vt:lpstr>
      <vt:lpstr>Balance Comprobación. Sumas y Saldos:</vt:lpstr>
      <vt:lpstr>Balance Comprobación. Sumas y Saldos</vt:lpstr>
      <vt:lpstr>Balance Comprobación. Sumas y Saldos</vt:lpstr>
      <vt:lpstr>Cuenta de Perdidas y Ganancias</vt:lpstr>
      <vt:lpstr>Cuenta de Perdidas y Ganancias. Supuesto</vt:lpstr>
      <vt:lpstr>BALANCE DE SUMAS Y SALDOS DEL SUPUESTO</vt:lpstr>
      <vt:lpstr>Cuenta de Perdidas y Ganancias. Supuesto</vt:lpstr>
      <vt:lpstr>Cuenta de Perdidas y Ganancias 1</vt:lpstr>
      <vt:lpstr>Cuenta de Perdidas y Ganancias 2</vt:lpstr>
      <vt:lpstr>Cuenta de Perdidas y Ganancias 3</vt:lpstr>
      <vt:lpstr>Cuenta de Perdidas y Ganancias 4</vt:lpstr>
      <vt:lpstr>Cuenta de Perdidas y Ganancias 5</vt:lpstr>
      <vt:lpstr>Cuenta de Perdidas y Ganancias 6</vt:lpstr>
      <vt:lpstr>Cuenta de Perdidas y Ganancias 7</vt:lpstr>
      <vt:lpstr>Cuenta de Perdidas y Ganancias RESUMEN</vt:lpstr>
      <vt:lpstr>Balance de Situación</vt:lpstr>
      <vt:lpstr>Balance de Situación. Supuesto</vt:lpstr>
      <vt:lpstr>Balance de Situación. Supuesto</vt:lpstr>
      <vt:lpstr>BALANCE DE SUMAS Y SALDOS. SUPUESTO</vt:lpstr>
      <vt:lpstr>Balance de Situación. Supuesto</vt:lpstr>
      <vt:lpstr>Balance de Situación</vt:lpstr>
      <vt:lpstr>Balance de Situación</vt:lpstr>
      <vt:lpstr>Balance de Situación</vt:lpstr>
      <vt:lpstr>Balance de Situación</vt:lpstr>
      <vt:lpstr>Flujo de Trabajo de Contabilidad</vt:lpstr>
      <vt:lpstr>BPMN Contabilidad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7.1: Procesos financieros Continuación. Balances </dc:title>
  <dc:creator>M M</dc:creator>
  <cp:lastModifiedBy>Usuario de Microsoft Office</cp:lastModifiedBy>
  <cp:revision>14</cp:revision>
  <dcterms:created xsi:type="dcterms:W3CDTF">2014-10-24T14:21:56Z</dcterms:created>
  <dcterms:modified xsi:type="dcterms:W3CDTF">2019-11-07T09:40:43Z</dcterms:modified>
</cp:coreProperties>
</file>