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4" r:id="rId2"/>
    <p:sldId id="278" r:id="rId3"/>
    <p:sldId id="285" r:id="rId4"/>
    <p:sldId id="287" r:id="rId5"/>
    <p:sldId id="286" r:id="rId6"/>
  </p:sldIdLst>
  <p:sldSz cx="9144000" cy="6858000" type="screen4x3"/>
  <p:notesSz cx="7315200" cy="96012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C0C0C0"/>
    <a:srgbClr val="FFBD5B"/>
    <a:srgbClr val="FF9900"/>
    <a:srgbClr val="FFCCCC"/>
    <a:srgbClr val="CCCC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2783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8A10AF-28D3-7943-9EAA-5DFB3FC4B51A}" type="datetime1">
              <a:rPr lang="es-ES"/>
              <a:pPr>
                <a:defRPr/>
              </a:pPr>
              <a:t>26/08/2019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F3395B-2B6B-9E43-9F6A-2ADFDB3B2A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9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2286FF3A-DFCC-D848-87D2-EA00B1188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_tradnl">
              <a:latin typeface="Arial" pitchFamily="4" charset="0"/>
            </a:endParaRPr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8D5DA-0548-3F4E-9346-929AABE46FD4}" type="slidenum">
              <a:rPr lang="es-ES" smtClean="0">
                <a:latin typeface="Arial" pitchFamily="4" charset="0"/>
              </a:rPr>
              <a:pPr/>
              <a:t>1</a:t>
            </a:fld>
            <a:endParaRPr lang="es-ES">
              <a:latin typeface="Arial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9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75A19-08CA-D741-9B90-040751FC94E0}" type="slidenum">
              <a:rPr lang="es-ES">
                <a:latin typeface="Arial" pitchFamily="4" charset="0"/>
              </a:rPr>
              <a:pPr/>
              <a:t>2</a:t>
            </a:fld>
            <a:endParaRPr lang="es-ES">
              <a:latin typeface="Arial" pitchFamily="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s-ES_tradnl" sz="2400" b="1">
                <a:solidFill>
                  <a:srgbClr val="003399"/>
                </a:solidFill>
                <a:latin typeface="Tahoma" charset="0"/>
              </a:rPr>
              <a:t>2010-2011</a:t>
            </a:r>
            <a:endParaRPr lang="es-ES" sz="2400" b="1">
              <a:solidFill>
                <a:srgbClr val="003399"/>
              </a:solidFill>
              <a:latin typeface="Tahoma" charset="0"/>
            </a:endParaRPr>
          </a:p>
          <a:p>
            <a:pPr eaLnBrk="0" hangingPunct="0">
              <a:defRPr/>
            </a:pPr>
            <a:r>
              <a:rPr lang="es-ES" sz="2400" b="1">
                <a:solidFill>
                  <a:srgbClr val="333333"/>
                </a:solidFill>
                <a:latin typeface="Tahoma" charset="0"/>
              </a:rPr>
              <a:t>Grado en Ingeniería Informática</a:t>
            </a:r>
          </a:p>
          <a:p>
            <a:pPr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</a:endParaRPr>
          </a:p>
        </p:txBody>
      </p:sp>
      <p:pic>
        <p:nvPicPr>
          <p:cNvPr id="8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STI</a:t>
            </a: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6096000" y="2400300"/>
            <a:ext cx="2362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"/>
              </a:spcBef>
              <a:defRPr/>
            </a:pPr>
            <a:r>
              <a:rPr lang="es-ES" sz="1400" b="1">
                <a:latin typeface="Tahoma" charset="0"/>
              </a:rPr>
              <a:t>Profesores:</a:t>
            </a:r>
          </a:p>
          <a:p>
            <a:pPr algn="l">
              <a:spcBef>
                <a:spcPct val="5000"/>
              </a:spcBef>
              <a:defRPr/>
            </a:pPr>
            <a:endParaRPr lang="es-ES" sz="800" b="1">
              <a:latin typeface="Tahoma" charset="0"/>
            </a:endParaRPr>
          </a:p>
          <a:p>
            <a:pPr algn="l">
              <a:spcBef>
                <a:spcPct val="5000"/>
              </a:spcBef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Gonzalo Alcalá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Manuel Marco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Andrés Montoyo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Antonio Requena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Ramón Rubio</a:t>
            </a:r>
          </a:p>
          <a:p>
            <a:pPr algn="l">
              <a:defRPr/>
            </a:pPr>
            <a:r>
              <a:rPr lang="es-ES">
                <a:solidFill>
                  <a:srgbClr val="9E0F00"/>
                </a:solidFill>
                <a:latin typeface="Tahoma" charset="0"/>
              </a:rPr>
              <a:t>Sonia Vázquez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0BDE-9234-0743-9474-98A0979A36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96B52-AC36-A846-8C27-D113B541AE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D894A-BC31-034A-99B7-EA1E079ACD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EA99E-92B9-A34F-88C2-5C7A481506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5715-7113-8E4F-A38D-78CCC74D8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2FBF-E5CE-8245-A792-4495CB92E5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B8C62-E315-0C40-BAFE-220EAA98D7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BF438-9AB6-2849-8F5E-51A9A16209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BCB9-9F44-DB46-8742-CC64B19222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D1DDB-8026-474D-9318-B0A6D3432E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3884E-DD7A-7649-BF5E-A01F805E27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5EEDB-17BF-C041-9F93-04BAC4D5F2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Eras Medium ITC" pitchFamily="34" charset="0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defRPr/>
            </a:pPr>
            <a:endParaRPr lang="en-US">
              <a:latin typeface="Arial Narrow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Eras Medium IT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Rectángulo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</a:defRPr>
            </a:lvl1pPr>
          </a:lstStyle>
          <a:p>
            <a:pPr>
              <a:defRPr/>
            </a:pPr>
            <a:fld id="{1AB0D0D6-C0F2-9D44-B5EC-4A740D85D5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4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4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4" charset="2"/>
        <a:buChar char=""/>
        <a:defRPr sz="2400">
          <a:solidFill>
            <a:srgbClr val="333333"/>
          </a:solidFill>
          <a:latin typeface="+mn-lt"/>
          <a:ea typeface="ヒラギノ角ゴ Pro W3" pitchFamily="4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4" charset="2"/>
        <a:buChar char=""/>
        <a:defRPr sz="2200">
          <a:solidFill>
            <a:srgbClr val="333333"/>
          </a:solidFill>
          <a:latin typeface="+mn-lt"/>
          <a:ea typeface="ヒラギノ角ゴ Pro W3" pitchFamily="4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4" charset="2"/>
        <a:buChar char=""/>
        <a:defRPr sz="2000">
          <a:solidFill>
            <a:srgbClr val="333333"/>
          </a:solidFill>
          <a:latin typeface="+mn-lt"/>
          <a:ea typeface="ヒラギノ角ゴ Pro W3" pitchFamily="4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Sistemas y Tecnologías de Información</a:t>
            </a:r>
            <a:b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_tradnl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Práctica 4. Recursos Humanos.</a:t>
            </a:r>
            <a:endParaRPr lang="es-ES" sz="2000" dirty="0">
              <a:ea typeface="+mj-ea"/>
              <a:cs typeface="+mj-cs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851025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>
                <a:ea typeface="+mj-ea"/>
                <a:cs typeface="+mj-cs"/>
              </a:rPr>
              <a:t>Introducción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pPr eaLnBrk="1" hangingPunct="1"/>
            <a:r>
              <a:rPr lang="es-ES" sz="2800" dirty="0"/>
              <a:t>Para el cálculo de la retención a aplicar en la nómina se ha de tener en cuenta </a:t>
            </a:r>
          </a:p>
          <a:p>
            <a:pPr lvl="1" eaLnBrk="1" hangingPunct="1"/>
            <a:r>
              <a:rPr lang="es-ES" sz="2400" dirty="0"/>
              <a:t>Salario anual</a:t>
            </a:r>
          </a:p>
          <a:p>
            <a:pPr lvl="1"/>
            <a:r>
              <a:rPr lang="es-ES" sz="2400" dirty="0"/>
              <a:t>Situación Familiar. Cargas familiares</a:t>
            </a:r>
          </a:p>
          <a:p>
            <a:pPr lvl="1"/>
            <a:r>
              <a:rPr lang="es-ES" sz="2400" dirty="0"/>
              <a:t>Situación personal. Discapacidades</a:t>
            </a:r>
          </a:p>
          <a:p>
            <a:r>
              <a:rPr lang="es-ES" sz="2800" dirty="0"/>
              <a:t>Sin tener en cuenta esta última situación (discapacidades) podemos calcular la retención en base a los dos primeros puntos. En clase se ha visto como realizar este cálculo.</a:t>
            </a:r>
          </a:p>
          <a:p>
            <a:pPr>
              <a:buFont typeface="Wingdings 3" pitchFamily="4" charset="2"/>
              <a:buNone/>
            </a:pPr>
            <a:endParaRPr lang="es-ES" dirty="0"/>
          </a:p>
          <a:p>
            <a:endParaRPr lang="es-ES" dirty="0"/>
          </a:p>
          <a:p>
            <a:pPr eaLnBrk="1" hangingPunct="1"/>
            <a:endParaRPr lang="es-E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/>
              <a:t>Crear una hoja de cálculo que determine la retención a aplicar en base al sueldo bruto anual y a las deducciones familiares.</a:t>
            </a:r>
          </a:p>
          <a:p>
            <a:r>
              <a:rPr lang="es-ES" sz="2200" dirty="0"/>
              <a:t>La cantidad a deducir por la situación familiar ha de ser variable, es decir, la obtendremos según los datos de situación familiar introducidos en Excel, debiéndose recalcular si se cambia cualquier dato.</a:t>
            </a:r>
          </a:p>
          <a:p>
            <a:r>
              <a:rPr lang="es-ES" sz="2200" dirty="0"/>
              <a:t>El número de tramos  considerados son 5. </a:t>
            </a:r>
          </a:p>
          <a:p>
            <a:r>
              <a:rPr lang="es-ES" sz="2200" dirty="0"/>
              <a:t>Los límites de los tramos y el porcentaje a aplicar deberán calcularse según el sueldo especificado en Excel, debiéndose recalcular si se cambia cualquier dato.</a:t>
            </a:r>
          </a:p>
          <a:p>
            <a:r>
              <a:rPr lang="es-ES" sz="2200" dirty="0"/>
              <a:t>A continuación aparecerán las escalas de retenciones y la de situaciones personales actualizadas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/>
              <a:t>Práctica 4. Recursos Humanos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Deducciones de la base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40023"/>
              </p:ext>
            </p:extLst>
          </p:nvPr>
        </p:nvGraphicFramePr>
        <p:xfrm>
          <a:off x="914400" y="1524000"/>
          <a:ext cx="7010400" cy="3657601"/>
        </p:xfrm>
        <a:graphic>
          <a:graphicData uri="http://schemas.openxmlformats.org/drawingml/2006/table">
            <a:tbl>
              <a:tblPr/>
              <a:tblGrid>
                <a:gridCol w="310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000" b="1" i="1" u="none" strike="noStrike" dirty="0">
                          <a:effectLst/>
                          <a:latin typeface="Arial" charset="0"/>
                        </a:rPr>
                        <a:t>SITUACION FAMILIAR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Nº HIJOS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 dirty="0"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2 o más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47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1" u="none" strike="noStrike" dirty="0">
                          <a:effectLst/>
                          <a:latin typeface="Arial" charset="0"/>
                        </a:rPr>
                        <a:t>Soltero, Viudos, Divorciado o Separado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13.662,00 €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15.617,00 €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47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0" i="1" u="none" strike="noStrike" dirty="0">
                          <a:effectLst/>
                          <a:latin typeface="Arial" charset="0"/>
                        </a:rPr>
                        <a:t>Con cónyuge (ingresos de este &lt; 1500 euros año)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13.335,00 €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14.774,00 €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16.952,00 €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7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1" u="none" strike="noStrike" dirty="0">
                          <a:effectLst/>
                          <a:latin typeface="Arial" charset="0"/>
                        </a:rPr>
                        <a:t>Otros (Solteros sin hijos, cónyuge &gt;=1500 euros)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11.162,00 €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11.888,00 €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effectLst/>
                          <a:latin typeface="Arial" charset="0"/>
                        </a:rPr>
                        <a:t>12.519,00 €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0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Escala a aplicar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3729"/>
              </p:ext>
            </p:extLst>
          </p:nvPr>
        </p:nvGraphicFramePr>
        <p:xfrm>
          <a:off x="685800" y="1600200"/>
          <a:ext cx="7315200" cy="393337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8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 dirty="0">
                          <a:effectLst/>
                          <a:latin typeface="Arial" charset="0"/>
                        </a:rPr>
                        <a:t>TABLA TRAMOS IRPF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9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 dirty="0">
                          <a:effectLst/>
                          <a:latin typeface="Arial" charset="0"/>
                        </a:rPr>
                        <a:t>de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Retención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7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19,00%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24,00%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7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30,00%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37,00%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45,00%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280</Words>
  <Application>Microsoft Office PowerPoint</Application>
  <PresentationFormat>Presentación en pantalla (4:3)</PresentationFormat>
  <Paragraphs>55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Eras Medium ITC</vt:lpstr>
      <vt:lpstr>Tahoma</vt:lpstr>
      <vt:lpstr>Verdana</vt:lpstr>
      <vt:lpstr>Wingdings 2</vt:lpstr>
      <vt:lpstr>Wingdings 3</vt:lpstr>
      <vt:lpstr>11_Concurrencia</vt:lpstr>
      <vt:lpstr>Sistemas y Tecnologías de Información Práctica 4. Recursos Humanos.</vt:lpstr>
      <vt:lpstr>Introducción</vt:lpstr>
      <vt:lpstr>Práctica 4. Recursos Humanos</vt:lpstr>
      <vt:lpstr>Deducciones de la base</vt:lpstr>
      <vt:lpstr>Escala a aplicar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Jorge Rubio Valdés</cp:lastModifiedBy>
  <cp:revision>123</cp:revision>
  <cp:lastPrinted>2012-12-13T11:27:03Z</cp:lastPrinted>
  <dcterms:created xsi:type="dcterms:W3CDTF">2015-12-01T14:48:24Z</dcterms:created>
  <dcterms:modified xsi:type="dcterms:W3CDTF">2019-08-26T17:00:07Z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