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4" r:id="rId2"/>
    <p:sldId id="276" r:id="rId3"/>
    <p:sldId id="279" r:id="rId4"/>
    <p:sldId id="293" r:id="rId5"/>
    <p:sldId id="296" r:id="rId6"/>
    <p:sldId id="290" r:id="rId7"/>
    <p:sldId id="278" r:id="rId8"/>
    <p:sldId id="281" r:id="rId9"/>
    <p:sldId id="280" r:id="rId10"/>
    <p:sldId id="282" r:id="rId11"/>
    <p:sldId id="284" r:id="rId12"/>
    <p:sldId id="295" r:id="rId13"/>
    <p:sldId id="287" r:id="rId14"/>
    <p:sldId id="294" r:id="rId15"/>
    <p:sldId id="319" r:id="rId16"/>
    <p:sldId id="283" r:id="rId17"/>
    <p:sldId id="288" r:id="rId18"/>
    <p:sldId id="316" r:id="rId19"/>
    <p:sldId id="315" r:id="rId20"/>
    <p:sldId id="321" r:id="rId21"/>
    <p:sldId id="299" r:id="rId22"/>
    <p:sldId id="300" r:id="rId23"/>
    <p:sldId id="303" r:id="rId24"/>
    <p:sldId id="301" r:id="rId25"/>
    <p:sldId id="302" r:id="rId26"/>
    <p:sldId id="304" r:id="rId27"/>
    <p:sldId id="306" r:id="rId28"/>
    <p:sldId id="307" r:id="rId29"/>
    <p:sldId id="317" r:id="rId30"/>
    <p:sldId id="297" r:id="rId31"/>
    <p:sldId id="298" r:id="rId32"/>
    <p:sldId id="308" r:id="rId33"/>
    <p:sldId id="305" r:id="rId34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0C0C0"/>
    <a:srgbClr val="FFBD5B"/>
    <a:srgbClr val="FF9900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2913"/>
  </p:normalViewPr>
  <p:slideViewPr>
    <p:cSldViewPr>
      <p:cViewPr>
        <p:scale>
          <a:sx n="120" d="100"/>
          <a:sy n="120" d="100"/>
        </p:scale>
        <p:origin x="85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92EF7BC-F363-E049-A7B2-EA2491007F91}" type="datetime1">
              <a:rPr lang="es-ES"/>
              <a:pPr>
                <a:defRPr/>
              </a:pPr>
              <a:t>20/11/19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9541357-1EF4-384D-9F27-3B59E434C45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911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0A7557E-A6B5-D446-9F38-48059A1A2E4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358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DE52-2696-5C4F-B278-509BBCFEDCF1}" type="slidenum">
              <a:rPr lang="es-ES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194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D9A46-899E-1B4B-8801-629B91B5CC7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11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97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F07CB-5BA7-4D40-83F8-F8A3C4C5494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12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00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97763-A916-C04F-ACC8-5B3508186C9F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13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37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t>FOGASA: Fondo de garantía salarial, sirve para cubrir impagos en nóminas de empresas en crisis.</a:t>
            </a:r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4AD0B-EE20-2D4A-BA57-264805AE9A8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14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126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623E-7EF2-6A4B-A1DA-FEDA52DD180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16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10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36F7B-6AA1-1643-B3A7-8D77586C6F82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17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1DB7C-66B3-714A-95CA-D827DEEED4B4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18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386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2DB91-C5FB-134A-AE59-A8B156AE8A3D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21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57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2314D-BFF9-3F4A-A90F-D897FE76FEE0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22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59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DF0F6-803E-8F41-9A16-6B7F608D7F50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23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23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FEE7-21A7-9A4D-8439-8D20C703FD3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898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94C30-68CA-B945-90AA-4280843239A9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24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651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BA538-646E-8540-BFB0-7842C7B447E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25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726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9EE6B-644C-F74A-BC61-AEDB3782F89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26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65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064CF-6027-CA49-BB28-81415EC11438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27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7993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F995F-DDDD-1248-8934-6CD70FC892F8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28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814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07A69-1DA6-B148-8944-3572EEAB0ACD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30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568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77E70-FC8A-344F-BC9C-D5F46BDF28F2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31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70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19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12CC2-94EA-E346-B95C-D0AE109B024D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32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679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39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3B8E1-9F85-C248-8191-CCBB17800D1B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33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10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CEE4A-40B2-8144-BD9F-17B2FA143EB2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4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666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C2A98-246C-4446-B7A6-BF38C5F2CF6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5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5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1CB15-72F0-4646-992A-4158CECD888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6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45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0DE39-226E-B345-AB6A-E74E4CEBD8B0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7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76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DC6AC-8323-3E49-990E-6EB966751E9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8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2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36D18-DE92-A647-B42A-745F0D16E50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9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24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E3A6A-B3CC-234F-8EC5-8C67366BE19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10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28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ua.es/e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lsi.ua.es/2010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s-ES_tradnl" b="1">
                <a:solidFill>
                  <a:srgbClr val="003399"/>
                </a:solidFill>
                <a:latin typeface="Tahoma" charset="0"/>
                <a:ea typeface="+mn-ea"/>
                <a:cs typeface="+mn-cs"/>
              </a:rPr>
              <a:t>2010-2011</a:t>
            </a:r>
            <a:endParaRPr lang="es-ES" b="1">
              <a:solidFill>
                <a:srgbClr val="003399"/>
              </a:solidFill>
              <a:latin typeface="Tahoma" charset="0"/>
              <a:ea typeface="+mn-ea"/>
              <a:cs typeface="+mn-cs"/>
            </a:endParaRPr>
          </a:p>
          <a:p>
            <a:pPr algn="ctr" eaLnBrk="0" hangingPunct="0">
              <a:defRPr/>
            </a:pPr>
            <a:r>
              <a:rPr lang="es-ES" b="1">
                <a:solidFill>
                  <a:srgbClr val="333333"/>
                </a:solidFill>
                <a:latin typeface="Tahoma" charset="0"/>
                <a:ea typeface="+mn-ea"/>
                <a:cs typeface="+mn-cs"/>
              </a:rPr>
              <a:t>Grado en Ingeniería Informática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s-ES" sz="2800" i="1">
              <a:latin typeface="Tahoma" charset="0"/>
              <a:ea typeface="+mn-ea"/>
              <a:cs typeface="+mn-cs"/>
            </a:endParaRPr>
          </a:p>
        </p:txBody>
      </p:sp>
      <p:sp>
        <p:nvSpPr>
          <p:cNvPr id="8" name="19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26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1375-A761-2249-AC2C-837272891A0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F4F46-3EFC-6747-9803-5A411AA9AAF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870A9-3D0F-CE48-BAA0-7470CED8028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5DBD-B23D-DC46-A8AA-A629EE88030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C029-61D5-3346-B765-DCD504D72DC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C2357-9B37-1E48-85AE-56AB02B5CB7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3C62E-959F-CB44-9858-07CE3E5F23F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53F3-A9B6-444D-91DA-5F98EDE7A8E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BCF18-8AEF-354D-A95E-9DD8230D023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64BF-77D3-B542-A307-8705E7490DB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2E9B-C938-914B-BF4F-AAB8684256A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 Narrow" charset="0"/>
              <a:ea typeface="+mn-ea"/>
              <a:cs typeface="+mn-cs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Eras Medium ITC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F3E805A-E072-AD49-BA0B-A835BF57850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8" charset="2"/>
        <a:buChar char=""/>
        <a:defRPr sz="2400">
          <a:solidFill>
            <a:srgbClr val="333333"/>
          </a:solidFill>
          <a:latin typeface="+mn-lt"/>
          <a:ea typeface="ヒラギノ角ゴ Pro W3" pitchFamily="8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200">
          <a:solidFill>
            <a:srgbClr val="333333"/>
          </a:solidFill>
          <a:latin typeface="+mn-lt"/>
          <a:ea typeface="ヒラギノ角ゴ Pro W3" pitchFamily="8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000">
          <a:solidFill>
            <a:srgbClr val="333333"/>
          </a:solidFill>
          <a:latin typeface="+mn-lt"/>
          <a:ea typeface="ヒラギノ角ゴ Pro W3" pitchFamily="8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ES_tradnl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Tema 8: Proceso de Recursos Humanos 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40" charset="-128"/>
                <a:cs typeface="ＭＳ Ｐゴシック" pitchFamily="40" charset="-128"/>
              </a:rPr>
              <a:t>Las aportaciones del trabajador a la SS.</a:t>
            </a:r>
          </a:p>
          <a:p>
            <a:r>
              <a:rPr lang="es-ES" dirty="0" smtClean="0">
                <a:ea typeface="ＭＳ Ｐゴシック" pitchFamily="40" charset="-128"/>
                <a:cs typeface="ＭＳ Ｐゴシック" pitchFamily="40" charset="-128"/>
              </a:rPr>
              <a:t>Las retenciones del IRPF</a:t>
            </a:r>
          </a:p>
          <a:p>
            <a:r>
              <a:rPr lang="es-ES" dirty="0" smtClean="0">
                <a:ea typeface="ＭＳ Ｐゴシック" pitchFamily="40" charset="-128"/>
                <a:cs typeface="ＭＳ Ｐゴシック" pitchFamily="40" charset="-128"/>
              </a:rPr>
              <a:t>Los anticipos</a:t>
            </a:r>
          </a:p>
          <a:p>
            <a:r>
              <a:rPr lang="es-ES" dirty="0" smtClean="0">
                <a:ea typeface="ＭＳ Ｐゴシック" pitchFamily="40" charset="-128"/>
                <a:cs typeface="ＭＳ Ｐゴシック" pitchFamily="40" charset="-128"/>
              </a:rPr>
              <a:t>El valor de los productos recibidos en especie.</a:t>
            </a:r>
          </a:p>
          <a:p>
            <a:r>
              <a:rPr lang="es-ES" dirty="0" smtClean="0">
                <a:ea typeface="ＭＳ Ｐゴシック" pitchFamily="40" charset="-128"/>
                <a:cs typeface="ＭＳ Ｐゴシック" pitchFamily="40" charset="-128"/>
              </a:rPr>
              <a:t>Otras deducciones</a:t>
            </a: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Deducciones: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Regímenes de la Seguridad Social</a:t>
            </a:r>
          </a:p>
          <a:p>
            <a:pPr lvl="1"/>
            <a:r>
              <a:rPr lang="es-ES" smtClean="0"/>
              <a:t>Régimen General, se aplica a los empleados.</a:t>
            </a:r>
          </a:p>
          <a:p>
            <a:pPr lvl="1"/>
            <a:r>
              <a:rPr lang="es-ES" smtClean="0"/>
              <a:t>Regímenes especiales:</a:t>
            </a:r>
          </a:p>
          <a:p>
            <a:pPr lvl="2"/>
            <a:r>
              <a:rPr lang="es-ES" smtClean="0"/>
              <a:t>Trabajadores autónomos</a:t>
            </a:r>
          </a:p>
          <a:p>
            <a:pPr lvl="2"/>
            <a:r>
              <a:rPr lang="es-ES" smtClean="0"/>
              <a:t>Agrario</a:t>
            </a:r>
          </a:p>
          <a:p>
            <a:pPr lvl="2"/>
            <a:r>
              <a:rPr lang="es-ES" smtClean="0"/>
              <a:t>Trabajadores del mar</a:t>
            </a:r>
          </a:p>
          <a:p>
            <a:pPr lvl="2"/>
            <a:r>
              <a:rPr lang="es-ES" smtClean="0"/>
              <a:t>Minería  del Carbón</a:t>
            </a:r>
          </a:p>
          <a:p>
            <a:pPr lvl="2"/>
            <a:r>
              <a:rPr lang="es-ES" smtClean="0"/>
              <a:t>Empleados hogar.</a:t>
            </a:r>
          </a:p>
          <a:p>
            <a:pPr lvl="1">
              <a:buFont typeface="Verdana" pitchFamily="8" charset="0"/>
              <a:buNone/>
            </a:pPr>
            <a:endParaRPr lang="es-ES" smtClean="0"/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Seguridad Social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El pago a la Seguridad social se establece respecto de una base de cotización.</a:t>
            </a:r>
          </a:p>
          <a:p>
            <a:pPr lvl="1"/>
            <a:r>
              <a:rPr lang="es-ES" sz="2000" smtClean="0"/>
              <a:t>La base de cotización se establece con la suma del salario bruto total más el prorrateo de las pagas extraordinarias.</a:t>
            </a:r>
          </a:p>
          <a:p>
            <a:pPr lvl="2"/>
            <a:r>
              <a:rPr lang="es-ES" sz="1800" smtClean="0"/>
              <a:t>Prorrateo pagas extraordinarias /12.</a:t>
            </a:r>
          </a:p>
          <a:p>
            <a:pPr lvl="2"/>
            <a:r>
              <a:rPr lang="es-ES" sz="1800" smtClean="0"/>
              <a:t>Hay dos pagas extraordinarias, por convenio puede haber más, puede existir paga de beneficios. También puede no haber pagas extraordinarias y por tanto 12 pagas anuales.</a:t>
            </a:r>
          </a:p>
          <a:p>
            <a:pPr lvl="1"/>
            <a:r>
              <a:rPr lang="es-ES" sz="2000" smtClean="0"/>
              <a:t>La base es el sueldo mensual del trabajador, con un valor mínimo y máximo según la categoría profesional.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A partir de la base se aplican unas cuotas a cargo:</a:t>
            </a:r>
          </a:p>
          <a:p>
            <a:pPr lvl="1"/>
            <a:r>
              <a:rPr lang="es-ES" sz="2000" smtClean="0"/>
              <a:t>De la empresa</a:t>
            </a:r>
          </a:p>
          <a:p>
            <a:pPr lvl="1"/>
            <a:r>
              <a:rPr lang="es-ES" sz="2000" smtClean="0"/>
              <a:t>Del trabajador.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Seguridad Social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0"/>
            <a:ext cx="725424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9055100" cy="2260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246312"/>
            <a:ext cx="9093200" cy="458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Cubren Accidentes </a:t>
            </a:r>
            <a:r>
              <a:rPr lang="es-ES_tradnl" dirty="0"/>
              <a:t>de </a:t>
            </a:r>
            <a:r>
              <a:rPr lang="es-ES_tradnl" dirty="0" smtClean="0"/>
              <a:t>Trabajo </a:t>
            </a:r>
            <a:r>
              <a:rPr lang="es-ES_tradnl" dirty="0"/>
              <a:t>y </a:t>
            </a:r>
            <a:r>
              <a:rPr lang="es-ES_tradnl" dirty="0" smtClean="0"/>
              <a:t>Enfermedades Profesionales dependen de la actividad profesional:</a:t>
            </a:r>
            <a:endParaRPr lang="es-ES_tradnl" dirty="0"/>
          </a:p>
          <a:p>
            <a:r>
              <a:rPr lang="es-ES_tradnl" dirty="0" smtClean="0"/>
              <a:t>En trabajos de oficina, </a:t>
            </a:r>
            <a:r>
              <a:rPr lang="es-ES_tradnl" dirty="0" err="1" smtClean="0"/>
              <a:t>educaci</a:t>
            </a:r>
            <a:r>
              <a:rPr lang="es-ES" dirty="0" err="1" smtClean="0"/>
              <a:t>ón</a:t>
            </a:r>
            <a:r>
              <a:rPr lang="is-IS" dirty="0" smtClean="0"/>
              <a:t>…</a:t>
            </a:r>
            <a:r>
              <a:rPr lang="es-ES" dirty="0" smtClean="0"/>
              <a:t> es del 1,5%</a:t>
            </a:r>
          </a:p>
          <a:p>
            <a:r>
              <a:rPr lang="es-ES_tradnl" dirty="0" smtClean="0"/>
              <a:t>En </a:t>
            </a:r>
            <a:r>
              <a:rPr lang="es-ES_tradnl" dirty="0" err="1" smtClean="0"/>
              <a:t>miner</a:t>
            </a:r>
            <a:r>
              <a:rPr lang="es-ES" dirty="0" err="1" smtClean="0"/>
              <a:t>ía</a:t>
            </a:r>
            <a:r>
              <a:rPr lang="es-ES" dirty="0" smtClean="0"/>
              <a:t> puede superar el 7%</a:t>
            </a:r>
            <a:endParaRPr lang="es-ES_tradn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Tarifa de Primas de A.T. y E.P.</a:t>
            </a:r>
          </a:p>
        </p:txBody>
      </p:sp>
    </p:spTree>
    <p:extLst>
      <p:ext uri="{BB962C8B-B14F-4D97-AF65-F5344CB8AC3E}">
        <p14:creationId xmlns:p14="http://schemas.microsoft.com/office/powerpoint/2010/main" val="18611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Se calcula en base</a:t>
            </a:r>
          </a:p>
          <a:p>
            <a:pPr lvl="2"/>
            <a:r>
              <a:rPr lang="es-ES" smtClean="0"/>
              <a:t>Salario anual</a:t>
            </a:r>
          </a:p>
          <a:p>
            <a:pPr lvl="2"/>
            <a:r>
              <a:rPr lang="es-ES" smtClean="0"/>
              <a:t>Situación Familiar. Cargas familiares</a:t>
            </a:r>
          </a:p>
          <a:p>
            <a:pPr lvl="2"/>
            <a:r>
              <a:rPr lang="es-ES" smtClean="0"/>
              <a:t>Situación personal. Discapacidades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Retención del IRPF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Cálculo de la base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Cálculo del mínimo personal y familiar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Cálculo del tipo de retención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Cálculo de la cuota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Certificado anual de retenciones.</a:t>
            </a:r>
          </a:p>
          <a:p>
            <a:endParaRPr lang="en-U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n-U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Cálculo de la retención IRPF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62447"/>
              </p:ext>
            </p:extLst>
          </p:nvPr>
        </p:nvGraphicFramePr>
        <p:xfrm>
          <a:off x="457200" y="381000"/>
          <a:ext cx="6934200" cy="3047999"/>
        </p:xfrm>
        <a:graphic>
          <a:graphicData uri="http://schemas.openxmlformats.org/drawingml/2006/table">
            <a:tbl>
              <a:tblPr/>
              <a:tblGrid>
                <a:gridCol w="2311400"/>
                <a:gridCol w="2311400"/>
                <a:gridCol w="2311400"/>
              </a:tblGrid>
              <a:tr h="8174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 dirty="0">
                          <a:effectLst/>
                          <a:latin typeface="Arial" charset="0"/>
                        </a:rPr>
                        <a:t>TABLA TRAMOS IRPF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38082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 dirty="0">
                          <a:effectLst/>
                          <a:latin typeface="Arial" charset="0"/>
                        </a:rPr>
                        <a:t>de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 dirty="0"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>
                          <a:effectLst/>
                          <a:latin typeface="Arial" charset="0"/>
                        </a:rPr>
                        <a:t>Retención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6722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12.450,00 €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19,00%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24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12.450,00 €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20.200,00 €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24,00%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2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20.200,00 €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35.200,00 €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30,00%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6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35.200,00 €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 charset="0"/>
                        </a:rPr>
                        <a:t>60.000,00 €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37,00%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2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60.000,00 €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45,00%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92369"/>
              </p:ext>
            </p:extLst>
          </p:nvPr>
        </p:nvGraphicFramePr>
        <p:xfrm>
          <a:off x="457200" y="3657600"/>
          <a:ext cx="6934200" cy="2590799"/>
        </p:xfrm>
        <a:graphic>
          <a:graphicData uri="http://schemas.openxmlformats.org/drawingml/2006/table">
            <a:tbl>
              <a:tblPr/>
              <a:tblGrid>
                <a:gridCol w="2773680"/>
                <a:gridCol w="1386840"/>
                <a:gridCol w="1386840"/>
                <a:gridCol w="1386840"/>
              </a:tblGrid>
              <a:tr h="3301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_tradnl" sz="1800" b="1" i="1" u="none" strike="noStrike" dirty="0">
                          <a:effectLst/>
                          <a:latin typeface="Arial" charset="0"/>
                        </a:rPr>
                        <a:t>SITUACION FAMILIAR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 dirty="0">
                          <a:effectLst/>
                          <a:latin typeface="Arial" charset="0"/>
                        </a:rPr>
                        <a:t>Nº HIJOS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 dirty="0"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 dirty="0"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 dirty="0">
                          <a:effectLst/>
                          <a:latin typeface="Arial" charset="0"/>
                        </a:rPr>
                        <a:t>2 o más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1" u="none" strike="noStrike" dirty="0">
                          <a:effectLst/>
                          <a:latin typeface="Arial" charset="0"/>
                        </a:rPr>
                        <a:t>Soltero, Viudos, Divorciado o Separado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13.662,00 €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15.617,00 €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1" u="none" strike="noStrike" dirty="0">
                          <a:effectLst/>
                          <a:latin typeface="Arial" charset="0"/>
                        </a:rPr>
                        <a:t>Con cónyuge (ingresos de este &lt; 1500 euros año)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effectLst/>
                          <a:latin typeface="Arial" charset="0"/>
                        </a:rPr>
                        <a:t>13.335,00 </a:t>
                      </a:r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Arial" charset="0"/>
                        </a:rPr>
                        <a:t>14.774,00 €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16.952,00 €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1" u="none" strike="noStrike" dirty="0">
                          <a:effectLst/>
                          <a:latin typeface="Arial" charset="0"/>
                        </a:rPr>
                        <a:t>Otros (Solteros sin hijos, cónyuge &gt; 1500 euros)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Arial" charset="0"/>
                        </a:rPr>
                        <a:t>11.162,00 €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Arial" charset="0"/>
                        </a:rPr>
                        <a:t>11.888,00 €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12.519,00 €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444" dirty="0" smtClean="0"/>
              <a:t>Ejemplo: Separado con dos hijos que gana 82.324 año.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16990"/>
              </p:ext>
            </p:extLst>
          </p:nvPr>
        </p:nvGraphicFramePr>
        <p:xfrm>
          <a:off x="423862" y="1752600"/>
          <a:ext cx="7086600" cy="4038606"/>
        </p:xfrm>
        <a:graphic>
          <a:graphicData uri="http://schemas.openxmlformats.org/drawingml/2006/table">
            <a:tbl>
              <a:tblPr/>
              <a:tblGrid>
                <a:gridCol w="1130378"/>
                <a:gridCol w="1231822"/>
                <a:gridCol w="1181100"/>
                <a:gridCol w="1181100"/>
                <a:gridCol w="1181100"/>
                <a:gridCol w="1181100"/>
              </a:tblGrid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82324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salario 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Base</a:t>
                      </a:r>
                      <a:r>
                        <a:rPr lang="es-ES_tradn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66707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</a:t>
                      </a:r>
                      <a:r>
                        <a:rPr lang="es-ES_tradn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</a:t>
                      </a:r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Cantidad exenta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15.617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12.450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12.450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2.365,50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12.450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20.200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  <a:r>
                        <a:rPr lang="es-E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  <a:r>
                        <a:rPr lang="uk-U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1.860,00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20.200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35.200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15.000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4.500,00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35.200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60.000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24.800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9.176,00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60.000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6.707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3.018,15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20.919,65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Retenci</a:t>
                      </a:r>
                      <a:r>
                        <a:rPr lang="es-E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25,41%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 txBox="1">
            <a:spLocks/>
          </p:cNvSpPr>
          <p:nvPr/>
        </p:nvSpPr>
        <p:spPr bwMode="auto">
          <a:xfrm>
            <a:off x="1000125" y="1285875"/>
            <a:ext cx="7313613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Datos Generales de la Empresa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Selección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Contratación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Nóminas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Seguros sociales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Gestion Personal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</a:pPr>
            <a:endParaRPr lang="es-ES" sz="2600">
              <a:solidFill>
                <a:srgbClr val="333333"/>
              </a:solidFill>
              <a:latin typeface="Tahoma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9891"/>
              </p:ext>
            </p:extLst>
          </p:nvPr>
        </p:nvGraphicFramePr>
        <p:xfrm>
          <a:off x="685801" y="0"/>
          <a:ext cx="6248401" cy="6857987"/>
        </p:xfrm>
        <a:graphic>
          <a:graphicData uri="http://schemas.openxmlformats.org/drawingml/2006/table">
            <a:tbl>
              <a:tblPr/>
              <a:tblGrid>
                <a:gridCol w="748507"/>
                <a:gridCol w="748507"/>
                <a:gridCol w="748507"/>
                <a:gridCol w="748507"/>
                <a:gridCol w="886816"/>
                <a:gridCol w="748507"/>
                <a:gridCol w="781049"/>
                <a:gridCol w="838001"/>
              </a:tblGrid>
              <a:tr h="158052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 dirty="0">
                          <a:effectLst/>
                          <a:latin typeface="Bookman Old Style" charset="0"/>
                        </a:rPr>
                        <a:t>EMPRESA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STI SL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TRABAJADOR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Antonio García Martínez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11379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DOMICILIO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C/ Portugal 99, bajo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NIF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21305060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11379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CIF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B 32425627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Número S.S.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03 12345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11379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CCC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ES52 4503 5612 12345600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CATEGORIA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Titulado Suberior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113791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GRUPO COTIZACION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Periodo liquidación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 noviembre 2019 a 30 noviembre 2019 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Nº días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30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052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I. DEVENGOS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TOTALES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1. Percepciones salariales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Salario base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1.900,00 €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Complementos salariales: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Antigüedad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300,00 €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Dirección departamento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500,00 €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Horas extraordinarias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Horas complementarias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Gratificaciones extraordinarias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Salario en especie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2. Percepciones no salariales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Indemnizaciones o Suplidos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4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Prestaciones e indemnizaciones de la Seguridad Social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5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Indemnizaciones por traslados, suspensiones o despidos.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Otras percepciones no salariales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A. TOTAL DEVENGADO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2.820,00 €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II. DEDUCCIONES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6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1. Aportaciones del trabajador a las cotizacones a la S.S y recaudación conjunta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Tipo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Contingencias comunes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3.016,67 €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4,70%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141,78 €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Desempleo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700" b="1" i="0" u="none" strike="noStrike">
                          <a:effectLst/>
                          <a:latin typeface="Bookman Old Style" charset="0"/>
                        </a:rPr>
                        <a:t>3.136,67 €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1,60%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50,19 €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Formación Profesional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700" b="1" i="0" u="none" strike="noStrike">
                          <a:effectLst/>
                          <a:latin typeface="Bookman Old Style" charset="0"/>
                        </a:rPr>
                        <a:t>3.136,67 €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0,10%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3,14 €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Horas extraordinarias Normales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4,70%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5,64 €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Horas extraordinarias de Fuerza Mayor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effectLst/>
                          <a:latin typeface="Bookman Old Style" charset="0"/>
                        </a:rPr>
                        <a:t>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2,00%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TOTAL APORTACIONES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200,75 €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2. Irpf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2.820,00 €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15,00%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423,00 €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3. Anticipos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4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4. Valor de los productos recibidos en especie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5. Otras deducciones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B. TOTAL A DEDUCIR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623,75 €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LIQUIDO TOTAL A PERCIBIR (A-B)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2.196,25 €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Firma y sello de la empresa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Fecha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Recibi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 dirty="0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888">
                <a:tc gridSpan="8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sng" strike="noStrike" dirty="0">
                          <a:effectLst/>
                          <a:latin typeface="Bookman Old Style" charset="0"/>
                        </a:rPr>
                        <a:t>DETERMINACIÓN DE LAS BASES DE COTIZACIÓN A LA SEGURIDAD SOCIAL Y CONCEPTOS DE </a:t>
                      </a:r>
                      <a:r>
                        <a:rPr lang="es-ES_tradnl" sz="700" b="1" i="0" u="sng" strike="noStrike" dirty="0" smtClean="0">
                          <a:effectLst/>
                          <a:latin typeface="Bookman Old Style" charset="0"/>
                        </a:rPr>
                        <a:t>RECAUDACIÓN</a:t>
                      </a:r>
                      <a:endParaRPr lang="es-ES_tradnl" sz="700" b="1" i="0" u="sng" strike="noStrike" dirty="0">
                        <a:effectLst/>
                        <a:latin typeface="Bookman Old Style" charset="0"/>
                      </a:endParaRP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113791">
                <a:tc gridSpan="8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sng" strike="noStrike">
                          <a:effectLst/>
                          <a:latin typeface="Bookman Old Style" charset="0"/>
                        </a:rPr>
                        <a:t>CONJUNTA Y DE LA BASE SUJETA A RETENCIÓN DEL IRPF Y APORTACIÓN DE LA EMPRESA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113791">
                <a:tc gridSpan="5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1. Base de cotización por contingencias comunes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    Remuneración mensual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2.700,00 €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    Prorrata pagas extras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316,67 €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Tipo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Aportación Empresa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TOTAL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3.016,67 €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23,60%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711,93 €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Base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791">
                <a:tc rowSpan="3"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2. Base de Contingencias Profesionales y otros conceptos de recaudación conjunta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AT y EP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sng" strike="noStrike">
                          <a:effectLst/>
                          <a:latin typeface="Bookman Old Style" charset="0"/>
                        </a:rPr>
                        <a:t>3.016,67 €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1,35%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42,35 €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3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Desempleo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700" b="1" i="0" u="none" strike="noStrike">
                          <a:effectLst/>
                          <a:latin typeface="Bookman Old Style" charset="0"/>
                        </a:rPr>
                        <a:t>3.136,67 €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6,70%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700" b="1" i="0" u="none" strike="noStrike">
                          <a:effectLst/>
                          <a:latin typeface="Bookman Old Style" charset="0"/>
                        </a:rPr>
                        <a:t>210,16 €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3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FP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sng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700" b="1" i="0" u="none" strike="noStrike">
                          <a:effectLst/>
                          <a:latin typeface="Bookman Old Style" charset="0"/>
                        </a:rPr>
                        <a:t>0,60%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18,82 €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FOGASA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sng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0,20%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6,27 €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3. Cotización por horas extras 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23,60%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28,32 €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791">
                <a:tc gridSpan="4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4. Cotización por horas extras fuerza mayor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12,00%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052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5. Base sujeta a retención del IRPF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2.820,00 €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Total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 dirty="0">
                          <a:effectLst/>
                          <a:latin typeface="Bookman Old Style" charset="0"/>
                        </a:rPr>
                        <a:t>1.017,85 €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Existen distintos tipos y cada uno supone unas repercusiones distintas en el pago de cuotas.</a:t>
            </a:r>
          </a:p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La empresa se descuenta de la liquidación a la Seguridad Social los Gastos que supone no disponer del trabajador.</a:t>
            </a:r>
          </a:p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Los tipos fundamentales son:</a:t>
            </a:r>
          </a:p>
          <a:p>
            <a:pPr lvl="1"/>
            <a:r>
              <a:rPr lang="es-ES" sz="2000" smtClean="0"/>
              <a:t>Contingencias Comunes</a:t>
            </a:r>
          </a:p>
          <a:p>
            <a:pPr lvl="1"/>
            <a:r>
              <a:rPr lang="es-ES" sz="2000" smtClean="0"/>
              <a:t>Enfermedad y accidente laboral.</a:t>
            </a:r>
          </a:p>
          <a:p>
            <a:endParaRPr lang="es-ES" sz="250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Gestión de Bajas y Altas enfermedad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Baja médica por contingencias comunes </a:t>
            </a:r>
          </a:p>
          <a:p>
            <a:pPr lvl="1"/>
            <a:r>
              <a:rPr lang="es-ES" sz="2000" dirty="0" smtClean="0"/>
              <a:t>Enfermedad común o accidente no laboral</a:t>
            </a:r>
          </a:p>
          <a:p>
            <a:pPr lvl="1"/>
            <a:r>
              <a:rPr lang="es-ES" sz="2000" dirty="0" smtClean="0"/>
              <a:t>Realizado por los servicios médicos dela Seguridad Social</a:t>
            </a:r>
          </a:p>
          <a:p>
            <a:pPr lvl="1"/>
            <a:r>
              <a:rPr lang="es-ES" sz="2000" dirty="0" smtClean="0"/>
              <a:t>Trabajador debe de presentar en 3 días</a:t>
            </a:r>
          </a:p>
          <a:p>
            <a:pPr lvl="1"/>
            <a:r>
              <a:rPr lang="es-ES" sz="2000" dirty="0" smtClean="0"/>
              <a:t>La empresa lo debe de comunicar en un plazo de 5 días.</a:t>
            </a:r>
            <a:endParaRPr lang="es-ES" sz="2400" dirty="0" smtClean="0"/>
          </a:p>
          <a:p>
            <a:pPr lvl="1"/>
            <a:r>
              <a:rPr lang="es-ES" sz="2000" dirty="0" smtClean="0"/>
              <a:t>En el se establece la duración prevista de la misma.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Parte de Confirmación de Baja médica por contingencias comunes.</a:t>
            </a:r>
          </a:p>
          <a:p>
            <a:pPr lvl="1"/>
            <a:r>
              <a:rPr lang="es-ES" sz="2000" dirty="0" smtClean="0"/>
              <a:t>Los plazos y procedimiento a seguir, son los mismos que para el supuesto y tratamiento de la Baja médica.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Parte de Alta	</a:t>
            </a:r>
          </a:p>
          <a:p>
            <a:pPr lvl="1"/>
            <a:r>
              <a:rPr lang="es-ES" sz="2000" dirty="0" smtClean="0"/>
              <a:t>Realizado por los servicios médicos dela Seguridad Social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Gestión de Bajas y Altas enfermedad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Los mínimos legales durante una baja son los siguientes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Los tres primeros días de la baja el trabajador no cobra ninguna percepción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Del 4 al 21 cobra el 60% de la base de cotización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Y a partir del 21 el 75 %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Estos cobros los asume la empresa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Después la empresa resta estas cantidades en la liquidación de las cuotas de la seguridad social.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Por convenio colectivo los trabajadores pueden llegar a percibir la cantidad del salario, pero la empresa solo se descontará las cantidades indicadas.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Pagos en nómina durante una baja por contingencias comunes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Accidente de Trabajo o Enfermedad Profesional.</a:t>
            </a:r>
          </a:p>
          <a:p>
            <a:pPr lvl="1"/>
            <a:r>
              <a:rPr lang="es-ES" sz="2000" smtClean="0"/>
              <a:t>Presentación en 5 días.</a:t>
            </a:r>
          </a:p>
          <a:p>
            <a:pPr lvl="1"/>
            <a:r>
              <a:rPr lang="es-ES" sz="2000" smtClean="0"/>
              <a:t>Casos muy graves en 24 horas.</a:t>
            </a:r>
          </a:p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Accidente de Trabajo o Enfermedad Profesional sin baja.</a:t>
            </a:r>
          </a:p>
          <a:p>
            <a:pPr lvl="1"/>
            <a:r>
              <a:rPr lang="es-ES" sz="2000" smtClean="0"/>
              <a:t>Presentación en 5 días.</a:t>
            </a:r>
            <a:endParaRPr lang="es-ES" sz="2500" smtClean="0"/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Gestión de Bajas y Altas especiales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En algunos caso se establecen distintas bonificaciones:</a:t>
            </a:r>
          </a:p>
          <a:p>
            <a:pPr lvl="1"/>
            <a:r>
              <a:rPr lang="es-ES" sz="2400" smtClean="0"/>
              <a:t>Por realización de contratos fijos en algunos colectivos de trabajadores:</a:t>
            </a:r>
          </a:p>
          <a:p>
            <a:pPr lvl="2"/>
            <a:r>
              <a:rPr lang="es-ES" sz="2000" smtClean="0"/>
              <a:t>Mujeres</a:t>
            </a:r>
          </a:p>
          <a:p>
            <a:pPr lvl="2"/>
            <a:r>
              <a:rPr lang="es-ES" sz="2000" smtClean="0"/>
              <a:t>Jóvenes</a:t>
            </a:r>
          </a:p>
          <a:p>
            <a:pPr lvl="2"/>
            <a:r>
              <a:rPr lang="es-ES" sz="2000" smtClean="0"/>
              <a:t>Discapacitados</a:t>
            </a:r>
          </a:p>
          <a:p>
            <a:pPr lvl="2"/>
            <a:r>
              <a:rPr lang="es-ES" sz="2000" smtClean="0"/>
              <a:t>Trasformación de contratos de formación en fijos.</a:t>
            </a:r>
          </a:p>
          <a:p>
            <a:pPr lvl="1"/>
            <a:r>
              <a:rPr lang="es-ES" sz="2400" smtClean="0"/>
              <a:t>Por cursos de formación a los trabajadores.</a:t>
            </a:r>
          </a:p>
          <a:p>
            <a:pPr lvl="1"/>
            <a:r>
              <a:rPr lang="es-ES" sz="2400" smtClean="0"/>
              <a:t>Por pagos a desempleados.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Bonificaciones a las cuotas de la Seguridad Social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smtClean="0">
                <a:ea typeface="ＭＳ Ｐゴシック" pitchFamily="40" charset="-128"/>
                <a:cs typeface="ＭＳ Ｐゴシック" pitchFamily="40" charset="-128"/>
              </a:rPr>
              <a:t>Para realizar las liquidaciones a la Seguridad social se realizan los siguientes Boletines:</a:t>
            </a:r>
          </a:p>
          <a:p>
            <a:pPr lvl="1"/>
            <a:r>
              <a:rPr lang="es-ES" sz="1600" smtClean="0"/>
              <a:t>TC1</a:t>
            </a:r>
          </a:p>
          <a:p>
            <a:pPr lvl="2"/>
            <a:r>
              <a:rPr lang="es-ES" sz="1400" smtClean="0"/>
              <a:t>Boletín por trabajador</a:t>
            </a:r>
          </a:p>
          <a:p>
            <a:pPr lvl="1"/>
            <a:r>
              <a:rPr lang="es-ES" sz="1600" smtClean="0"/>
              <a:t>TC2</a:t>
            </a:r>
          </a:p>
          <a:p>
            <a:pPr lvl="2"/>
            <a:r>
              <a:rPr lang="es-ES" sz="1400" smtClean="0"/>
              <a:t>Listado de todos los trabajadores.</a:t>
            </a:r>
          </a:p>
          <a:p>
            <a:r>
              <a:rPr lang="es-ES" sz="1800" smtClean="0">
                <a:ea typeface="ＭＳ Ｐゴシック" pitchFamily="40" charset="-128"/>
                <a:cs typeface="ＭＳ Ｐゴシック" pitchFamily="40" charset="-128"/>
              </a:rPr>
              <a:t>Los Boletines disponen de las siguientes  partes:</a:t>
            </a:r>
          </a:p>
          <a:p>
            <a:pPr lvl="1"/>
            <a:r>
              <a:rPr lang="es-ES" sz="1600" smtClean="0"/>
              <a:t>Cabecera datos generales de la empresa</a:t>
            </a:r>
          </a:p>
          <a:p>
            <a:pPr lvl="1"/>
            <a:r>
              <a:rPr lang="es-ES" sz="1600" smtClean="0"/>
              <a:t>Datos de las diferentes cotizaciones de la empresa y del trabajador</a:t>
            </a:r>
          </a:p>
          <a:p>
            <a:pPr lvl="1"/>
            <a:r>
              <a:rPr lang="es-ES" sz="1600" smtClean="0"/>
              <a:t>Pagos diferidos y bonificaciones</a:t>
            </a:r>
          </a:p>
          <a:p>
            <a:pPr lvl="1"/>
            <a:r>
              <a:rPr lang="es-ES" sz="1600" smtClean="0"/>
              <a:t>Liquidación</a:t>
            </a:r>
            <a:r>
              <a:rPr lang="es-ES" sz="2400" smtClean="0"/>
              <a:t>.</a:t>
            </a:r>
          </a:p>
          <a:p>
            <a:r>
              <a:rPr lang="es-ES" sz="1800" smtClean="0">
                <a:ea typeface="ＭＳ Ｐゴシック" pitchFamily="40" charset="-128"/>
                <a:cs typeface="ＭＳ Ｐゴシック" pitchFamily="40" charset="-128"/>
              </a:rPr>
              <a:t>Los boletines se presentan mensualmente.</a:t>
            </a:r>
          </a:p>
          <a:p>
            <a:pPr lvl="1"/>
            <a:r>
              <a:rPr lang="es-ES" sz="1600" smtClean="0"/>
              <a:t>Impresos</a:t>
            </a:r>
          </a:p>
          <a:p>
            <a:pPr lvl="1"/>
            <a:r>
              <a:rPr lang="es-ES" sz="1600" smtClean="0"/>
              <a:t>Por el sistema red</a:t>
            </a:r>
          </a:p>
          <a:p>
            <a:pPr lvl="1"/>
            <a:r>
              <a:rPr lang="es-ES" sz="1600" smtClean="0"/>
              <a:t>Liquidan mensualmente.</a:t>
            </a:r>
          </a:p>
          <a:p>
            <a:pPr lvl="1"/>
            <a:endParaRPr lang="es-E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Boletines de Cotización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1 Imagen" descr="TC!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8839200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1 Imagen" descr="TC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100"/>
            <a:ext cx="91440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9144000" cy="66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CNAE</a:t>
            </a:r>
          </a:p>
          <a:p>
            <a:pPr lvl="1"/>
            <a:r>
              <a:rPr lang="es-ES" smtClean="0"/>
              <a:t>Clasificación Nacional de Actividades Económicas</a:t>
            </a:r>
          </a:p>
          <a:p>
            <a:pPr lvl="1"/>
            <a:r>
              <a:rPr lang="es-ES" smtClean="0"/>
              <a:t>Ejemplo: </a:t>
            </a:r>
          </a:p>
          <a:p>
            <a:pPr lvl="2"/>
            <a:r>
              <a:rPr lang="es-ES" smtClean="0"/>
              <a:t>26 Fabricación de productos informáticos, electrónicos y ópticos </a:t>
            </a:r>
          </a:p>
          <a:p>
            <a:pPr lvl="3"/>
            <a:r>
              <a:rPr lang="es-ES" smtClean="0"/>
              <a:t>…..</a:t>
            </a:r>
          </a:p>
          <a:p>
            <a:pPr lvl="3"/>
            <a:r>
              <a:rPr lang="es-ES" smtClean="0"/>
              <a:t>262 Fabricación de ordenadores y equipos periféricos </a:t>
            </a:r>
          </a:p>
          <a:p>
            <a:pPr lvl="4"/>
            <a:r>
              <a:rPr lang="es-ES" smtClean="0"/>
              <a:t>2620 Fabricación de ordenadores y equipos periféricos 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Datos Generales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Fichado.</a:t>
            </a:r>
          </a:p>
          <a:p>
            <a:pPr lvl="1"/>
            <a:r>
              <a:rPr lang="es-ES" sz="2000" smtClean="0"/>
              <a:t>Se comprueba la asistencia horaria al centro de trabajo.</a:t>
            </a:r>
          </a:p>
          <a:p>
            <a:pPr lvl="1"/>
            <a:r>
              <a:rPr lang="es-ES" sz="2000" smtClean="0"/>
              <a:t>Alternativas: reloj, acceso a cuenta de usuario, control de presencia….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Bajas</a:t>
            </a:r>
          </a:p>
          <a:p>
            <a:pPr lvl="1"/>
            <a:r>
              <a:rPr lang="es-ES" sz="2000" smtClean="0"/>
              <a:t>Las bajas de los trabajadores se cubren en parte por la seguridad social y es necesario reflejarla en las liquidaciones de las cuotas.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Permisos</a:t>
            </a:r>
          </a:p>
          <a:p>
            <a:pPr lvl="1"/>
            <a:r>
              <a:rPr lang="es-ES" sz="2000" smtClean="0"/>
              <a:t>Hay de distinto tipo, cambio de residencia, defunción de familiares, matrimonios, lactancia.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Vacaciones.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Control de Asistencia al Centro de trabajo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No cotizan a la S.S ni en el IRPF hasta una cierta cantidad.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Se establecen de distinto tipo:</a:t>
            </a:r>
          </a:p>
          <a:p>
            <a:pPr lvl="1"/>
            <a:r>
              <a:rPr lang="es-ES" sz="1800" smtClean="0"/>
              <a:t>Dieta de manutención se asigna una cantidad diaria, hasta un límite sin cotización:.</a:t>
            </a:r>
          </a:p>
          <a:p>
            <a:pPr lvl="2"/>
            <a:r>
              <a:rPr lang="es-ES" sz="1800" smtClean="0"/>
              <a:t>Con pernocta 53,34 €/día en territorio español</a:t>
            </a:r>
            <a:r>
              <a:rPr lang="es-ES" sz="1800" b="1" smtClean="0"/>
              <a:t> </a:t>
            </a:r>
            <a:r>
              <a:rPr lang="es-ES" sz="1800" smtClean="0"/>
              <a:t>o 91,35 €/día en el extranjero. </a:t>
            </a:r>
          </a:p>
          <a:p>
            <a:pPr lvl="2"/>
            <a:r>
              <a:rPr lang="es-ES" sz="1800" smtClean="0"/>
              <a:t>Sin pernocta serán 26,67€/día ó 48,08 €/día. </a:t>
            </a:r>
            <a:endParaRPr lang="es-ES" sz="2000" smtClean="0"/>
          </a:p>
          <a:p>
            <a:pPr lvl="1"/>
            <a:r>
              <a:rPr lang="es-ES" sz="2000" smtClean="0"/>
              <a:t>Por gastos de estancia, los importes que se justifiquen, sin límite.</a:t>
            </a:r>
          </a:p>
          <a:p>
            <a:pPr lvl="1"/>
            <a:r>
              <a:rPr lang="es-ES" sz="2000" smtClean="0"/>
              <a:t>Gastos de locomoción</a:t>
            </a:r>
          </a:p>
          <a:p>
            <a:pPr lvl="2"/>
            <a:r>
              <a:rPr lang="es-ES" sz="1800" smtClean="0"/>
              <a:t>Kilometraje, indemnización por la utilización de automóvil propio del trabajador, se establece una cantidad por Km. Límite 0,19 €/Km.</a:t>
            </a:r>
          </a:p>
          <a:p>
            <a:pPr lvl="2"/>
            <a:r>
              <a:rPr lang="es-ES" sz="1800" smtClean="0"/>
              <a:t>Sin límites en el caso de utilización de trasporte públicos, pago de peajes, aparcamientos,…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Gestión de gastos por desplazamiento provisional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Sistemas de Gestión de Contenidos (CMS)</a:t>
            </a:r>
          </a:p>
          <a:p>
            <a:pPr lvl="1"/>
            <a:r>
              <a:rPr lang="es-ES" sz="2400" smtClean="0"/>
              <a:t>Intranet, Extranet</a:t>
            </a:r>
          </a:p>
          <a:p>
            <a:pPr lvl="1"/>
            <a:r>
              <a:rPr lang="es-ES" sz="2400" smtClean="0"/>
              <a:t>Wikis, Documentación, …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Formación:</a:t>
            </a:r>
          </a:p>
          <a:p>
            <a:pPr lvl="1"/>
            <a:r>
              <a:rPr lang="es-ES" sz="2400" smtClean="0"/>
              <a:t>Planificación de cursos. Se precisará de sistemas que gestionen:</a:t>
            </a:r>
          </a:p>
          <a:p>
            <a:pPr lvl="2"/>
            <a:r>
              <a:rPr lang="es-ES" sz="2000" smtClean="0"/>
              <a:t>Calendario de cursos</a:t>
            </a:r>
          </a:p>
          <a:p>
            <a:pPr lvl="2"/>
            <a:r>
              <a:rPr lang="es-ES" sz="2000" smtClean="0"/>
              <a:t>Matrícula y asistencia a los cursos</a:t>
            </a:r>
          </a:p>
          <a:p>
            <a:pPr lvl="1"/>
            <a:r>
              <a:rPr lang="es-ES" sz="2400" smtClean="0"/>
              <a:t>Deducciones de Cuotas de la Seguridad social.		</a:t>
            </a:r>
          </a:p>
          <a:p>
            <a:pPr lvl="2"/>
            <a:r>
              <a:rPr lang="es-ES" sz="2000" smtClean="0"/>
              <a:t>Cálculo del máximo a deducir</a:t>
            </a:r>
          </a:p>
          <a:p>
            <a:pPr lvl="2"/>
            <a:r>
              <a:rPr lang="es-ES" sz="2000" smtClean="0"/>
              <a:t>Cálculo mensual de la deducción.</a:t>
            </a:r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Formación y Gestión del Conocimiento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Documento de liquidación</a:t>
            </a:r>
          </a:p>
          <a:p>
            <a:pPr lvl="1"/>
            <a:r>
              <a:rPr lang="es-ES" sz="2000" dirty="0" smtClean="0"/>
              <a:t>Nómina especial</a:t>
            </a:r>
          </a:p>
          <a:p>
            <a:pPr lvl="2"/>
            <a:r>
              <a:rPr lang="es-ES" sz="1800" dirty="0" smtClean="0"/>
              <a:t>Pago de los días trabajados</a:t>
            </a:r>
          </a:p>
          <a:p>
            <a:pPr lvl="2"/>
            <a:r>
              <a:rPr lang="es-ES" sz="1800" dirty="0" smtClean="0"/>
              <a:t>Parte proporcional de vacaciones y pagas extraordinarias</a:t>
            </a:r>
          </a:p>
          <a:p>
            <a:pPr lvl="2"/>
            <a:r>
              <a:rPr lang="es-ES" sz="1800" dirty="0" smtClean="0"/>
              <a:t>Indemnización, según tipo de despido y contrato</a:t>
            </a:r>
          </a:p>
          <a:p>
            <a:pPr lvl="3"/>
            <a:r>
              <a:rPr lang="es-ES" sz="1800" dirty="0" smtClean="0"/>
              <a:t>Desde 12 a 45 días por año trabajado. Desde el 22 de febrero de 2012 el máximo son 33 días, 20 días si es objetivo el despido, 12 si es temporal el contrato. </a:t>
            </a:r>
          </a:p>
          <a:p>
            <a:pPr lvl="3"/>
            <a:r>
              <a:rPr lang="es-ES" sz="1800" dirty="0" smtClean="0"/>
              <a:t>Con un máximo de 24 mensualidades.</a:t>
            </a:r>
          </a:p>
          <a:p>
            <a:pPr lvl="3"/>
            <a:r>
              <a:rPr lang="es-ES" sz="1800" dirty="0" smtClean="0"/>
              <a:t>Las cantidades percibidas por indemnización están exentas de cargas sociales (pago a la Seguridad Social) y no tributan al IRPF</a:t>
            </a:r>
          </a:p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Comunicación a la Seguridad Social.</a:t>
            </a:r>
          </a:p>
          <a:p>
            <a:pPr lvl="1"/>
            <a:r>
              <a:rPr lang="es-ES" sz="2000" dirty="0" smtClean="0"/>
              <a:t>Baja del trabajador en la empresa</a:t>
            </a:r>
          </a:p>
          <a:p>
            <a:pPr lvl="1"/>
            <a:r>
              <a:rPr lang="es-ES" sz="2000" dirty="0" smtClean="0"/>
              <a:t>Inscripción en Servicio de Empleo.</a:t>
            </a: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Proceso de baja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Convenio Colectivo</a:t>
            </a:r>
          </a:p>
          <a:p>
            <a:pPr lvl="1"/>
            <a:r>
              <a:rPr lang="es-ES" sz="1800" smtClean="0"/>
              <a:t>Acuerdo entre Trabajadores y Empresarios.</a:t>
            </a:r>
          </a:p>
          <a:p>
            <a:pPr lvl="2"/>
            <a:r>
              <a:rPr lang="es-ES" sz="1600" smtClean="0"/>
              <a:t>Se realiza entre los representantes legales de ambos sindicatos y organizaciones empresariales. Si es de empresa entre la dirección de la empresa y los representantes en la empresa de los trabajadores comíté de empresa o delegados sindicales. </a:t>
            </a:r>
          </a:p>
          <a:p>
            <a:pPr lvl="1"/>
            <a:r>
              <a:rPr lang="es-ES" sz="1800" smtClean="0"/>
              <a:t>Tipos de convenios</a:t>
            </a:r>
          </a:p>
          <a:p>
            <a:pPr lvl="2"/>
            <a:r>
              <a:rPr lang="es-ES" sz="1600" smtClean="0"/>
              <a:t> De Sector (nacional, provincial), de empresa </a:t>
            </a:r>
          </a:p>
          <a:p>
            <a:pPr lvl="1"/>
            <a:r>
              <a:rPr lang="es-ES" sz="1800" smtClean="0"/>
              <a:t>En el convenio se establece</a:t>
            </a:r>
          </a:p>
          <a:p>
            <a:pPr lvl="2"/>
            <a:r>
              <a:rPr lang="es-ES" sz="1600" smtClean="0"/>
              <a:t>Categorías</a:t>
            </a:r>
          </a:p>
          <a:p>
            <a:pPr lvl="2"/>
            <a:r>
              <a:rPr lang="es-ES" sz="1600" smtClean="0"/>
              <a:t>Retribuciones</a:t>
            </a:r>
          </a:p>
          <a:p>
            <a:pPr lvl="2"/>
            <a:r>
              <a:rPr lang="es-ES" sz="1600" smtClean="0"/>
              <a:t>Vacaciones</a:t>
            </a:r>
          </a:p>
          <a:p>
            <a:pPr lvl="2"/>
            <a:r>
              <a:rPr lang="es-ES" sz="1600" smtClean="0"/>
              <a:t>Jornadas laborales</a:t>
            </a:r>
          </a:p>
          <a:p>
            <a:pPr lvl="2"/>
            <a:r>
              <a:rPr lang="es-ES" sz="1600" smtClean="0"/>
              <a:t>Sanciones</a:t>
            </a:r>
          </a:p>
          <a:p>
            <a:pPr lvl="2"/>
            <a:r>
              <a:rPr lang="es-ES" sz="1600" smtClean="0"/>
              <a:t>Horas extraordinarias</a:t>
            </a:r>
          </a:p>
          <a:p>
            <a:pPr lvl="2"/>
            <a:r>
              <a:rPr lang="es-ES" sz="1600" smtClean="0"/>
              <a:t>Compensaciones sociales</a:t>
            </a:r>
          </a:p>
          <a:p>
            <a:pPr lvl="1"/>
            <a:endParaRPr lang="es-ES" smtClean="0"/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Datos Generales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s-ES" sz="1400" dirty="0" smtClean="0"/>
          </a:p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Tipos de Contrato</a:t>
            </a:r>
          </a:p>
          <a:p>
            <a:pPr lvl="1"/>
            <a:r>
              <a:rPr lang="es-ES" sz="1400" dirty="0" smtClean="0"/>
              <a:t>Indefinido</a:t>
            </a:r>
          </a:p>
          <a:p>
            <a:pPr lvl="1"/>
            <a:r>
              <a:rPr lang="es-ES" sz="1400" dirty="0" smtClean="0"/>
              <a:t>Duración determinada</a:t>
            </a:r>
          </a:p>
          <a:p>
            <a:pPr lvl="2"/>
            <a:r>
              <a:rPr lang="es-ES" sz="1200" dirty="0" smtClean="0"/>
              <a:t>Tiene que ajustarse a causa justificada y su duración máxima debe de ser de 2 años.</a:t>
            </a:r>
          </a:p>
          <a:p>
            <a:pPr lvl="1"/>
            <a:r>
              <a:rPr lang="es-ES" sz="1400" dirty="0" smtClean="0"/>
              <a:t>Formación</a:t>
            </a:r>
          </a:p>
          <a:p>
            <a:pPr lvl="2"/>
            <a:r>
              <a:rPr lang="es-ES" sz="1200" dirty="0" smtClean="0"/>
              <a:t>Diplomados universitarios y de Formación profesional en los 2 últimos años, duración de 2 años. Se permite el cobro de hasta un 60% de la retribución de la categoría.</a:t>
            </a:r>
          </a:p>
          <a:p>
            <a:pPr lvl="1"/>
            <a:r>
              <a:rPr lang="es-ES" sz="1400" dirty="0" smtClean="0"/>
              <a:t>Tiempo parcial. Se contrata una parte de la jornada, se puede dar en cualquiera de las anteriores.</a:t>
            </a:r>
          </a:p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Calendario</a:t>
            </a:r>
            <a:endParaRPr lang="es-ES" sz="16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1400" dirty="0" smtClean="0"/>
              <a:t>Se establecen 14 festivos</a:t>
            </a:r>
          </a:p>
          <a:p>
            <a:pPr lvl="1"/>
            <a:r>
              <a:rPr lang="es-ES" sz="1400" dirty="0" smtClean="0"/>
              <a:t>Festivos Nacionales, se establecen cada año por el gobierno del estado mediante decreto. Hay 8 fijos, se puede establecer uno más (por ejemplo el 6 de enero)., que es modificable por las comunidades autónomas.</a:t>
            </a:r>
          </a:p>
          <a:p>
            <a:pPr lvl="1"/>
            <a:r>
              <a:rPr lang="es-ES" sz="1400" dirty="0" smtClean="0"/>
              <a:t>Autonómicos. Se establecen desde las Comunidades autónomas, 2 son discrecionales y los otros 2 a elegir entre varias fechas (jueves santo, lunes de pascua,..)</a:t>
            </a:r>
          </a:p>
          <a:p>
            <a:pPr lvl="1"/>
            <a:r>
              <a:rPr lang="es-ES" sz="1400" dirty="0" smtClean="0"/>
              <a:t>Locales, Se establecen por los ayuntamientos y son 2.</a:t>
            </a:r>
          </a:p>
          <a:p>
            <a:pPr lvl="1"/>
            <a:endParaRPr lang="es-ES" dirty="0" smtClean="0"/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Datos Generales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Fases del Proceso</a:t>
            </a:r>
          </a:p>
          <a:p>
            <a:pPr lvl="1"/>
            <a:r>
              <a:rPr lang="es-ES" sz="1800" dirty="0" smtClean="0"/>
              <a:t>Determinación de las vacantes</a:t>
            </a:r>
          </a:p>
          <a:p>
            <a:pPr lvl="2"/>
            <a:r>
              <a:rPr lang="es-ES" sz="1600" dirty="0" smtClean="0"/>
              <a:t>Perfiles de contratación</a:t>
            </a:r>
          </a:p>
          <a:p>
            <a:pPr lvl="1"/>
            <a:r>
              <a:rPr lang="es-ES" sz="1800" dirty="0" smtClean="0"/>
              <a:t>Realización de la Oferta</a:t>
            </a:r>
          </a:p>
          <a:p>
            <a:pPr lvl="1"/>
            <a:r>
              <a:rPr lang="es-ES" sz="1800" dirty="0" smtClean="0"/>
              <a:t>Recepción de Solicitudes</a:t>
            </a:r>
          </a:p>
          <a:p>
            <a:pPr lvl="1"/>
            <a:r>
              <a:rPr lang="es-ES" sz="1800" dirty="0" smtClean="0"/>
              <a:t>Establecimiento del baremo de selección</a:t>
            </a:r>
          </a:p>
          <a:p>
            <a:pPr lvl="1"/>
            <a:r>
              <a:rPr lang="es-ES" sz="1800" dirty="0" smtClean="0"/>
              <a:t>Proceso de selección</a:t>
            </a:r>
          </a:p>
          <a:p>
            <a:pPr lvl="2"/>
            <a:r>
              <a:rPr lang="es-ES" sz="1600" dirty="0" smtClean="0"/>
              <a:t>Evaluación de los historiales</a:t>
            </a:r>
          </a:p>
          <a:p>
            <a:pPr lvl="2"/>
            <a:r>
              <a:rPr lang="es-ES" sz="1600" dirty="0" smtClean="0"/>
              <a:t>Entrevista personal</a:t>
            </a:r>
          </a:p>
          <a:p>
            <a:pPr lvl="1"/>
            <a:r>
              <a:rPr lang="es-ES" sz="1800" dirty="0" smtClean="0"/>
              <a:t>Elección del Candidato</a:t>
            </a:r>
          </a:p>
          <a:p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Tipos de selección</a:t>
            </a:r>
          </a:p>
          <a:p>
            <a:pPr lvl="1"/>
            <a:r>
              <a:rPr lang="es-ES" sz="1800" dirty="0" smtClean="0"/>
              <a:t>Interna</a:t>
            </a:r>
          </a:p>
          <a:p>
            <a:pPr lvl="1"/>
            <a:r>
              <a:rPr lang="es-ES" sz="1800" dirty="0" smtClean="0"/>
              <a:t>Externa, empresas de selección de personal</a:t>
            </a:r>
          </a:p>
          <a:p>
            <a:pPr lvl="1"/>
            <a:r>
              <a:rPr lang="es-ES" sz="1800" dirty="0" smtClean="0"/>
              <a:t>Portales de empleo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Selección de personal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Datos Personales</a:t>
            </a:r>
          </a:p>
          <a:p>
            <a:pPr lvl="1"/>
            <a:r>
              <a:rPr lang="es-ES" sz="1800" smtClean="0"/>
              <a:t>Datos básicos</a:t>
            </a:r>
          </a:p>
          <a:p>
            <a:pPr lvl="1"/>
            <a:r>
              <a:rPr lang="es-ES" sz="1800" smtClean="0"/>
              <a:t>Datos económicos: cuenta de cobro</a:t>
            </a:r>
          </a:p>
          <a:p>
            <a:pPr lvl="1"/>
            <a:r>
              <a:rPr lang="es-ES" sz="1800" smtClean="0"/>
              <a:t>Datos Familiares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Datos profesionales</a:t>
            </a:r>
          </a:p>
          <a:p>
            <a:pPr lvl="1"/>
            <a:r>
              <a:rPr lang="es-ES" sz="1800" smtClean="0"/>
              <a:t>Titulación</a:t>
            </a:r>
          </a:p>
          <a:p>
            <a:pPr lvl="1"/>
            <a:r>
              <a:rPr lang="es-ES" sz="1800" smtClean="0"/>
              <a:t>Tipo de contrato</a:t>
            </a:r>
          </a:p>
          <a:p>
            <a:pPr lvl="1"/>
            <a:r>
              <a:rPr lang="es-ES" sz="1800" smtClean="0"/>
              <a:t>Convenio Colectivo</a:t>
            </a:r>
          </a:p>
          <a:p>
            <a:pPr lvl="2"/>
            <a:r>
              <a:rPr lang="es-ES" sz="1600" smtClean="0"/>
              <a:t>Categorías</a:t>
            </a:r>
          </a:p>
          <a:p>
            <a:pPr lvl="2"/>
            <a:r>
              <a:rPr lang="es-ES" sz="1600" smtClean="0"/>
              <a:t>Retribución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Alta la Seguridad Social</a:t>
            </a:r>
          </a:p>
          <a:p>
            <a:pPr lvl="1"/>
            <a:r>
              <a:rPr lang="es-ES" sz="1800" smtClean="0"/>
              <a:t>Grupo de cotización</a:t>
            </a:r>
          </a:p>
          <a:p>
            <a:pPr lvl="1"/>
            <a:r>
              <a:rPr lang="es-ES" sz="1800" smtClean="0"/>
              <a:t>Número de afiliación</a:t>
            </a:r>
          </a:p>
          <a:p>
            <a:pPr lvl="1"/>
            <a:r>
              <a:rPr lang="es-ES" sz="1800" smtClean="0"/>
              <a:t>Plazo de un día</a:t>
            </a:r>
          </a:p>
          <a:p>
            <a:endParaRPr lang="en-U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Contratación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El Salario Base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Complementos </a:t>
            </a:r>
          </a:p>
          <a:p>
            <a:pPr lvl="1"/>
            <a:r>
              <a:rPr lang="es-ES" sz="1900" smtClean="0"/>
              <a:t>Personales: antigüedad, idiomas, titulación.</a:t>
            </a:r>
          </a:p>
          <a:p>
            <a:pPr lvl="1"/>
            <a:r>
              <a:rPr lang="es-ES" sz="1900" smtClean="0"/>
              <a:t>Puesto trabajo</a:t>
            </a:r>
          </a:p>
          <a:p>
            <a:pPr lvl="1"/>
            <a:r>
              <a:rPr lang="es-ES" sz="1900" smtClean="0"/>
              <a:t>Por Tareas de carácter tóxico, penoso, peligroso y nocturno. </a:t>
            </a:r>
          </a:p>
          <a:p>
            <a:pPr lvl="1"/>
            <a:r>
              <a:rPr lang="es-ES" sz="1900" smtClean="0"/>
              <a:t>Primas de producción, horas extraordinarias y comisiones. 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Pagas extraordinarias.⋅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Salario en especie.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Percepciones no salariales</a:t>
            </a:r>
          </a:p>
          <a:p>
            <a:pPr lvl="1"/>
            <a:r>
              <a:rPr lang="es-ES" sz="1600" smtClean="0"/>
              <a:t>Gastos de locomoción, dietas y quebranto de moneda.</a:t>
            </a:r>
          </a:p>
          <a:p>
            <a:pPr lvl="1"/>
            <a:r>
              <a:rPr lang="es-ES" sz="1600" smtClean="0"/>
              <a:t>Las indemnizaciones por traslado, suspensión de empleo o despido.</a:t>
            </a:r>
          </a:p>
          <a:p>
            <a:pPr lvl="1"/>
            <a:r>
              <a:rPr lang="es-ES" sz="1600" smtClean="0"/>
              <a:t>Prestaciones e indemnizaciones de la SS. </a:t>
            </a:r>
          </a:p>
          <a:p>
            <a:pPr lvl="1"/>
            <a:r>
              <a:rPr lang="es-ES" sz="1600" smtClean="0"/>
              <a:t>Otras percepciones no salariales.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Percepciones Salariales: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Encabezamiento </a:t>
            </a:r>
          </a:p>
          <a:p>
            <a:pPr lvl="1"/>
            <a:r>
              <a:rPr lang="es-ES" smtClean="0"/>
              <a:t>datos de la empresa y del trabajador</a:t>
            </a:r>
          </a:p>
          <a:p>
            <a:pPr lvl="1"/>
            <a:r>
              <a:rPr lang="es-ES" smtClean="0"/>
              <a:t>período de la liquidación, </a:t>
            </a:r>
          </a:p>
          <a:p>
            <a:pPr lvl="2"/>
            <a:r>
              <a:rPr lang="es-ES" smtClean="0"/>
              <a:t>número de días naturales del mes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Percepciones salariales y no salariales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Deducciones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Pie del documento</a:t>
            </a:r>
          </a:p>
          <a:p>
            <a:pPr lvl="1"/>
            <a:r>
              <a:rPr lang="es-ES" smtClean="0"/>
              <a:t>Las bases de cotización a la SS</a:t>
            </a:r>
          </a:p>
          <a:p>
            <a:pPr lvl="1"/>
            <a:r>
              <a:rPr lang="es-ES" smtClean="0"/>
              <a:t>La base sujeta al IRPF.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Componentes de la Nómina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7541</TotalTime>
  <Words>1953</Words>
  <Application>Microsoft Macintosh PowerPoint</Application>
  <PresentationFormat>Presentación en pantalla (4:3)</PresentationFormat>
  <Paragraphs>667</Paragraphs>
  <Slides>33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5" baseType="lpstr">
      <vt:lpstr>Arial Narrow</vt:lpstr>
      <vt:lpstr>Bookman Old Style</vt:lpstr>
      <vt:lpstr>Calibri</vt:lpstr>
      <vt:lpstr>Eras Medium ITC</vt:lpstr>
      <vt:lpstr>ＭＳ Ｐゴシック</vt:lpstr>
      <vt:lpstr>Tahoma</vt:lpstr>
      <vt:lpstr>Verdana</vt:lpstr>
      <vt:lpstr>Wingdings 2</vt:lpstr>
      <vt:lpstr>Wingdings 3</vt:lpstr>
      <vt:lpstr>ヒラギノ角ゴ Pro W3</vt:lpstr>
      <vt:lpstr>Arial</vt:lpstr>
      <vt:lpstr>11_Concurrencia</vt:lpstr>
      <vt:lpstr>Tema 8: Proceso de Recursos Humanos </vt:lpstr>
      <vt:lpstr>Índice</vt:lpstr>
      <vt:lpstr>Datos Generales de la empresa</vt:lpstr>
      <vt:lpstr>Datos Generales de la empresa</vt:lpstr>
      <vt:lpstr>Datos Generales de la empresa</vt:lpstr>
      <vt:lpstr>Selección de personal</vt:lpstr>
      <vt:lpstr>Contratación</vt:lpstr>
      <vt:lpstr>Percepciones Salariales:</vt:lpstr>
      <vt:lpstr>Componentes de la Nómina</vt:lpstr>
      <vt:lpstr>Deducciones:</vt:lpstr>
      <vt:lpstr>Seguridad Social</vt:lpstr>
      <vt:lpstr>Seguridad Social</vt:lpstr>
      <vt:lpstr>Presentación de PowerPoint</vt:lpstr>
      <vt:lpstr>Presentación de PowerPoint</vt:lpstr>
      <vt:lpstr>Tarifa de Primas de A.T. y E.P.</vt:lpstr>
      <vt:lpstr>Retención del IRPF</vt:lpstr>
      <vt:lpstr>Cálculo de la retención IRPF</vt:lpstr>
      <vt:lpstr>Presentación de PowerPoint</vt:lpstr>
      <vt:lpstr>Ejemplo: Separado con dos hijos que gana 82.324 año.</vt:lpstr>
      <vt:lpstr>Presentación de PowerPoint</vt:lpstr>
      <vt:lpstr>Gestión de Bajas y Altas enfermedad</vt:lpstr>
      <vt:lpstr>Gestión de Bajas y Altas enfermedad</vt:lpstr>
      <vt:lpstr>Pagos en nómina durante una baja por contingencias comunes</vt:lpstr>
      <vt:lpstr>Gestión de Bajas y Altas especiales</vt:lpstr>
      <vt:lpstr>Bonificaciones a las cuotas de la Seguridad Social</vt:lpstr>
      <vt:lpstr>Boletines de Cotización</vt:lpstr>
      <vt:lpstr>Presentación de PowerPoint</vt:lpstr>
      <vt:lpstr>Presentación de PowerPoint</vt:lpstr>
      <vt:lpstr>Presentación de PowerPoint</vt:lpstr>
      <vt:lpstr>Control de Asistencia al Centro de trabajo </vt:lpstr>
      <vt:lpstr>Gestión de gastos por desplazamiento provisional</vt:lpstr>
      <vt:lpstr>Formación y Gestión del Conocimiento</vt:lpstr>
      <vt:lpstr>Proceso de baja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Usuario de Microsoft Office</cp:lastModifiedBy>
  <cp:revision>866</cp:revision>
  <cp:lastPrinted>1601-01-01T00:00:00Z</cp:lastPrinted>
  <dcterms:created xsi:type="dcterms:W3CDTF">2015-10-20T10:31:28Z</dcterms:created>
  <dcterms:modified xsi:type="dcterms:W3CDTF">2019-11-20T18:46:39Z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