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3F24D-F0FE-4F67-B04F-1E2D07BBE5EB}">
  <a:tblStyle styleId="{3EA3F24D-F0FE-4F67-B04F-1E2D07BBE5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2746408d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2746408d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2746408d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2746408d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2746408d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2746408d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2746408d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2746408d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75262a9a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75262a9a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5262a9a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75262a9a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2746408d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2746408d_1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f305aa14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ff305aa14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f305aa14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f305aa14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75262a9a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075262a9a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42746408d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42746408d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75262a9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75262a9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ff305aa14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ff305aa14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2746408d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2746408d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2746408d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2746408d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2746408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2746408d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42746408d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42746408d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143578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E2129"/>
              </a:buClr>
              <a:buSzPts val="3600"/>
              <a:buNone/>
              <a:defRPr sz="3600">
                <a:solidFill>
                  <a:srgbClr val="5E21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556351" cy="5097838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515850" y="448200"/>
            <a:ext cx="54033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316775" y="0"/>
            <a:ext cx="482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00975" y="1000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37650"/>
            <a:ext cx="9144000" cy="12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20650" y="37650"/>
            <a:ext cx="5702700" cy="510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86250" y="3643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6750" y="0"/>
            <a:ext cx="3764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174800"/>
            <a:ext cx="3127500" cy="1829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889800" y="174800"/>
            <a:ext cx="5131500" cy="48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129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23699" cy="29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292400" cy="30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3.3 - Requisitos funcionales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17"/>
          <p:cNvGraphicFramePr/>
          <p:nvPr/>
        </p:nvGraphicFramePr>
        <p:xfrm>
          <a:off x="5079650" y="1065600"/>
          <a:ext cx="3223900" cy="3180346"/>
        </p:xfrm>
        <a:graphic>
          <a:graphicData uri="http://schemas.openxmlformats.org/drawingml/2006/table">
            <a:tbl>
              <a:tblPr>
                <a:noFill/>
                <a:tableStyleId>{3EA3F24D-F0FE-4F67-B04F-1E2D07BBE5EB}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300">
                <a:tc rowSpan="2"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Crear subasta</a:t>
                      </a:r>
                      <a:endParaRPr sz="2400" b="1"/>
                    </a:p>
                  </a:txBody>
                  <a:tcPr marL="25400" marR="25400" marT="25400" marB="25400" anchor="b"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7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Justificación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El administrador puede crear subastas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Precondiciones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Que el usuario a crear la subasta sea el administrador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30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Datos de Entrada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Datos de la subasta(fechaInicio,fechaFin,puja mínima)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0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Procesos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 añade a la lista de subastas y a la base de datos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0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Pruebas de Aceptación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Si los datos que pretendemos añadir no tienen el campo adecuado mostraremos un mensaje de error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30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Post Condiciones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La lista de subastas y la base de datos se actualizan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175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Salida y datos de salida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Se actualizan los datos en la base de datos del sistema y se envía un mensaje que confirma la nueva subasta añadida.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8" name="Google Shape;138;p17"/>
          <p:cNvSpPr txBox="1"/>
          <p:nvPr/>
        </p:nvSpPr>
        <p:spPr>
          <a:xfrm>
            <a:off x="0" y="2392750"/>
            <a:ext cx="42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son los requisitos </a:t>
            </a:r>
            <a:r>
              <a:rPr lang="en-GB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funcionales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Son las descripciones explícitas del comportamiento que debe tener una solución de software , qué información debe manejar y como.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325" y="3625975"/>
            <a:ext cx="1149375" cy="7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8"/>
          <p:cNvGraphicFramePr/>
          <p:nvPr/>
        </p:nvGraphicFramePr>
        <p:xfrm>
          <a:off x="4664275" y="291013"/>
          <a:ext cx="4183725" cy="4206431"/>
        </p:xfrm>
        <a:graphic>
          <a:graphicData uri="http://schemas.openxmlformats.org/drawingml/2006/table">
            <a:tbl>
              <a:tblPr>
                <a:noFill/>
                <a:tableStyleId>{3EA3F24D-F0FE-4F67-B04F-1E2D07BBE5EB}</a:tableStyleId>
              </a:tblPr>
              <a:tblGrid>
                <a:gridCol w="64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925">
                <a:tc rowSpan="2"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Suscripción VIP</a:t>
                      </a:r>
                      <a:endParaRPr sz="2100" b="1"/>
                    </a:p>
                  </a:txBody>
                  <a:tcPr marL="25400" marR="25400" marT="25400" marB="25400" anchor="b"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75">
                <a:tc gridSpan="7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25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Justificación</a:t>
                      </a:r>
                      <a:endParaRPr sz="7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highlight>
                            <a:srgbClr val="FFFFFF"/>
                          </a:highlight>
                        </a:rPr>
                        <a:t>Cómo justificación de esta función, nos encontramos con que los usuarios, dispondrán de estas ventajas:</a:t>
                      </a:r>
                      <a:endParaRPr sz="7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Envíos gratuitos a cualquier parte del mundo.</a:t>
                      </a:r>
                      <a:endParaRPr sz="700"/>
                    </a:p>
                    <a:p>
                      <a:pPr marL="914400" lvl="1" indent="-2730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○"/>
                      </a:pPr>
                      <a:r>
                        <a:rPr lang="en-GB" sz="700"/>
                        <a:t>Una caja sorpresa mensual con uno de nuestros vinos y tres muestras, todo elegido de forma aleatoria.</a:t>
                      </a:r>
                      <a:endParaRPr sz="700"/>
                    </a:p>
                    <a:p>
                      <a:pPr marL="914400" lvl="1" indent="-2730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○"/>
                      </a:pPr>
                      <a:r>
                        <a:rPr lang="en-GB" sz="700"/>
                        <a:t>Una serie de descuentos personalizados según tus gustos y preferencias. </a:t>
                      </a:r>
                      <a:endParaRPr sz="700"/>
                    </a:p>
                    <a:p>
                      <a:pPr marL="914400" lvl="1" indent="-2730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○"/>
                      </a:pPr>
                      <a:r>
                        <a:rPr lang="en-GB" sz="700"/>
                        <a:t>Los usuarios premium ganarán el doble de puntos en su compra.</a:t>
                      </a:r>
                      <a:endParaRPr sz="700">
                        <a:highlight>
                          <a:srgbClr val="FFFFFF"/>
                        </a:highlight>
                      </a:endParaRPr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2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25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Precondiciones</a:t>
                      </a:r>
                      <a:endParaRPr sz="7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Ser un usuario registrado ( sin VIP ).</a:t>
                      </a:r>
                      <a:endParaRPr sz="7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0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25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Datos de Entrada</a:t>
                      </a:r>
                      <a:endParaRPr sz="7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Que los datos que el usuario introduce sean correctos, si ya estaba registrado que los validemos con la base de datos y si no los estaba, teléfono, y correo validados.</a:t>
                      </a:r>
                      <a:endParaRPr sz="7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975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25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Procesos</a:t>
                      </a:r>
                      <a:endParaRPr sz="7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Es posible el acceso a la sección ‘ Subscriber WineClub ’, mediante dos maneras;</a:t>
                      </a:r>
                      <a:endParaRPr sz="7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1º Intentar comprar un vino y que te pida registrarte en  ‘Subscriber WineClub ’ antes de ello y elijas la opción de pago VIP.</a:t>
                      </a:r>
                      <a:endParaRPr sz="7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2º Ir a la sección  ‘ Subscriber WineClub ’desde la página principal de la web en la parte izquierda de ella seleccionando los tres puntos para desplegar las opciones del menú.</a:t>
                      </a:r>
                      <a:endParaRPr sz="7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030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925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Pruebas de Aceptación</a:t>
                      </a:r>
                      <a:endParaRPr sz="7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Los datos deberán ser correctos, por lo que habrá una validación en nuestra base de datos, tanto del usuario cómo de la contraseña. O si no estaba registrado, se hará un comprobación a nivel nuevo usuario. Se hará una validación del saldo disponible y si es suficiente se realizará la operación.</a:t>
                      </a:r>
                      <a:endParaRPr sz="7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15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9925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Post Condiciones</a:t>
                      </a:r>
                      <a:endParaRPr sz="7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Ninguno</a:t>
                      </a:r>
                      <a:endParaRPr sz="7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40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319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Salida y datos de salida</a:t>
                      </a:r>
                      <a:endParaRPr sz="7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highlight>
                            <a:srgbClr val="FFFFFF"/>
                          </a:highlight>
                        </a:rPr>
                        <a:t>La salida esperada y que confirmará el correcto registro VIP del usuario será ‘ Gracias * Nombre de la persona * por ser VIP ‘. Por el contrario podría producirse un error de validación de datos, esto se indicará mediante un error cómo el siguiente ‘ Error, Usuario o contraseña incorrecta, por favor inténtelo de nuevo, esta apunto de ser VIP ‘.</a:t>
                      </a:r>
                      <a:endParaRPr sz="700">
                        <a:highlight>
                          <a:srgbClr val="FFFFFF"/>
                        </a:highlight>
                      </a:endParaRPr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4292400" cy="31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3.3 - Requisitos funcionales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t="16531" r="1332" b="18562"/>
          <a:stretch/>
        </p:blipFill>
        <p:spPr>
          <a:xfrm>
            <a:off x="1162650" y="2479925"/>
            <a:ext cx="3380498" cy="18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5">
            <a:alphaModFix/>
          </a:blip>
          <a:srcRect t="14464" r="83784" b="17816"/>
          <a:stretch/>
        </p:blipFill>
        <p:spPr>
          <a:xfrm>
            <a:off x="616450" y="3375275"/>
            <a:ext cx="890450" cy="1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 rot="8411056">
            <a:off x="1275975" y="4245050"/>
            <a:ext cx="407200" cy="278600"/>
          </a:xfrm>
          <a:prstGeom prst="flowChartMerg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18"/>
          <p:cNvCxnSpPr>
            <a:stCxn id="149" idx="0"/>
          </p:cNvCxnSpPr>
          <p:nvPr/>
        </p:nvCxnSpPr>
        <p:spPr>
          <a:xfrm>
            <a:off x="1568772" y="4491347"/>
            <a:ext cx="416100" cy="4032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8"/>
          <p:cNvSpPr/>
          <p:nvPr/>
        </p:nvSpPr>
        <p:spPr>
          <a:xfrm rot="8411056">
            <a:off x="1204625" y="2767625"/>
            <a:ext cx="407200" cy="278600"/>
          </a:xfrm>
          <a:prstGeom prst="flowChartMerg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8"/>
          <p:cNvCxnSpPr/>
          <p:nvPr/>
        </p:nvCxnSpPr>
        <p:spPr>
          <a:xfrm>
            <a:off x="1485447" y="2990372"/>
            <a:ext cx="413700" cy="3849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4292400" cy="30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3.3 - Requisitos funcionales</a:t>
            </a:r>
            <a:endParaRPr/>
          </a:p>
        </p:txBody>
      </p:sp>
      <p:graphicFrame>
        <p:nvGraphicFramePr>
          <p:cNvPr id="158" name="Google Shape;158;p19"/>
          <p:cNvGraphicFramePr/>
          <p:nvPr/>
        </p:nvGraphicFramePr>
        <p:xfrm>
          <a:off x="4572000" y="1065600"/>
          <a:ext cx="4108800" cy="3164348"/>
        </p:xfrm>
        <a:graphic>
          <a:graphicData uri="http://schemas.openxmlformats.org/drawingml/2006/table">
            <a:tbl>
              <a:tblPr>
                <a:noFill/>
                <a:tableStyleId>{3EA3F24D-F0FE-4F67-B04F-1E2D07BBE5EB}</a:tableStyleId>
              </a:tblPr>
              <a:tblGrid>
                <a:gridCol w="56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050">
                <a:tc rowSpan="2"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Pedir muestras de un producto</a:t>
                      </a:r>
                      <a:endParaRPr sz="2400" b="1"/>
                    </a:p>
                  </a:txBody>
                  <a:tcPr marL="25400" marR="25400" marT="25400" marB="25400" anchor="b"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7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5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Justificación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Permitir a un usuario pedir una muestra de un producto específico.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5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Precondiciones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El usuario debe estar registrado y con teléfono validado.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5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Datos de Entrada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Ninguno.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5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Procesos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Acceder al producto deseado, luego pedir una muestra del producto.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5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Pruebas de Aceptación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Máximo 1 prueba por carrito de compra .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50">
                <a:tc rowSpan="2"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Post Condiciones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Ninguno.</a:t>
                      </a:r>
                      <a:endParaRPr sz="1000"/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605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Salida y datos de salida</a:t>
                      </a:r>
                      <a:endParaRPr sz="1000"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Se añade la muestra del producto al carrito de compras del usuario.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25400" marR="25400" marT="25400" marB="25400" anchor="b">
                    <a:lnT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4 - Diagramas importantes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0"/>
            <a:ext cx="1476849" cy="63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0" y="134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4.1 - Diagrama de clases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24" y="577516"/>
            <a:ext cx="4194175" cy="456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267300" y="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4.2 - Diagramas de caso de uso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00" y="1288775"/>
            <a:ext cx="2904125" cy="38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300" y="1288775"/>
            <a:ext cx="2521851" cy="385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950" y="419386"/>
            <a:ext cx="3400273" cy="467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0" y="44900"/>
            <a:ext cx="4313100" cy="30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4.3 - Diagramas de actividad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3765"/>
            <a:ext cx="2811952" cy="457973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4305000" cy="31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4.3 - Diagramas de actividad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4730000" y="0"/>
            <a:ext cx="13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Roboto"/>
                <a:ea typeface="Roboto"/>
                <a:cs typeface="Roboto"/>
                <a:sym typeface="Roboto"/>
              </a:rPr>
              <a:t>Iniciar Sesión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/>
              <a:t>Y como Mariano Rajoy decia …</a:t>
            </a:r>
            <a:endParaRPr sz="3200" b="1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450" y="86075"/>
            <a:ext cx="2792825" cy="41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5049075" y="3647575"/>
            <a:ext cx="3070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¡VIVA EL VINO!</a:t>
            </a:r>
            <a:endParaRPr sz="3300"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4288800" cy="3168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Indice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323000" y="878550"/>
            <a:ext cx="48210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Equipo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Idea y Descripción de SubWine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Requisitos Importantes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Requisitos comunes de los interfaces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Requisitos no funcionales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Requisitos funcionales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Diagramas Importantes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Diagrama de Clases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Diagramas de Clases de Uso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Diagramas de actividad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1 - Equipo</a:t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108825" y="3829150"/>
            <a:ext cx="193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Pablo Medina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Catador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2039925" y="3829150"/>
            <a:ext cx="193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Nikita Polyanskiy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Programador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3971013" y="3829150"/>
            <a:ext cx="193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Aarón García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CEO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5668538" y="3829150"/>
            <a:ext cx="193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Saúl Carrasco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Programador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4">
            <a:alphaModFix/>
          </a:blip>
          <a:srcRect b="44462"/>
          <a:stretch/>
        </p:blipFill>
        <p:spPr>
          <a:xfrm>
            <a:off x="4517636" y="2767110"/>
            <a:ext cx="837875" cy="100013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/>
        </p:nvSpPr>
        <p:spPr>
          <a:xfrm>
            <a:off x="7083600" y="3830600"/>
            <a:ext cx="218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oboto"/>
                <a:ea typeface="Roboto"/>
                <a:cs typeface="Roboto"/>
                <a:sym typeface="Roboto"/>
              </a:rPr>
              <a:t>Jose Grao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Desarrollador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37" y="2767175"/>
            <a:ext cx="837875" cy="10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15138" y="2767177"/>
            <a:ext cx="837875" cy="10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8450" y="2767175"/>
            <a:ext cx="874050" cy="1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8">
            <a:alphaModFix/>
          </a:blip>
          <a:srcRect t="10634"/>
          <a:stretch/>
        </p:blipFill>
        <p:spPr>
          <a:xfrm>
            <a:off x="7759513" y="2767100"/>
            <a:ext cx="837876" cy="10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4638" y="1290675"/>
            <a:ext cx="2514725" cy="14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4698950" y="1363200"/>
            <a:ext cx="4166400" cy="3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GB" sz="1800">
                <a:solidFill>
                  <a:srgbClr val="000000"/>
                </a:solidFill>
              </a:rPr>
              <a:t>Compra de vinos online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GB" sz="1800">
                <a:solidFill>
                  <a:srgbClr val="000000"/>
                </a:solidFill>
              </a:rPr>
              <a:t>Modelo de suscripción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GB" sz="1800">
                <a:solidFill>
                  <a:srgbClr val="000000"/>
                </a:solidFill>
              </a:rPr>
              <a:t>Feedback entre los usuarios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-GB" sz="1800">
                <a:solidFill>
                  <a:srgbClr val="000000"/>
                </a:solidFill>
              </a:rPr>
              <a:t>Muestras de vinos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4698950" y="579000"/>
            <a:ext cx="41664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000000"/>
                </a:solidFill>
                <a:highlight>
                  <a:schemeClr val="lt1"/>
                </a:highlight>
              </a:rPr>
              <a:t>Idea</a:t>
            </a:r>
            <a:endParaRPr sz="3000" b="1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313100" cy="31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Idea y Descripción de la empresa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4361400" cy="3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Idea y Descripción de la empresa</a:t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4630250" y="1352875"/>
            <a:ext cx="4166400" cy="3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¿Que buscabamos?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Buscábamos la globalización mediante la venta on-line de los vinos Españoles.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4698950" y="579000"/>
            <a:ext cx="41664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000000"/>
                </a:solidFill>
              </a:rPr>
              <a:t>Solución: ¡SubWine!</a:t>
            </a:r>
            <a:endParaRPr sz="3000" b="1">
              <a:solidFill>
                <a:srgbClr val="000000"/>
              </a:solidFill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523" y="3034500"/>
            <a:ext cx="1722124" cy="2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4644800" y="3034500"/>
            <a:ext cx="427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¿ Qué esperamos de nuestra empresa 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5110400" y="3513813"/>
            <a:ext cx="334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Esperamos llegar a convertirnos en el Amazon de los vinos.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613" y="2211399"/>
            <a:ext cx="922309" cy="9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3 - Requisitos importantes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0"/>
            <a:ext cx="1476849" cy="6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669800" y="1562150"/>
            <a:ext cx="7870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¿Que son los requisitos?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Estos son una etapa clave en el desarrollo del software, siendo estos una característica del producto o una actividad que debe realizar.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2637"/>
            <a:ext cx="1900400" cy="16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5038675" y="3297963"/>
            <a:ext cx="41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¿Que problemas podria tener la empresa ante una mala captación?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0487" y="3989300"/>
            <a:ext cx="910175" cy="9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4460275" y="3989300"/>
            <a:ext cx="3366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Producto deficiente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Costes para solucionarlos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Arrastre del fallo hasta el final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3.1 - Requisitos comunes de los interfaces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t="16531" r="1332" b="18562"/>
          <a:stretch/>
        </p:blipFill>
        <p:spPr>
          <a:xfrm>
            <a:off x="25" y="1726450"/>
            <a:ext cx="9144001" cy="34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3363650" y="1280325"/>
            <a:ext cx="204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Interfaz de usuario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 t="14464" r="82436" b="17816"/>
          <a:stretch/>
        </p:blipFill>
        <p:spPr>
          <a:xfrm>
            <a:off x="0" y="1726450"/>
            <a:ext cx="1586488" cy="34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3.1 - Requisitos comunes de los interfaces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de software: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operativo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Windows XP o superior.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Explorador web: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Mozilla, Chrome o similar.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2"/>
          </p:nvPr>
        </p:nvSpPr>
        <p:spPr>
          <a:xfrm>
            <a:off x="4832425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Interfaces de hardware: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 necesario que los equipos dispongan de lo siguiente: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Tarjeta de red.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Procesador de 1.3GHz o superior.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1GB de RAM mínimo.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Teclado.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Ratón.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4509550"/>
            <a:ext cx="1476849" cy="63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4632650" y="794225"/>
            <a:ext cx="42006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21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-GB" sz="1917" b="1">
                <a:solidFill>
                  <a:srgbClr val="000000"/>
                </a:solidFill>
              </a:rPr>
              <a:t>Rendimiento</a:t>
            </a:r>
            <a:endParaRPr sz="1917" b="1">
              <a:solidFill>
                <a:srgbClr val="000000"/>
              </a:solidFill>
            </a:endParaRPr>
          </a:p>
          <a:p>
            <a:pPr marL="630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35">
                <a:solidFill>
                  <a:srgbClr val="000000"/>
                </a:solidFill>
              </a:rPr>
              <a:t>Usuarios concurrentes, tiempo de carga, …</a:t>
            </a:r>
            <a:endParaRPr sz="1235">
              <a:solidFill>
                <a:srgbClr val="000000"/>
              </a:solidFill>
            </a:endParaRPr>
          </a:p>
          <a:p>
            <a:pPr marL="457200" lvl="0" indent="-3321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-GB" sz="1917" b="1">
                <a:solidFill>
                  <a:srgbClr val="000000"/>
                </a:solidFill>
              </a:rPr>
              <a:t>Seguridad</a:t>
            </a:r>
            <a:endParaRPr sz="1917" b="1">
              <a:solidFill>
                <a:srgbClr val="000000"/>
              </a:solidFill>
            </a:endParaRPr>
          </a:p>
          <a:p>
            <a:pPr marL="630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35">
                <a:solidFill>
                  <a:srgbClr val="000000"/>
                </a:solidFill>
              </a:rPr>
              <a:t>TLS, contraseñas, log, alertas, …</a:t>
            </a:r>
            <a:endParaRPr sz="2035" b="1">
              <a:solidFill>
                <a:srgbClr val="000000"/>
              </a:solidFill>
            </a:endParaRPr>
          </a:p>
          <a:p>
            <a:pPr marL="457200" lvl="0" indent="-3321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-GB" sz="1917" b="1">
                <a:solidFill>
                  <a:srgbClr val="000000"/>
                </a:solidFill>
              </a:rPr>
              <a:t>Fiabilidad</a:t>
            </a:r>
            <a:endParaRPr sz="1917" b="1">
              <a:solidFill>
                <a:srgbClr val="000000"/>
              </a:solidFill>
            </a:endParaRPr>
          </a:p>
          <a:p>
            <a:pPr marL="630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35">
                <a:solidFill>
                  <a:srgbClr val="000000"/>
                </a:solidFill>
              </a:rPr>
              <a:t>Pagos, fallos, …</a:t>
            </a:r>
            <a:endParaRPr sz="2035" b="1">
              <a:solidFill>
                <a:srgbClr val="000000"/>
              </a:solidFill>
            </a:endParaRPr>
          </a:p>
          <a:p>
            <a:pPr marL="457200" lvl="0" indent="-3321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-GB" sz="1917" b="1">
                <a:solidFill>
                  <a:srgbClr val="000000"/>
                </a:solidFill>
              </a:rPr>
              <a:t>Disponibilidad</a:t>
            </a:r>
            <a:endParaRPr sz="1917" b="1">
              <a:solidFill>
                <a:srgbClr val="000000"/>
              </a:solidFill>
            </a:endParaRPr>
          </a:p>
          <a:p>
            <a:pPr marL="630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35">
                <a:solidFill>
                  <a:srgbClr val="000000"/>
                </a:solidFill>
              </a:rPr>
              <a:t>Sobrecarga, servidores, replicación, uptime, …</a:t>
            </a:r>
            <a:endParaRPr sz="2035" b="1">
              <a:solidFill>
                <a:srgbClr val="000000"/>
              </a:solidFill>
            </a:endParaRPr>
          </a:p>
          <a:p>
            <a:pPr marL="457200" lvl="0" indent="-3321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-GB" sz="1917" b="1">
                <a:solidFill>
                  <a:srgbClr val="000000"/>
                </a:solidFill>
              </a:rPr>
              <a:t>Mantenibilidad</a:t>
            </a:r>
            <a:endParaRPr sz="1917" b="1">
              <a:solidFill>
                <a:srgbClr val="000000"/>
              </a:solidFill>
            </a:endParaRPr>
          </a:p>
          <a:p>
            <a:pPr marL="630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35">
                <a:solidFill>
                  <a:srgbClr val="000000"/>
                </a:solidFill>
              </a:rPr>
              <a:t>Downtime, horario, …</a:t>
            </a:r>
            <a:endParaRPr sz="2035" b="1">
              <a:solidFill>
                <a:srgbClr val="000000"/>
              </a:solidFill>
            </a:endParaRPr>
          </a:p>
          <a:p>
            <a:pPr marL="457200" lvl="0" indent="-3321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-GB" sz="1917" b="1">
                <a:solidFill>
                  <a:srgbClr val="000000"/>
                </a:solidFill>
              </a:rPr>
              <a:t>Portabilidad</a:t>
            </a:r>
            <a:endParaRPr sz="1917" b="1">
              <a:solidFill>
                <a:srgbClr val="000000"/>
              </a:solidFill>
            </a:endParaRPr>
          </a:p>
          <a:p>
            <a:pPr marL="630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35">
                <a:solidFill>
                  <a:srgbClr val="000000"/>
                </a:solidFill>
              </a:rPr>
              <a:t>OS, lenguaje de programación, …</a:t>
            </a:r>
            <a:endParaRPr sz="2035" b="1">
              <a:solidFill>
                <a:srgbClr val="000000"/>
              </a:solidFill>
            </a:endParaRPr>
          </a:p>
          <a:p>
            <a:pPr marL="457200" lvl="0" indent="-33210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-GB" sz="1917" b="1">
                <a:solidFill>
                  <a:srgbClr val="000000"/>
                </a:solidFill>
              </a:rPr>
              <a:t>Otros</a:t>
            </a:r>
            <a:endParaRPr sz="1917" b="1">
              <a:solidFill>
                <a:srgbClr val="000000"/>
              </a:solidFill>
            </a:endParaRPr>
          </a:p>
          <a:p>
            <a:pPr marL="6300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35">
                <a:solidFill>
                  <a:srgbClr val="000000"/>
                </a:solidFill>
              </a:rPr>
              <a:t>Ley de Protección de Datos, …</a:t>
            </a:r>
            <a:endParaRPr sz="2035" b="1">
              <a:solidFill>
                <a:srgbClr val="000000"/>
              </a:solidFill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4292400" cy="3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3.2 - Requisitos no funcionales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150" y="0"/>
            <a:ext cx="1476849" cy="63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103300" y="2864600"/>
            <a:ext cx="3871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son los requisitos </a:t>
            </a:r>
            <a:r>
              <a:rPr lang="en-GB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funcionales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		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99575" y="3184800"/>
            <a:ext cx="244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Estos son las restricciones de los servicios o funciones ofrecidos por nuestro sistema.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325" y="3625975"/>
            <a:ext cx="1149375" cy="7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de Jose">
  <a:themeElements>
    <a:clrScheme name="Paradigm">
      <a:dk1>
        <a:srgbClr val="31394D"/>
      </a:dk1>
      <a:lt1>
        <a:srgbClr val="FFFFFF"/>
      </a:lt1>
      <a:dk2>
        <a:srgbClr val="5E2129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29CABA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Presentación en pantalla (16:9)</PresentationFormat>
  <Paragraphs>144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Merriweather</vt:lpstr>
      <vt:lpstr>Roboto</vt:lpstr>
      <vt:lpstr>Diseño de Jose</vt:lpstr>
      <vt:lpstr>Presentación de PowerPoint</vt:lpstr>
      <vt:lpstr>Indice</vt:lpstr>
      <vt:lpstr>1 - Equipo</vt:lpstr>
      <vt:lpstr>2. Idea y Descripción de la empresa</vt:lpstr>
      <vt:lpstr>2. Idea y Descripción de la empresa</vt:lpstr>
      <vt:lpstr>3 - Requisitos importantes</vt:lpstr>
      <vt:lpstr>3.1 - Requisitos comunes de los interfaces</vt:lpstr>
      <vt:lpstr>3.1 - Requisitos comunes de los interfaces</vt:lpstr>
      <vt:lpstr>3.2 - Requisitos no funcionales</vt:lpstr>
      <vt:lpstr>3.3 - Requisitos funcionales</vt:lpstr>
      <vt:lpstr>3.3 - Requisitos funcionales</vt:lpstr>
      <vt:lpstr>3.3 - Requisitos funcionales</vt:lpstr>
      <vt:lpstr>4 - Diagramas importantes</vt:lpstr>
      <vt:lpstr>4.1 - Diagrama de clases</vt:lpstr>
      <vt:lpstr>4.2 - Diagramas de caso de uso</vt:lpstr>
      <vt:lpstr>4.3 - Diagramas de actividad</vt:lpstr>
      <vt:lpstr>4.3 - Diagramas de actividad</vt:lpstr>
      <vt:lpstr>Y como Mariano Rajoy decia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Nikita Polyanskiy</cp:lastModifiedBy>
  <cp:revision>2</cp:revision>
  <dcterms:modified xsi:type="dcterms:W3CDTF">2021-12-20T16:05:51Z</dcterms:modified>
</cp:coreProperties>
</file>