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AE014-CD16-48D9-BDC3-5399292D9F00}" v="118" dt="2023-12-06T20:32:4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Pham" userId="edbd88472ba16120" providerId="LiveId" clId="{414AE014-CD16-48D9-BDC3-5399292D9F00}"/>
    <pc:docChg chg="undo custSel addSld modSld">
      <pc:chgData name="Nam Pham" userId="edbd88472ba16120" providerId="LiveId" clId="{414AE014-CD16-48D9-BDC3-5399292D9F00}" dt="2023-12-06T20:35:21.303" v="1586" actId="20577"/>
      <pc:docMkLst>
        <pc:docMk/>
      </pc:docMkLst>
      <pc:sldChg chg="addSp delSp modSp mod">
        <pc:chgData name="Nam Pham" userId="edbd88472ba16120" providerId="LiveId" clId="{414AE014-CD16-48D9-BDC3-5399292D9F00}" dt="2023-12-06T20:35:21.303" v="1586" actId="20577"/>
        <pc:sldMkLst>
          <pc:docMk/>
          <pc:sldMk cId="2369223626" sldId="256"/>
        </pc:sldMkLst>
        <pc:spChg chg="add mod">
          <ac:chgData name="Nam Pham" userId="edbd88472ba16120" providerId="LiveId" clId="{414AE014-CD16-48D9-BDC3-5399292D9F00}" dt="2023-12-06T20:35:21.303" v="1586" actId="20577"/>
          <ac:spMkLst>
            <pc:docMk/>
            <pc:sldMk cId="2369223626" sldId="256"/>
            <ac:spMk id="3" creationId="{AD7C2CD8-11AB-A45D-E734-866C22E54B81}"/>
          </ac:spMkLst>
        </pc:spChg>
        <pc:spChg chg="add del mod">
          <ac:chgData name="Nam Pham" userId="edbd88472ba16120" providerId="LiveId" clId="{414AE014-CD16-48D9-BDC3-5399292D9F00}" dt="2023-12-06T19:29:48.532" v="725"/>
          <ac:spMkLst>
            <pc:docMk/>
            <pc:sldMk cId="2369223626" sldId="256"/>
            <ac:spMk id="6" creationId="{982F0828-96E3-7700-A777-211E39033C79}"/>
          </ac:spMkLst>
        </pc:spChg>
        <pc:spChg chg="add mod">
          <ac:chgData name="Nam Pham" userId="edbd88472ba16120" providerId="LiveId" clId="{414AE014-CD16-48D9-BDC3-5399292D9F00}" dt="2023-12-06T20:35:06.574" v="1585" actId="1076"/>
          <ac:spMkLst>
            <pc:docMk/>
            <pc:sldMk cId="2369223626" sldId="256"/>
            <ac:spMk id="7" creationId="{CCABB1E9-3977-9CBB-85D6-0AA23CFE5F91}"/>
          </ac:spMkLst>
        </pc:spChg>
        <pc:spChg chg="mod">
          <ac:chgData name="Nam Pham" userId="edbd88472ba16120" providerId="LiveId" clId="{414AE014-CD16-48D9-BDC3-5399292D9F00}" dt="2023-12-06T19:02:55.344" v="196" actId="1076"/>
          <ac:spMkLst>
            <pc:docMk/>
            <pc:sldMk cId="2369223626" sldId="256"/>
            <ac:spMk id="22" creationId="{150C0683-3D30-9D02-234E-DF0CC9C12AAA}"/>
          </ac:spMkLst>
        </pc:spChg>
        <pc:spChg chg="mod">
          <ac:chgData name="Nam Pham" userId="edbd88472ba16120" providerId="LiveId" clId="{414AE014-CD16-48D9-BDC3-5399292D9F00}" dt="2023-12-06T19:08:26.646" v="393" actId="20577"/>
          <ac:spMkLst>
            <pc:docMk/>
            <pc:sldMk cId="2369223626" sldId="256"/>
            <ac:spMk id="23" creationId="{717BFB98-D546-2E2C-0E8E-F14151063478}"/>
          </ac:spMkLst>
        </pc:spChg>
        <pc:spChg chg="del mod">
          <ac:chgData name="Nam Pham" userId="edbd88472ba16120" providerId="LiveId" clId="{414AE014-CD16-48D9-BDC3-5399292D9F00}" dt="2023-12-06T08:23:20.432" v="4"/>
          <ac:spMkLst>
            <pc:docMk/>
            <pc:sldMk cId="2369223626" sldId="256"/>
            <ac:spMk id="28" creationId="{03EA013E-75E9-BB2A-196F-F7FF34E57922}"/>
          </ac:spMkLst>
        </pc:spChg>
        <pc:picChg chg="add mod">
          <ac:chgData name="Nam Pham" userId="edbd88472ba16120" providerId="LiveId" clId="{414AE014-CD16-48D9-BDC3-5399292D9F00}" dt="2023-12-06T18:56:10.758" v="116" actId="1036"/>
          <ac:picMkLst>
            <pc:docMk/>
            <pc:sldMk cId="2369223626" sldId="256"/>
            <ac:picMk id="2" creationId="{874CE1F8-392A-E82A-1A6D-6F22C582DC6D}"/>
          </ac:picMkLst>
        </pc:picChg>
        <pc:picChg chg="mod">
          <ac:chgData name="Nam Pham" userId="edbd88472ba16120" providerId="LiveId" clId="{414AE014-CD16-48D9-BDC3-5399292D9F00}" dt="2023-12-06T19:02:11.343" v="192" actId="1076"/>
          <ac:picMkLst>
            <pc:docMk/>
            <pc:sldMk cId="2369223626" sldId="256"/>
            <ac:picMk id="8" creationId="{2E61638B-EBA0-3D79-277A-959ABB7AB65B}"/>
          </ac:picMkLst>
        </pc:picChg>
        <pc:picChg chg="mod">
          <ac:chgData name="Nam Pham" userId="edbd88472ba16120" providerId="LiveId" clId="{414AE014-CD16-48D9-BDC3-5399292D9F00}" dt="2023-12-06T20:32:40.619" v="1487" actId="1076"/>
          <ac:picMkLst>
            <pc:docMk/>
            <pc:sldMk cId="2369223626" sldId="256"/>
            <ac:picMk id="12" creationId="{A37E67F0-D602-F084-31DD-354CAE4CB787}"/>
          </ac:picMkLst>
        </pc:picChg>
        <pc:picChg chg="del">
          <ac:chgData name="Nam Pham" userId="edbd88472ba16120" providerId="LiveId" clId="{414AE014-CD16-48D9-BDC3-5399292D9F00}" dt="2023-12-06T09:09:35.725" v="55" actId="478"/>
          <ac:picMkLst>
            <pc:docMk/>
            <pc:sldMk cId="2369223626" sldId="256"/>
            <ac:picMk id="14" creationId="{60478461-9DEA-9BD0-BDCF-A23FEC8DE930}"/>
          </ac:picMkLst>
        </pc:picChg>
        <pc:picChg chg="mod modCrop">
          <ac:chgData name="Nam Pham" userId="edbd88472ba16120" providerId="LiveId" clId="{414AE014-CD16-48D9-BDC3-5399292D9F00}" dt="2023-12-06T19:02:49.052" v="195" actId="1076"/>
          <ac:picMkLst>
            <pc:docMk/>
            <pc:sldMk cId="2369223626" sldId="256"/>
            <ac:picMk id="19" creationId="{F12C1171-B072-8F93-A458-54BB4662F917}"/>
          </ac:picMkLst>
        </pc:picChg>
        <pc:picChg chg="add del mod">
          <ac:chgData name="Nam Pham" userId="edbd88472ba16120" providerId="LiveId" clId="{414AE014-CD16-48D9-BDC3-5399292D9F00}" dt="2023-12-06T09:09:49.942" v="57" actId="21"/>
          <ac:picMkLst>
            <pc:docMk/>
            <pc:sldMk cId="2369223626" sldId="256"/>
            <ac:picMk id="29" creationId="{DFD147DA-FA4F-BF08-3387-003881AC28B8}"/>
          </ac:picMkLst>
        </pc:picChg>
        <pc:picChg chg="add del mod">
          <ac:chgData name="Nam Pham" userId="edbd88472ba16120" providerId="LiveId" clId="{414AE014-CD16-48D9-BDC3-5399292D9F00}" dt="2023-12-06T18:55:54.446" v="105" actId="478"/>
          <ac:picMkLst>
            <pc:docMk/>
            <pc:sldMk cId="2369223626" sldId="256"/>
            <ac:picMk id="30" creationId="{A9149798-5654-EE50-F3F6-4F0FB27024AF}"/>
          </ac:picMkLst>
        </pc:picChg>
      </pc:sldChg>
      <pc:sldChg chg="addSp delSp modSp mod">
        <pc:chgData name="Nam Pham" userId="edbd88472ba16120" providerId="LiveId" clId="{414AE014-CD16-48D9-BDC3-5399292D9F00}" dt="2023-12-06T20:24:00.865" v="1483" actId="20577"/>
        <pc:sldMkLst>
          <pc:docMk/>
          <pc:sldMk cId="1905978762" sldId="257"/>
        </pc:sldMkLst>
        <pc:spChg chg="add mod">
          <ac:chgData name="Nam Pham" userId="edbd88472ba16120" providerId="LiveId" clId="{414AE014-CD16-48D9-BDC3-5399292D9F00}" dt="2023-12-06T20:24:00.865" v="1483" actId="20577"/>
          <ac:spMkLst>
            <pc:docMk/>
            <pc:sldMk cId="1905978762" sldId="257"/>
            <ac:spMk id="2" creationId="{19B80336-DFC6-8D1E-8F69-43F265DDF415}"/>
          </ac:spMkLst>
        </pc:spChg>
        <pc:spChg chg="del">
          <ac:chgData name="Nam Pham" userId="edbd88472ba16120" providerId="LiveId" clId="{414AE014-CD16-48D9-BDC3-5399292D9F00}" dt="2023-12-06T08:23:25.050" v="5" actId="478"/>
          <ac:spMkLst>
            <pc:docMk/>
            <pc:sldMk cId="1905978762" sldId="257"/>
            <ac:spMk id="7" creationId="{95ADB321-C8F7-8E59-C8F6-4E1EE2669746}"/>
          </ac:spMkLst>
        </pc:spChg>
        <pc:spChg chg="add del mod">
          <ac:chgData name="Nam Pham" userId="edbd88472ba16120" providerId="LiveId" clId="{414AE014-CD16-48D9-BDC3-5399292D9F00}" dt="2023-12-06T09:02:43.147" v="40" actId="478"/>
          <ac:spMkLst>
            <pc:docMk/>
            <pc:sldMk cId="1905978762" sldId="257"/>
            <ac:spMk id="8" creationId="{3C435F58-A594-6C7B-BA60-350DA46AE538}"/>
          </ac:spMkLst>
        </pc:spChg>
        <pc:spChg chg="add del mod ord">
          <ac:chgData name="Nam Pham" userId="edbd88472ba16120" providerId="LiveId" clId="{414AE014-CD16-48D9-BDC3-5399292D9F00}" dt="2023-12-06T20:09:09.750" v="1403" actId="478"/>
          <ac:spMkLst>
            <pc:docMk/>
            <pc:sldMk cId="1905978762" sldId="257"/>
            <ac:spMk id="9" creationId="{FD0E9783-135F-14A0-BCBD-36765C9A44C3}"/>
          </ac:spMkLst>
        </pc:spChg>
        <pc:picChg chg="add del mod">
          <ac:chgData name="Nam Pham" userId="edbd88472ba16120" providerId="LiveId" clId="{414AE014-CD16-48D9-BDC3-5399292D9F00}" dt="2023-12-06T19:49:27.506" v="1381" actId="478"/>
          <ac:picMkLst>
            <pc:docMk/>
            <pc:sldMk cId="1905978762" sldId="257"/>
            <ac:picMk id="4" creationId="{19F59B70-05EA-488F-E49B-749037D6AD1A}"/>
          </ac:picMkLst>
        </pc:picChg>
        <pc:picChg chg="add del mod">
          <ac:chgData name="Nam Pham" userId="edbd88472ba16120" providerId="LiveId" clId="{414AE014-CD16-48D9-BDC3-5399292D9F00}" dt="2023-12-06T19:54:22.049" v="1389" actId="478"/>
          <ac:picMkLst>
            <pc:docMk/>
            <pc:sldMk cId="1905978762" sldId="257"/>
            <ac:picMk id="6" creationId="{4E3C52B9-B25F-30C2-2F61-1EEC96D9133C}"/>
          </ac:picMkLst>
        </pc:picChg>
        <pc:picChg chg="add mod">
          <ac:chgData name="Nam Pham" userId="edbd88472ba16120" providerId="LiveId" clId="{414AE014-CD16-48D9-BDC3-5399292D9F00}" dt="2023-12-06T19:58:07.174" v="1399" actId="1076"/>
          <ac:picMkLst>
            <pc:docMk/>
            <pc:sldMk cId="1905978762" sldId="257"/>
            <ac:picMk id="8" creationId="{8BBE8FA4-68CE-4954-4135-FB7905444E96}"/>
          </ac:picMkLst>
        </pc:picChg>
        <pc:picChg chg="add del mod">
          <ac:chgData name="Nam Pham" userId="edbd88472ba16120" providerId="LiveId" clId="{414AE014-CD16-48D9-BDC3-5399292D9F00}" dt="2023-12-06T09:09:34.564" v="54" actId="478"/>
          <ac:picMkLst>
            <pc:docMk/>
            <pc:sldMk cId="1905978762" sldId="257"/>
            <ac:picMk id="10" creationId="{29B09BED-994A-4883-75E5-8B9C8C73EF17}"/>
          </ac:picMkLst>
        </pc:picChg>
        <pc:picChg chg="add del mod">
          <ac:chgData name="Nam Pham" userId="edbd88472ba16120" providerId="LiveId" clId="{414AE014-CD16-48D9-BDC3-5399292D9F00}" dt="2023-12-06T09:02:17.061" v="32" actId="478"/>
          <ac:picMkLst>
            <pc:docMk/>
            <pc:sldMk cId="1905978762" sldId="257"/>
            <ac:picMk id="12" creationId="{0AA60F43-0D01-6365-C873-F2DD44EA1509}"/>
          </ac:picMkLst>
        </pc:picChg>
        <pc:picChg chg="add del mod">
          <ac:chgData name="Nam Pham" userId="edbd88472ba16120" providerId="LiveId" clId="{414AE014-CD16-48D9-BDC3-5399292D9F00}" dt="2023-12-06T18:57:49.143" v="186" actId="478"/>
          <ac:picMkLst>
            <pc:docMk/>
            <pc:sldMk cId="1905978762" sldId="257"/>
            <ac:picMk id="13" creationId="{97C28DBA-FC9A-0F97-6556-5626622D168D}"/>
          </ac:picMkLst>
        </pc:picChg>
        <pc:picChg chg="add del mod">
          <ac:chgData name="Nam Pham" userId="edbd88472ba16120" providerId="LiveId" clId="{414AE014-CD16-48D9-BDC3-5399292D9F00}" dt="2023-12-06T19:57:57.671" v="1395" actId="478"/>
          <ac:picMkLst>
            <pc:docMk/>
            <pc:sldMk cId="1905978762" sldId="257"/>
            <ac:picMk id="14" creationId="{BC17D514-A6CD-A76E-B444-819B2A17AF12}"/>
          </ac:picMkLst>
        </pc:picChg>
      </pc:sldChg>
      <pc:sldChg chg="addSp delSp modSp add mod">
        <pc:chgData name="Nam Pham" userId="edbd88472ba16120" providerId="LiveId" clId="{414AE014-CD16-48D9-BDC3-5399292D9F00}" dt="2023-12-06T18:54:12.855" v="104" actId="1035"/>
        <pc:sldMkLst>
          <pc:docMk/>
          <pc:sldMk cId="2516869322" sldId="258"/>
        </pc:sldMkLst>
        <pc:spChg chg="add mod">
          <ac:chgData name="Nam Pham" userId="edbd88472ba16120" providerId="LiveId" clId="{414AE014-CD16-48D9-BDC3-5399292D9F00}" dt="2023-12-06T18:54:12.855" v="104" actId="1035"/>
          <ac:spMkLst>
            <pc:docMk/>
            <pc:sldMk cId="2516869322" sldId="258"/>
            <ac:spMk id="4" creationId="{B230F82B-5021-90A2-6F97-07C38E693EAB}"/>
          </ac:spMkLst>
        </pc:spChg>
        <pc:picChg chg="add mod modCrop">
          <ac:chgData name="Nam Pham" userId="edbd88472ba16120" providerId="LiveId" clId="{414AE014-CD16-48D9-BDC3-5399292D9F00}" dt="2023-12-06T18:54:05.936" v="98" actId="1038"/>
          <ac:picMkLst>
            <pc:docMk/>
            <pc:sldMk cId="2516869322" sldId="258"/>
            <ac:picMk id="2" creationId="{CACF10B1-25C8-149E-B18C-CEA9E171724A}"/>
          </ac:picMkLst>
        </pc:picChg>
        <pc:picChg chg="add mod">
          <ac:chgData name="Nam Pham" userId="edbd88472ba16120" providerId="LiveId" clId="{414AE014-CD16-48D9-BDC3-5399292D9F00}" dt="2023-12-06T18:52:09.840" v="78" actId="1582"/>
          <ac:picMkLst>
            <pc:docMk/>
            <pc:sldMk cId="2516869322" sldId="258"/>
            <ac:picMk id="3" creationId="{5FF14EAB-66F8-A74A-E44C-176A76A94C83}"/>
          </ac:picMkLst>
        </pc:picChg>
        <pc:picChg chg="del">
          <ac:chgData name="Nam Pham" userId="edbd88472ba16120" providerId="LiveId" clId="{414AE014-CD16-48D9-BDC3-5399292D9F00}" dt="2023-12-06T09:06:27.083" v="45" actId="478"/>
          <ac:picMkLst>
            <pc:docMk/>
            <pc:sldMk cId="2516869322" sldId="258"/>
            <ac:picMk id="10" creationId="{29B09BED-994A-4883-75E5-8B9C8C73EF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AF5-38D4-5F00-9434-2484D12F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C8B95-6145-E5C6-57A5-3BC46566B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33DC0-E588-E010-8E71-65343AE5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84A8-B933-D7E6-4AFA-594D4EDF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E56C-D39F-8DA3-8DF7-25155419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7386-A003-6B47-02EC-8AD8B9C5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3C9E8-ABC3-122C-5D38-F3898EA7F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4A47-C1D0-5DBC-A0D9-F8802631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320D-1A31-D528-2FCD-100CEA8F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7A62-F8D5-07C0-C2D2-73BA1DEB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628C8-254B-8759-2E78-8378C444E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99076-A729-A04D-49CD-45C9F045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5852-6AF2-D1B2-0DF9-B9AA770B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5C97-1B20-1ECB-29C0-52B5EECD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0632-78C1-6A21-4E03-0DEA99DC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5754-BDED-C26B-79A7-B2182E78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D4B2-3857-78F7-F0B5-F127650F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C46A-72B3-E2FD-E658-9E841482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999B-E2DA-98F8-5B10-3C0A67F8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808E-A820-0A5E-E860-28AC3DCE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CBD6-49B9-0EF6-52ED-296DF2D8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9377-1CBF-F429-3C84-469115CB2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B229-8DC0-53C5-D092-1C8DA4F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B-012F-0A76-883F-D8F5137F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16D9-3B00-A3E8-09CA-B4784AEB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3077-5F47-2933-D2FA-872BFF7A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8EF1-BCA6-2E76-A645-312B1F44E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D2AD-E5EC-C2AB-E892-65093578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7F4E-7DA6-2024-D01B-D55F45A8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9E8D4-611F-384F-0220-082303C0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8122-3979-51EB-D353-B5DDD266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FA5-5A78-7E1E-3766-E42C5CB6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8A93-2524-AFF3-D4FD-07A29C7C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727E5-3FCE-CD51-F6C4-85CD06D8D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B1BA7-0B6F-C9E7-C79A-3BFB0965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C30D0-DE84-4F0F-217E-4FBC353E1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B1556-F092-DE7C-106B-0B600505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029FA-0E00-9FBD-CED4-3607367F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DEED-8CB4-11AB-7DE5-5721603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2AD2-F83A-F11F-BFEB-75F78110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AB0B1-646F-DC06-113F-F597224D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64EFB-BD56-DBB3-3F51-BD1108FA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7F0C6-EAA7-4868-E180-1EFECCDD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03A5E-15E8-FF47-4027-F374FF2C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0368-4830-B590-9411-18B39383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CE93D-C744-519B-5603-FB723C72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1046-C89B-B069-C52F-C26CF208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616F-1C0E-7621-198B-DF59DE00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564EF-8D45-3229-AE78-15DB3115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0CB6-FF80-989A-4613-71171CDC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B1E8-5F4D-E96E-20B3-396ACF04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5DA3-74CB-EF44-ED26-0D0D35D5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C83A-4ACC-5BCE-341B-F43465F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12D04-4397-3F16-A9A2-D64365BB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AAD11-6DB8-A72A-4F16-89A2FC05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17179-77B8-324C-7E77-2273DFCF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47FB-F4AB-283D-9EE7-28B6404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AB2F6-B226-A538-7EF9-0A98BE77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E9D50-7A36-A99D-64BF-4DD8137A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BA46-09E7-8BC0-AE9D-2A742EE4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8123-7483-A547-D488-6B76CACFD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D4FA-7EB0-4322-9240-EEE4A2D803A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D4A3-8455-6107-8D95-BF8AD1D15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1EAB-434B-A5E6-654D-B272BE055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5EED-801A-43A3-BD82-F3A80FA99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B4B21-EF14-7002-7A69-25A36158276C}"/>
              </a:ext>
            </a:extLst>
          </p:cNvPr>
          <p:cNvSpPr txBox="1"/>
          <p:nvPr/>
        </p:nvSpPr>
        <p:spPr>
          <a:xfrm>
            <a:off x="0" y="0"/>
            <a:ext cx="10411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Housing Rents in Post-Covid US</a:t>
            </a:r>
          </a:p>
          <a:p>
            <a:endParaRPr lang="en-US" sz="2800" b="1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1638B-EBA0-3D79-277A-959ABB7A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83" y="1335740"/>
            <a:ext cx="2021022" cy="2021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E67F0-D602-F084-31DD-354CAE4C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895" y="1207503"/>
            <a:ext cx="2692619" cy="2692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3462C5-ECE6-1F80-C55C-8B2D91A07FDB}"/>
              </a:ext>
            </a:extLst>
          </p:cNvPr>
          <p:cNvSpPr txBox="1"/>
          <p:nvPr/>
        </p:nvSpPr>
        <p:spPr>
          <a:xfrm>
            <a:off x="0" y="561018"/>
            <a:ext cx="1519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  <a:cs typeface="Times New Roman" panose="02020603050405020304" pitchFamily="18" charset="0"/>
              </a:rPr>
              <a:t>Project by Nam H. Pham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2C1171-B072-8F93-A458-54BB4662F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6"/>
          <a:stretch/>
        </p:blipFill>
        <p:spPr>
          <a:xfrm>
            <a:off x="440882" y="1321624"/>
            <a:ext cx="2550349" cy="241123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50409F-3C34-DE35-3C01-31537A5C4C5C}"/>
              </a:ext>
            </a:extLst>
          </p:cNvPr>
          <p:cNvCxnSpPr/>
          <p:nvPr/>
        </p:nvCxnSpPr>
        <p:spPr>
          <a:xfrm>
            <a:off x="5870859" y="639193"/>
            <a:ext cx="29198" cy="62188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0C0683-3D30-9D02-234E-DF0CC9C12AAA}"/>
              </a:ext>
            </a:extLst>
          </p:cNvPr>
          <p:cNvSpPr txBox="1"/>
          <p:nvPr/>
        </p:nvSpPr>
        <p:spPr>
          <a:xfrm>
            <a:off x="3878319" y="3563930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eorgia" panose="02040502050405020303" pitchFamily="18" charset="0"/>
              </a:rPr>
              <a:t>Data Source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7BFB98-D546-2E2C-0E8E-F14151063478}"/>
              </a:ext>
            </a:extLst>
          </p:cNvPr>
          <p:cNvSpPr txBox="1"/>
          <p:nvPr/>
        </p:nvSpPr>
        <p:spPr>
          <a:xfrm>
            <a:off x="382555" y="4089853"/>
            <a:ext cx="52220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The data set contains Fair Market Rents (FMRs) estimates of 40</a:t>
            </a:r>
            <a:r>
              <a:rPr lang="en-US" sz="1400" baseline="30000" dirty="0">
                <a:latin typeface="Georgia" panose="02040502050405020303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 percentile gross rent values used to determine payment standard amounts for the Housing Choice Voucher program.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</a:rPr>
              <a:t>Focus primarily on the small area Fair Market Rents (SAFMRs) which are specific for individual zip codes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</a:rPr>
              <a:t>Data was imported into R using a combination of read_* functions for specific file extensions (.csv, .</a:t>
            </a:r>
            <a:r>
              <a:rPr lang="en-US" sz="1400" dirty="0" err="1">
                <a:latin typeface="Georgia" panose="02040502050405020303" pitchFamily="18" charset="0"/>
              </a:rPr>
              <a:t>xls</a:t>
            </a:r>
            <a:r>
              <a:rPr lang="en-US" sz="1400" dirty="0">
                <a:latin typeface="Georgia" panose="02040502050405020303" pitchFamily="18" charset="0"/>
              </a:rPr>
              <a:t>, .xlsx) and assigned to appropriate variables.</a:t>
            </a: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83E181-82CF-E046-AB08-75A2CA98F537}"/>
              </a:ext>
            </a:extLst>
          </p:cNvPr>
          <p:cNvSpPr txBox="1"/>
          <p:nvPr/>
        </p:nvSpPr>
        <p:spPr>
          <a:xfrm>
            <a:off x="0" y="6427113"/>
            <a:ext cx="58708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effectLst/>
              </a:rPr>
              <a:t>Fair market rents (40th percentile rents)</a:t>
            </a:r>
            <a:r>
              <a:rPr lang="en-US" sz="1100" dirty="0">
                <a:effectLst/>
              </a:rPr>
              <a:t>. Fair Market Rents (40th PERCENTILE RENTS) | HUD USER.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 December 3</a:t>
            </a:r>
            <a:r>
              <a:rPr lang="en-US" sz="1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,2023</a:t>
            </a:r>
            <a:r>
              <a:rPr lang="en-US" sz="1100" dirty="0">
                <a:effectLst/>
              </a:rPr>
              <a:t>. https://www.huduser.gov/portal/datasets/fmr.html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9FBAFD-0167-72DC-DCD7-0DD609C422ED}"/>
              </a:ext>
            </a:extLst>
          </p:cNvPr>
          <p:cNvSpPr txBox="1"/>
          <p:nvPr/>
        </p:nvSpPr>
        <p:spPr>
          <a:xfrm>
            <a:off x="5927092" y="639193"/>
            <a:ext cx="22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eorgia" panose="02040502050405020303" pitchFamily="18" charset="0"/>
              </a:rPr>
              <a:t>Data Visualization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CE1F8-392A-E82A-1A6D-6F22C582D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79" y="3813913"/>
            <a:ext cx="5674435" cy="28372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7C2CD8-11AB-A45D-E734-866C22E54B81}"/>
                  </a:ext>
                </a:extLst>
              </p:cNvPr>
              <p:cNvSpPr txBox="1"/>
              <p:nvPr/>
            </p:nvSpPr>
            <p:spPr>
              <a:xfrm>
                <a:off x="5962820" y="1008525"/>
                <a:ext cx="3115478" cy="2856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eorgia" panose="02040502050405020303" pitchFamily="18" charset="0"/>
                  </a:rPr>
                  <a:t>Initial idea is to visualize distribution of rents in Richmond.</a:t>
                </a:r>
              </a:p>
              <a:p>
                <a:r>
                  <a:rPr lang="en-US" sz="1400" dirty="0" err="1">
                    <a:latin typeface="Georgia" panose="02040502050405020303" pitchFamily="18" charset="0"/>
                  </a:rPr>
                  <a:t>geom_point</a:t>
                </a:r>
                <a:r>
                  <a:rPr lang="en-US" sz="1400" dirty="0">
                    <a:latin typeface="Georgia" panose="02040502050405020303" pitchFamily="18" charset="0"/>
                  </a:rPr>
                  <a:t>() gave good spread but not good density</a:t>
                </a: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r>
                  <a:rPr lang="en-US" sz="1400" dirty="0">
                    <a:latin typeface="Georgia" panose="02040502050405020303" pitchFamily="18" charset="0"/>
                  </a:rPr>
                  <a:t>Calculated the difference from 2019’s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2019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Georgia" panose="02040502050405020303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=2020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2024</m:t>
                      </m:r>
                    </m:oMath>
                  </m:oMathPara>
                </a14:m>
                <a:endParaRPr lang="en-US" sz="1100" dirty="0">
                  <a:latin typeface="Georgia" panose="02040502050405020303" pitchFamily="18" charset="0"/>
                </a:endParaRP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  <a:p>
                <a:r>
                  <a:rPr lang="en-US" sz="1400" dirty="0" err="1">
                    <a:latin typeface="Georgia" panose="02040502050405020303" pitchFamily="18" charset="0"/>
                  </a:rPr>
                  <a:t>geom_density</a:t>
                </a:r>
                <a:r>
                  <a:rPr lang="en-US" sz="1400" dirty="0">
                    <a:latin typeface="Georgia" panose="02040502050405020303" pitchFamily="18" charset="0"/>
                  </a:rPr>
                  <a:t> gave good density and correlation but </a:t>
                </a:r>
                <a:r>
                  <a:rPr lang="en-US" sz="1400">
                    <a:latin typeface="Georgia" panose="02040502050405020303" pitchFamily="18" charset="0"/>
                  </a:rPr>
                  <a:t>difficult to </a:t>
                </a:r>
                <a:r>
                  <a:rPr lang="en-US" sz="1400" dirty="0">
                    <a:latin typeface="Georgia" panose="02040502050405020303" pitchFamily="18" charset="0"/>
                  </a:rPr>
                  <a:t>read</a:t>
                </a:r>
              </a:p>
              <a:p>
                <a:endParaRPr lang="en-US" sz="14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7C2CD8-11AB-A45D-E734-866C22E54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20" y="1008525"/>
                <a:ext cx="3115478" cy="2856359"/>
              </a:xfrm>
              <a:prstGeom prst="rect">
                <a:avLst/>
              </a:prstGeom>
              <a:blipFill>
                <a:blip r:embed="rId6"/>
                <a:stretch>
                  <a:fillRect l="-587" t="-426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ABB1E9-3977-9CBB-85D6-0AA23CFE5F91}"/>
              </a:ext>
            </a:extLst>
          </p:cNvPr>
          <p:cNvSpPr txBox="1"/>
          <p:nvPr/>
        </p:nvSpPr>
        <p:spPr>
          <a:xfrm>
            <a:off x="5942560" y="6596390"/>
            <a:ext cx="58708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effectLst/>
              </a:rPr>
              <a:t>Inflation adjusted values by multiplying by a inflation adjusted factor compared to 2019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922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80336-DFC6-8D1E-8F69-43F265DDF415}"/>
              </a:ext>
            </a:extLst>
          </p:cNvPr>
          <p:cNvSpPr txBox="1"/>
          <p:nvPr/>
        </p:nvSpPr>
        <p:spPr>
          <a:xfrm>
            <a:off x="575480" y="1130445"/>
            <a:ext cx="31154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geom_tile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</a:rPr>
              <a:t>Color scale represent the difference (in $USD) of SAFMRs from 2019.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Purple means higher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Brown means lower price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</a:rPr>
              <a:t>Good indication of spread and can accommodate outliers while maintaining visibility.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</a:rPr>
              <a:t>We can see an estimate of $250 increase in SAFMRs in all years from 2021.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r>
              <a:rPr lang="en-US" sz="1400" dirty="0">
                <a:latin typeface="Georgia" panose="02040502050405020303" pitchFamily="18" charset="0"/>
              </a:rPr>
              <a:t>COVID really hits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E8FA4-68CE-4954-4135-FB790544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41" y="1130445"/>
            <a:ext cx="8392159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14EAB-66F8-A74A-E44C-176A76A9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1" y="268661"/>
            <a:ext cx="10217638" cy="632067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CF10B1-25C8-149E-B18C-CEA9E1717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76"/>
          <a:stretch/>
        </p:blipFill>
        <p:spPr>
          <a:xfrm>
            <a:off x="6417438" y="315316"/>
            <a:ext cx="3605666" cy="24838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30F82B-5021-90A2-6F97-07C38E693EAB}"/>
              </a:ext>
            </a:extLst>
          </p:cNvPr>
          <p:cNvSpPr/>
          <p:nvPr/>
        </p:nvSpPr>
        <p:spPr>
          <a:xfrm>
            <a:off x="7903030" y="1604864"/>
            <a:ext cx="307910" cy="401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Pham</dc:creator>
  <cp:lastModifiedBy>Nam Pham</cp:lastModifiedBy>
  <cp:revision>1</cp:revision>
  <dcterms:created xsi:type="dcterms:W3CDTF">2023-12-06T05:57:59Z</dcterms:created>
  <dcterms:modified xsi:type="dcterms:W3CDTF">2023-12-06T20:35:21Z</dcterms:modified>
</cp:coreProperties>
</file>