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89" r:id="rId17"/>
    <p:sldId id="272" r:id="rId18"/>
    <p:sldId id="273" r:id="rId19"/>
    <p:sldId id="274" r:id="rId20"/>
    <p:sldId id="275" r:id="rId21"/>
    <p:sldId id="286" r:id="rId22"/>
    <p:sldId id="287" r:id="rId23"/>
    <p:sldId id="276" r:id="rId24"/>
    <p:sldId id="285" r:id="rId25"/>
    <p:sldId id="277" r:id="rId26"/>
    <p:sldId id="278" r:id="rId27"/>
    <p:sldId id="290" r:id="rId28"/>
    <p:sldId id="282" r:id="rId29"/>
    <p:sldId id="283" r:id="rId30"/>
    <p:sldId id="284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7E2E-2B0A-D240-BDD4-0957EFE89AC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0509-849C-E04A-B20D-8D83512A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B861A-9D18-F341-8665-2C2683C56864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13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609600"/>
            <a:ext cx="7173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3275" y="6386513"/>
            <a:ext cx="1905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5-</a:t>
            </a:r>
            <a:fld id="{F930D9F4-5589-2D41-B540-3323A3B4A4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087A-2C18-A848-8334-EBDF61CA82F1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848058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just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just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just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just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628775"/>
            <a:ext cx="7129462" cy="27368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FUNDAMENTALS OF DATABASE SYSTEMS</a:t>
            </a:r>
            <a:br>
              <a:rPr lang="en-US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r>
              <a:rPr lang="en-US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/>
            </a:r>
            <a:br>
              <a:rPr lang="en-US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r>
              <a:rPr lang="en-US" sz="2000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LESSON </a:t>
            </a:r>
            <a:r>
              <a:rPr lang="en-US" sz="2000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5: </a:t>
            </a:r>
            <a:r>
              <a:rPr lang="en-US" sz="2000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The </a:t>
            </a:r>
            <a:r>
              <a:rPr lang="en-US" sz="2000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Relational Data</a:t>
            </a:r>
            <a:r>
              <a:rPr lang="en-US" sz="2000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 </a:t>
            </a:r>
            <a:r>
              <a:rPr lang="en-US" sz="2000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Model</a:t>
            </a:r>
            <a:endParaRPr lang="en-US" sz="2000" b="1" dirty="0">
              <a:solidFill>
                <a:srgbClr val="4F81B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87450" y="5084763"/>
            <a:ext cx="7094538" cy="7286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Nguyễn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Thị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 </a:t>
            </a:r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Hậu</a:t>
            </a:r>
            <a:endParaRPr lang="en-US" sz="1400" b="1" dirty="0" smtClean="0">
              <a:solidFill>
                <a:schemeClr val="accent2">
                  <a:lumMod val="50000"/>
                </a:schemeClr>
              </a:solidFill>
              <a:latin typeface="Verdana" charset="0"/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University of Engineering and Technology, 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Vietnam National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U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niversity in Hanoi (UET-VNU)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 err="1" smtClean="0">
                <a:solidFill>
                  <a:srgbClr val="0000FF"/>
                </a:solidFill>
                <a:latin typeface="Verdana" charset="0"/>
                <a:ea typeface="+mn-ea"/>
              </a:rPr>
              <a:t>nguyenhau</a:t>
            </a:r>
            <a:r>
              <a:rPr lang="en-US" sz="1400" b="1" dirty="0" err="1">
                <a:solidFill>
                  <a:srgbClr val="0000FF"/>
                </a:solidFill>
                <a:latin typeface="Verdana" charset="0"/>
                <a:ea typeface="+mn-ea"/>
              </a:rPr>
              <a:t>@vnu.edu.vn</a:t>
            </a:r>
            <a:endParaRPr lang="en-US" sz="1400" b="1" dirty="0">
              <a:solidFill>
                <a:srgbClr val="0000FF"/>
              </a:solidFill>
              <a:latin typeface="Verdana" charset="0"/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1400" dirty="0">
              <a:latin typeface="Verdana" charset="0"/>
              <a:ea typeface="+mn-ea"/>
            </a:endParaRPr>
          </a:p>
        </p:txBody>
      </p:sp>
      <p:pic>
        <p:nvPicPr>
          <p:cNvPr id="132099" name="Picture 1" descr="logo-U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3338"/>
            <a:ext cx="14732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3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887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relation is formed over the </a:t>
            </a:r>
            <a:r>
              <a:rPr lang="en-US" sz="2400" dirty="0" smtClean="0"/>
              <a:t>Cartesian </a:t>
            </a:r>
            <a:r>
              <a:rPr lang="en-US" sz="2400" dirty="0"/>
              <a:t>product of the sets; each set has values from a domain; that domain is used in a specific role which is conveyed by the attribute name.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example, attribute </a:t>
            </a:r>
            <a:r>
              <a:rPr lang="en-US" sz="2400" dirty="0" err="1"/>
              <a:t>Cust</a:t>
            </a:r>
            <a:r>
              <a:rPr lang="en-US" sz="2400" dirty="0"/>
              <a:t>-name is defined over the domain of strings of 25 characters.  The role these strings play in the CUSTOMER relation is that of the name of customers.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Formally,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Given </a:t>
            </a:r>
            <a:r>
              <a:rPr lang="en-US" sz="2400" b="1" dirty="0">
                <a:solidFill>
                  <a:srgbClr val="0000FF"/>
                </a:solidFill>
              </a:rPr>
              <a:t>R(A</a:t>
            </a:r>
            <a:r>
              <a:rPr lang="en-US" sz="2400" b="1" baseline="-25000" dirty="0">
                <a:solidFill>
                  <a:srgbClr val="0000FF"/>
                </a:solidFill>
              </a:rPr>
              <a:t>1</a:t>
            </a:r>
            <a:r>
              <a:rPr lang="en-US" sz="2400" b="1" dirty="0">
                <a:solidFill>
                  <a:srgbClr val="0000FF"/>
                </a:solidFill>
              </a:rPr>
              <a:t>, A</a:t>
            </a:r>
            <a:r>
              <a:rPr lang="en-US" sz="2400" b="1" baseline="-25000" dirty="0">
                <a:solidFill>
                  <a:srgbClr val="0000FF"/>
                </a:solidFill>
              </a:rPr>
              <a:t>2</a:t>
            </a:r>
            <a:r>
              <a:rPr lang="en-US" sz="2400" b="1" dirty="0">
                <a:solidFill>
                  <a:srgbClr val="0000FF"/>
                </a:solidFill>
              </a:rPr>
              <a:t>, .........., A</a:t>
            </a:r>
            <a:r>
              <a:rPr lang="en-US" sz="2400" b="1" baseline="-25000" dirty="0">
                <a:solidFill>
                  <a:srgbClr val="0000FF"/>
                </a:solidFill>
              </a:rPr>
              <a:t>n</a:t>
            </a:r>
            <a:r>
              <a:rPr lang="en-US" sz="2400" b="1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 	</a:t>
            </a:r>
            <a:r>
              <a:rPr lang="en-US" sz="2000" b="1" dirty="0">
                <a:solidFill>
                  <a:srgbClr val="0000FF"/>
                </a:solidFill>
              </a:rPr>
              <a:t>r(R) </a:t>
            </a:r>
            <a:r>
              <a:rPr lang="en-US" sz="2000" b="1" dirty="0">
                <a:solidFill>
                  <a:srgbClr val="0000FF"/>
                </a:solidFill>
                <a:sym typeface="Symbol" charset="0"/>
              </a:rPr>
              <a:t>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dom</a:t>
            </a:r>
            <a:r>
              <a:rPr lang="en-US" sz="2000" b="1" dirty="0">
                <a:solidFill>
                  <a:srgbClr val="0000FF"/>
                </a:solidFill>
              </a:rPr>
              <a:t> (A</a:t>
            </a:r>
            <a:r>
              <a:rPr lang="en-US" sz="24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) X </a:t>
            </a:r>
            <a:r>
              <a:rPr lang="en-US" sz="2000" b="1" dirty="0" err="1">
                <a:solidFill>
                  <a:srgbClr val="0000FF"/>
                </a:solidFill>
              </a:rPr>
              <a:t>dom</a:t>
            </a:r>
            <a:r>
              <a:rPr lang="en-US" sz="2000" b="1" dirty="0">
                <a:solidFill>
                  <a:srgbClr val="0000FF"/>
                </a:solidFill>
              </a:rPr>
              <a:t> (A</a:t>
            </a:r>
            <a:r>
              <a:rPr lang="en-US" sz="24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) X ....X </a:t>
            </a:r>
            <a:r>
              <a:rPr lang="en-US" sz="2000" b="1" dirty="0" err="1">
                <a:solidFill>
                  <a:srgbClr val="0000FF"/>
                </a:solidFill>
              </a:rPr>
              <a:t>dom</a:t>
            </a:r>
            <a:r>
              <a:rPr lang="en-US" sz="2000" b="1" dirty="0">
                <a:solidFill>
                  <a:srgbClr val="0000FF"/>
                </a:solidFill>
              </a:rPr>
              <a:t>(A</a:t>
            </a:r>
            <a:r>
              <a:rPr lang="en-US" sz="2400" b="1" baseline="-25000" dirty="0">
                <a:solidFill>
                  <a:srgbClr val="0000FF"/>
                </a:solidFill>
              </a:rPr>
              <a:t>n</a:t>
            </a:r>
            <a:r>
              <a:rPr lang="en-US" sz="2000" b="1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dirty="0"/>
              <a:t>:  schema of the relation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r of R</a:t>
            </a:r>
            <a:r>
              <a:rPr lang="en-US" sz="2400" dirty="0"/>
              <a:t>:  a specific "value" or population of 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 is also called the </a:t>
            </a:r>
            <a:r>
              <a:rPr lang="en-US" sz="2400" b="1" dirty="0"/>
              <a:t>intension</a:t>
            </a:r>
            <a:r>
              <a:rPr lang="en-US" sz="2400" dirty="0"/>
              <a:t> of a relation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 is also called the </a:t>
            </a:r>
            <a:r>
              <a:rPr lang="en-US" sz="2400" b="1" dirty="0"/>
              <a:t>extension</a:t>
            </a:r>
            <a:r>
              <a:rPr lang="en-US" sz="2400" dirty="0"/>
              <a:t> of a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6C6A3161-C489-5C41-9631-27C7FC8238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887912"/>
          </a:xfrm>
        </p:spPr>
        <p:txBody>
          <a:bodyPr/>
          <a:lstStyle/>
          <a:p>
            <a:r>
              <a:rPr lang="en-US" sz="2800"/>
              <a:t>Let S1 = {0,1}</a:t>
            </a:r>
          </a:p>
          <a:p>
            <a:r>
              <a:rPr lang="en-US" sz="2800"/>
              <a:t>Let  S2 =  {a,b,c}</a:t>
            </a:r>
          </a:p>
          <a:p>
            <a:endParaRPr lang="en-US" sz="2800"/>
          </a:p>
          <a:p>
            <a:r>
              <a:rPr lang="en-US" sz="2800"/>
              <a:t>Let R </a:t>
            </a:r>
            <a:r>
              <a:rPr lang="en-US" sz="2800">
                <a:sym typeface="Symbol" charset="0"/>
              </a:rPr>
              <a:t></a:t>
            </a:r>
            <a:r>
              <a:rPr lang="en-US" sz="2800"/>
              <a:t> S1 X S2</a:t>
            </a:r>
          </a:p>
          <a:p>
            <a:endParaRPr lang="en-US" sz="2800"/>
          </a:p>
          <a:p>
            <a:r>
              <a:rPr lang="en-US" sz="2800"/>
              <a:t>Then for example: r(R) = {&lt;0,a&gt; , &lt;0,b&gt; , &lt;1,c&gt; }</a:t>
            </a:r>
          </a:p>
          <a:p>
            <a:pPr>
              <a:buFont typeface="Wingdings" charset="0"/>
              <a:buNone/>
            </a:pPr>
            <a:r>
              <a:rPr lang="en-US" sz="2800"/>
              <a:t>	 is one possible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state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or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population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or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extension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r of the relation R, defined over domains S1 and S2. It has three tuples.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D07E7D96-F519-554D-8278-AF6113873CB2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SUMMARY</a:t>
            </a:r>
          </a:p>
        </p:txBody>
      </p:sp>
      <p:graphicFrame>
        <p:nvGraphicFramePr>
          <p:cNvPr id="210003" name="Group 8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8158981"/>
              </p:ext>
            </p:extLst>
          </p:nvPr>
        </p:nvGraphicFramePr>
        <p:xfrm>
          <a:off x="942975" y="1981200"/>
          <a:ext cx="7515225" cy="4145279"/>
        </p:xfrm>
        <a:graphic>
          <a:graphicData uri="http://schemas.openxmlformats.org/drawingml/2006/table">
            <a:tbl>
              <a:tblPr/>
              <a:tblGrid>
                <a:gridCol w="3209925"/>
                <a:gridCol w="1038225"/>
                <a:gridCol w="3267075"/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Informal Terms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Formal Terms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Table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Relation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Attribute/Domain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Values in a 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Extension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5-</a:t>
            </a:r>
            <a:fld id="{6425B7AE-16A1-D144-A5EE-9CBEFAAE00E7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CHARACTERISTICS OF RELATIONS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90675"/>
            <a:ext cx="7772400" cy="4505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Ordering of tuples in a relation r(R)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: The tuples are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not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considered to be ordered, even though they appear to be in the tabular form.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 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Ordering of attributes in a relation schema R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(and of values within each tuple): We will consider the attributes in R(A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, A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, ..., A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) and the values in t=&lt;v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, v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, ..., v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&gt; to be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ordered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	(However, a more general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alternative definition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of relation does not require this ordering).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 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Values in a tuple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: All values are considered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atomic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(indivisible). A special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null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value is used to represent values that are unknown or inapplicable to certain tuples.</a:t>
            </a:r>
            <a:r>
              <a:rPr lang="en-US" sz="24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70CE63DD-7BE1-5641-9467-85F404517B5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CHARACTERISTICS OF RELATIONS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u="sng">
                <a:solidFill>
                  <a:srgbClr val="000000"/>
                </a:solidFill>
                <a:cs typeface="Times New Roman" charset="0"/>
              </a:rPr>
              <a:t>Notation:</a:t>
            </a:r>
            <a:endParaRPr lang="en-US">
              <a:solidFill>
                <a:srgbClr val="000000"/>
              </a:solidFill>
              <a:cs typeface="Times New Roman" charset="0"/>
            </a:endParaRP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cs typeface="Times New Roman" charset="0"/>
              </a:rPr>
              <a:t>-	We refer to </a:t>
            </a:r>
            <a:r>
              <a:rPr lang="en-US" b="1">
                <a:solidFill>
                  <a:srgbClr val="000000"/>
                </a:solidFill>
                <a:cs typeface="Times New Roman" charset="0"/>
              </a:rPr>
              <a:t>component values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of a tuple t by t[A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] = v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(the value of attribute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for tuple t).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cs typeface="Times New Roman" charset="0"/>
              </a:rPr>
              <a:t>	Similarly, t[A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u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v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...,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w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] refers to the subtuple of t containing the values of attributes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u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v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...,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w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respectively.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3B970FBC-1DC2-F248-9196-80381E2FCD9B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CHARACTERISTICS OF </a:t>
            </a:r>
            <a:r>
              <a:rPr lang="en-US" sz="2800" b="1" dirty="0" smtClean="0"/>
              <a:t>RELATIONS</a:t>
            </a:r>
            <a:endParaRPr lang="en-US" sz="2800" b="1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60570D14-3A22-624C-9F75-062E65E83A97}" type="slidenum">
              <a:rPr lang="en-US"/>
              <a:pPr/>
              <a:t>15</a:t>
            </a:fld>
            <a:endParaRPr 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4021" name="Picture 5" descr="31755_FIG0702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214563"/>
            <a:ext cx="8391525" cy="300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8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458200" cy="41148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Relational Model Concepts</a:t>
            </a:r>
          </a:p>
          <a:p>
            <a:r>
              <a:rPr lang="en-US" sz="2800" dirty="0"/>
              <a:t>Relational Model Constraints and Relational Database Schemas</a:t>
            </a:r>
          </a:p>
          <a:p>
            <a:r>
              <a:rPr lang="en-US" sz="2800" dirty="0">
                <a:solidFill>
                  <a:srgbClr val="DDD9C3"/>
                </a:solidFill>
              </a:rPr>
              <a:t>Update Operations and Dealing with Constraint Violations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3A33793E-A0BF-4541-AC65-C24A29D2F791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Relational Integrity Constraints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>
                <a:solidFill>
                  <a:srgbClr val="000000"/>
                </a:solidFill>
                <a:cs typeface="Times New Roman" charset="0"/>
              </a:rPr>
              <a:t>Constraints are </a:t>
            </a:r>
            <a:r>
              <a:rPr lang="en-US" i="1">
                <a:solidFill>
                  <a:srgbClr val="000000"/>
                </a:solidFill>
                <a:cs typeface="Times New Roman" charset="0"/>
              </a:rPr>
              <a:t>conditions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 that must hold on </a:t>
            </a:r>
            <a:r>
              <a:rPr lang="en-US" i="1">
                <a:solidFill>
                  <a:srgbClr val="000000"/>
                </a:solidFill>
                <a:cs typeface="Times New Roman" charset="0"/>
              </a:rPr>
              <a:t>all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 valid relation instances. There are three main types of constraints:</a:t>
            </a:r>
          </a:p>
          <a:p>
            <a:pPr marL="990600" lvl="1" indent="-533400">
              <a:buFontTx/>
              <a:buAutoNum type="arabicPeriod"/>
            </a:pPr>
            <a:r>
              <a:rPr lang="en-US" b="1">
                <a:solidFill>
                  <a:srgbClr val="000000"/>
                </a:solidFill>
                <a:cs typeface="Times New Roman" charset="0"/>
              </a:rPr>
              <a:t>Key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constraints</a:t>
            </a:r>
          </a:p>
          <a:p>
            <a:pPr marL="990600" lvl="1" indent="-533400">
              <a:buFontTx/>
              <a:buAutoNum type="arabicPeriod"/>
            </a:pPr>
            <a:r>
              <a:rPr lang="en-US" b="1">
                <a:solidFill>
                  <a:srgbClr val="000000"/>
                </a:solidFill>
                <a:cs typeface="Times New Roman" charset="0"/>
              </a:rPr>
              <a:t>Entity integrity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constraints</a:t>
            </a:r>
          </a:p>
          <a:p>
            <a:pPr marL="990600" lvl="1" indent="-533400">
              <a:buFontTx/>
              <a:buAutoNum type="arabicPeriod"/>
            </a:pPr>
            <a:r>
              <a:rPr lang="en-US" b="1">
                <a:solidFill>
                  <a:srgbClr val="000000"/>
                </a:solidFill>
                <a:cs typeface="Times New Roman" charset="0"/>
              </a:rPr>
              <a:t>Referential integrity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constraints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86FFEC61-F631-044A-8D61-DCD899167434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Key Constraints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71625"/>
            <a:ext cx="7772400" cy="4524375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400" b="1" u="sng" dirty="0" err="1">
                <a:solidFill>
                  <a:srgbClr val="0000FF"/>
                </a:solidFill>
                <a:cs typeface="Times New Roman" charset="0"/>
              </a:rPr>
              <a:t>Superkey</a:t>
            </a:r>
            <a:r>
              <a:rPr lang="en-US" sz="2400" u="sng" dirty="0">
                <a:solidFill>
                  <a:srgbClr val="000000"/>
                </a:solidFill>
                <a:cs typeface="Times New Roman" charset="0"/>
              </a:rPr>
              <a:t> of R: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A set of attributes SK of R such that no two tuples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in any valid relation instance r(R)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will have the same value for SK.  That is, for any distinct tuples t1 and t2 in r(R), t1[SK] </a:t>
            </a:r>
            <a:r>
              <a:rPr lang="en-US" sz="2400" b="1" dirty="0">
                <a:solidFill>
                  <a:srgbClr val="000000"/>
                </a:solidFill>
                <a:cs typeface="Times New Roman" charset="0"/>
                <a:sym typeface="Symbol" charset="0"/>
              </a:rPr>
              <a:t>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t2[SK].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u="sng" dirty="0">
                <a:solidFill>
                  <a:srgbClr val="0000FF"/>
                </a:solidFill>
                <a:cs typeface="Times New Roman" charset="0"/>
              </a:rPr>
              <a:t>Key</a:t>
            </a:r>
            <a:r>
              <a:rPr lang="en-US" sz="2400" u="sng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cs typeface="Times New Roman" charset="0"/>
              </a:rPr>
              <a:t>of R: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A "minimal" </a:t>
            </a:r>
            <a:r>
              <a:rPr lang="en-US" sz="2400" dirty="0" err="1">
                <a:solidFill>
                  <a:srgbClr val="000000"/>
                </a:solidFill>
                <a:cs typeface="Times New Roman" charset="0"/>
              </a:rPr>
              <a:t>superkey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; that is, a </a:t>
            </a:r>
            <a:r>
              <a:rPr lang="en-US" sz="2400" dirty="0" err="1">
                <a:solidFill>
                  <a:srgbClr val="000000"/>
                </a:solidFill>
                <a:cs typeface="Times New Roman" charset="0"/>
              </a:rPr>
              <a:t>superkey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K such that removal of any attribute from K results in a set of attributes that is not a </a:t>
            </a:r>
            <a:r>
              <a:rPr lang="en-US" sz="2400" dirty="0" err="1">
                <a:solidFill>
                  <a:srgbClr val="000000"/>
                </a:solidFill>
                <a:cs typeface="Times New Roman" charset="0"/>
              </a:rPr>
              <a:t>superkey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b="1" u="sng" dirty="0">
                <a:solidFill>
                  <a:srgbClr val="000000"/>
                </a:solidFill>
                <a:cs typeface="Times New Roman" charset="0"/>
              </a:rPr>
              <a:t>Example</a:t>
            </a:r>
            <a:r>
              <a:rPr lang="en-US" sz="2000" u="sng" dirty="0">
                <a:solidFill>
                  <a:srgbClr val="000000"/>
                </a:solidFill>
                <a:cs typeface="Times New Roman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The CAR relation schema: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CAR(</a:t>
            </a:r>
            <a:r>
              <a:rPr lang="en-US" sz="2000" u="sng" dirty="0">
                <a:solidFill>
                  <a:srgbClr val="000000"/>
                </a:solidFill>
                <a:cs typeface="Times New Roman" charset="0"/>
              </a:rPr>
              <a:t>State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, </a:t>
            </a:r>
            <a:r>
              <a:rPr lang="en-US" sz="2000" u="sng" dirty="0" err="1">
                <a:solidFill>
                  <a:srgbClr val="000000"/>
                </a:solidFill>
                <a:cs typeface="Times New Roman" charset="0"/>
              </a:rPr>
              <a:t>Reg</a:t>
            </a:r>
            <a:r>
              <a:rPr lang="en-US" sz="2000" u="sng" dirty="0">
                <a:solidFill>
                  <a:srgbClr val="000000"/>
                </a:solidFill>
                <a:cs typeface="Times New Roman" charset="0"/>
              </a:rPr>
              <a:t>#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SerialNo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, Make, Model, Year)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has two keys Key1 = {State,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Reg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#}, Key2 = {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SerialNo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}, which are also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superkeys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. {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SerialNo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, Make} is a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superkey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but </a:t>
            </a:r>
            <a:r>
              <a:rPr lang="en-US" sz="2000" i="1" dirty="0">
                <a:solidFill>
                  <a:srgbClr val="000000"/>
                </a:solidFill>
                <a:cs typeface="Times New Roman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 a key.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If a relation has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several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cs typeface="Times New Roman" charset="0"/>
              </a:rPr>
              <a:t>candidate keys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, one is chosen arbitrarily to be the </a:t>
            </a:r>
            <a:r>
              <a:rPr lang="en-US" sz="2400" b="1" dirty="0">
                <a:solidFill>
                  <a:srgbClr val="0000FF"/>
                </a:solidFill>
                <a:cs typeface="Times New Roman" charset="0"/>
              </a:rPr>
              <a:t>primary key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. The primary key attributes are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underlined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469F4BBB-3811-CC48-80C1-FB2D533251CB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Key Constraints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C462E1A2-E275-4646-8843-FE1636DADBFE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7093" name="Picture 5" descr="ch07_elmasri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53412"/>
            <a:ext cx="7941787" cy="531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458008" y="1083414"/>
            <a:ext cx="477837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>5.4</a:t>
            </a:r>
          </a:p>
        </p:txBody>
      </p:sp>
    </p:spTree>
    <p:extLst>
      <p:ext uri="{BB962C8B-B14F-4D97-AF65-F5344CB8AC3E}">
        <p14:creationId xmlns:p14="http://schemas.microsoft.com/office/powerpoint/2010/main" val="240357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/>
              <a:t>Chapter Outline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458200" cy="4114800"/>
          </a:xfrm>
        </p:spPr>
        <p:txBody>
          <a:bodyPr/>
          <a:lstStyle/>
          <a:p>
            <a:r>
              <a:rPr lang="en-US" sz="2800" dirty="0"/>
              <a:t>Relational Model Concepts</a:t>
            </a:r>
          </a:p>
          <a:p>
            <a:r>
              <a:rPr lang="en-US" sz="2800" dirty="0"/>
              <a:t>Relational Model Constraints and Relational Database Schemas</a:t>
            </a:r>
          </a:p>
          <a:p>
            <a:r>
              <a:rPr lang="en-US" sz="2800" dirty="0"/>
              <a:t>Update Operations and Dealing with Constraint Violations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3A33793E-A0BF-4541-AC65-C24A29D2F79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3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609600"/>
            <a:ext cx="7173912" cy="962025"/>
          </a:xfrm>
        </p:spPr>
        <p:txBody>
          <a:bodyPr/>
          <a:lstStyle/>
          <a:p>
            <a:r>
              <a:rPr lang="en-US" sz="3600" b="1"/>
              <a:t>Entity Integrity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71625"/>
            <a:ext cx="7772400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  <a:cs typeface="Times New Roman" charset="0"/>
              </a:rPr>
              <a:t>Relational Database Schema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: A set S of relation schemas that belong to the same database. S is the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of the </a:t>
            </a:r>
            <a:r>
              <a:rPr lang="en-US" sz="2400" b="1" dirty="0">
                <a:solidFill>
                  <a:srgbClr val="000000"/>
                </a:solidFill>
                <a:cs typeface="Times New Roman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pPr algn="ctr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S = {R</a:t>
            </a:r>
            <a:r>
              <a:rPr lang="en-US" sz="2400" baseline="-25000" dirty="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, R</a:t>
            </a:r>
            <a:r>
              <a:rPr lang="en-US" sz="2400" baseline="-25000" dirty="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, ..., </a:t>
            </a:r>
            <a:r>
              <a:rPr lang="en-US" sz="2400" dirty="0" err="1">
                <a:solidFill>
                  <a:srgbClr val="000000"/>
                </a:solidFill>
                <a:cs typeface="Times New Roman" charset="0"/>
              </a:rPr>
              <a:t>R</a:t>
            </a:r>
            <a:r>
              <a:rPr lang="en-US" sz="2400" baseline="-25000" dirty="0" err="1">
                <a:solidFill>
                  <a:srgbClr val="000000"/>
                </a:solidFill>
                <a:cs typeface="Times New Roman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  <a:cs typeface="Times New Roman" charset="0"/>
              </a:rPr>
              <a:t>Entity Integrity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: The </a:t>
            </a:r>
            <a:r>
              <a:rPr lang="en-US" sz="2400" i="1" dirty="0">
                <a:solidFill>
                  <a:srgbClr val="0000FF"/>
                </a:solidFill>
                <a:cs typeface="Times New Roman" charset="0"/>
              </a:rPr>
              <a:t>primary key attrib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utes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PK of each relation schema R in S </a:t>
            </a:r>
            <a:r>
              <a:rPr lang="en-US" sz="2400" dirty="0">
                <a:solidFill>
                  <a:srgbClr val="0000FF"/>
                </a:solidFill>
                <a:cs typeface="Times New Roman" charset="0"/>
              </a:rPr>
              <a:t>cannot have null values 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in any tuple of r(R). This is because primary key values are used to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identify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the individual tuples.</a:t>
            </a:r>
          </a:p>
          <a:p>
            <a:pPr algn="ctr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  <a:cs typeface="Times New Roman" charset="0"/>
              </a:rPr>
              <a:t>t[PK] </a:t>
            </a:r>
            <a:r>
              <a:rPr lang="en-US" sz="2400" b="1" dirty="0">
                <a:solidFill>
                  <a:srgbClr val="0000FF"/>
                </a:solidFill>
                <a:cs typeface="Times New Roman" charset="0"/>
                <a:sym typeface="Symbol" charset="0"/>
              </a:rPr>
              <a:t></a:t>
            </a:r>
            <a:r>
              <a:rPr lang="en-US" sz="2400" dirty="0">
                <a:solidFill>
                  <a:srgbClr val="0000FF"/>
                </a:solidFill>
                <a:cs typeface="Times New Roman" charset="0"/>
              </a:rPr>
              <a:t> null for any tuple t in r(R)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 </a:t>
            </a:r>
            <a:r>
              <a:rPr lang="en-US" sz="2400" u="sng" dirty="0">
                <a:solidFill>
                  <a:srgbClr val="000000"/>
                </a:solidFill>
                <a:cs typeface="Times New Roman" charset="0"/>
              </a:rPr>
              <a:t>Note: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Other attributes of R may be similarly constrained  to disallow null values, even though they are not members of the primary key.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1293E907-21C1-1546-A7B6-3EBBF9ED618D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7B134EAD-3D27-5C4A-B4C5-75A67D785BDF}" type="slidenum">
              <a:rPr lang="en-US"/>
              <a:pPr/>
              <a:t>21</a:t>
            </a:fld>
            <a:endParaRPr lang="en-US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20162" name="Picture 2" descr="ch07_elmasri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12763"/>
            <a:ext cx="7270750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2555875" y="512763"/>
            <a:ext cx="477838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5.5</a:t>
            </a:r>
          </a:p>
        </p:txBody>
      </p:sp>
    </p:spTree>
    <p:extLst>
      <p:ext uri="{BB962C8B-B14F-4D97-AF65-F5344CB8AC3E}">
        <p14:creationId xmlns:p14="http://schemas.microsoft.com/office/powerpoint/2010/main" val="59366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637D8A9B-9B41-9940-896F-C60CD3DA26B1}" type="slidenum">
              <a:rPr lang="en-US"/>
              <a:pPr/>
              <a:t>22</a:t>
            </a:fld>
            <a:endParaRPr lang="en-US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21186" name="Picture 2" descr="ch07_elmasri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412750"/>
            <a:ext cx="7666037" cy="593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794000" y="412750"/>
            <a:ext cx="477838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3283923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609600"/>
            <a:ext cx="7173912" cy="962025"/>
          </a:xfrm>
        </p:spPr>
        <p:txBody>
          <a:bodyPr/>
          <a:lstStyle/>
          <a:p>
            <a:r>
              <a:rPr lang="en-US" sz="3600" b="1"/>
              <a:t>Referential Integrity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71625"/>
            <a:ext cx="7772400" cy="452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A constraint involving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two  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relations (the previous constraints involve a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single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relation).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Used to specify a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relationship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among tuples in two relations: the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referencing relation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and the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referenced relation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Tuples in the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referencing relation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have attributes FK (called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foreign key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attributes) that reference the primary key attributes PK of the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referenced relation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. A tuple t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in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is said to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reference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a tuple t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in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if t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[FK] = t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[PK].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A referential integrity constraint can be displayed in a relational database schema as a directed arc from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.FK to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732CAEA2-7AD5-034A-BFF0-CFF1570C2035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423200E0-87F8-6943-97BF-B54987413A22}" type="slidenum">
              <a:rPr lang="en-US"/>
              <a:pPr/>
              <a:t>24</a:t>
            </a:fld>
            <a:endParaRPr lang="en-US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22210" name="Picture 2" descr="ch07_elmasri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79413"/>
            <a:ext cx="7797800" cy="603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605088" y="412750"/>
            <a:ext cx="477837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5.7</a:t>
            </a:r>
          </a:p>
        </p:txBody>
      </p:sp>
    </p:spTree>
    <p:extLst>
      <p:ext uri="{BB962C8B-B14F-4D97-AF65-F5344CB8AC3E}">
        <p14:creationId xmlns:p14="http://schemas.microsoft.com/office/powerpoint/2010/main" val="23114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115300" cy="1143000"/>
          </a:xfrm>
        </p:spPr>
        <p:txBody>
          <a:bodyPr>
            <a:normAutofit fontScale="90000"/>
          </a:bodyPr>
          <a:lstStyle/>
          <a:p>
            <a:r>
              <a:rPr lang="en-US" b="1"/>
              <a:t>Referential Integrity </a:t>
            </a:r>
            <a:br>
              <a:rPr lang="en-US" b="1"/>
            </a:br>
            <a:r>
              <a:rPr lang="en-US" b="1"/>
              <a:t>Constraint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Wingdings" charset="0"/>
              <a:buNone/>
            </a:pPr>
            <a:r>
              <a:rPr lang="en-US" u="sng" dirty="0"/>
              <a:t>Statement of the constraint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The value in the foreign key column (or columns) FK of the </a:t>
            </a:r>
            <a:r>
              <a:rPr lang="en-US" sz="2800" dirty="0"/>
              <a:t>the </a:t>
            </a:r>
            <a:r>
              <a:rPr lang="en-US" sz="2800" b="1" dirty="0"/>
              <a:t>referencing relation 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can be </a:t>
            </a:r>
            <a:r>
              <a:rPr lang="en-US" sz="2800" u="sng" dirty="0"/>
              <a:t>either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	  (1) a value of an existing primary key value of the corresponding primary key PK in the </a:t>
            </a:r>
            <a:r>
              <a:rPr lang="en-US" sz="2800" b="1" dirty="0"/>
              <a:t>referenced relation </a:t>
            </a:r>
            <a:r>
              <a:rPr lang="en-US" sz="2800" dirty="0"/>
              <a:t>R</a:t>
            </a:r>
            <a:r>
              <a:rPr lang="en-US" sz="2800" baseline="-25000" dirty="0"/>
              <a:t>2,</a:t>
            </a:r>
            <a:r>
              <a:rPr lang="en-US" sz="2800" dirty="0"/>
              <a:t>, or..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 	 (2) a null.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In case (2), the FK in R</a:t>
            </a:r>
            <a:r>
              <a:rPr lang="en-US" sz="2800" baseline="-25000" dirty="0"/>
              <a:t>1 </a:t>
            </a:r>
            <a:r>
              <a:rPr lang="en-US" sz="2800" dirty="0"/>
              <a:t>should </a:t>
            </a:r>
            <a:r>
              <a:rPr lang="en-US" sz="2800" u="sng" dirty="0"/>
              <a:t>not</a:t>
            </a:r>
            <a:r>
              <a:rPr lang="en-US" sz="2800" dirty="0"/>
              <a:t> be a part of its own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897FB98C-BDED-F74D-AFAF-C53D15AF6328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115300" cy="1143000"/>
          </a:xfrm>
        </p:spPr>
        <p:txBody>
          <a:bodyPr/>
          <a:lstStyle/>
          <a:p>
            <a:r>
              <a:rPr lang="en-US" b="1"/>
              <a:t>Other Types of Constraints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3195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Semantic Integrity Constraints: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based on application semantics and cannot be expressed by the model per se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E.g.,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max. no. of hours per employee for all projects he or she works on is 56 hrs per week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A </a:t>
            </a:r>
            <a:r>
              <a:rPr lang="en-US" i="1"/>
              <a:t>constraint specification language</a:t>
            </a:r>
            <a:r>
              <a:rPr lang="en-US"/>
              <a:t> may have to be used to express these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SQL-99 allows triggers and ASSERTIONS to allow for some of these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9982080B-4EF1-2F46-BFC2-966FCD4E40C0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6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458200" cy="4114800"/>
          </a:xfrm>
        </p:spPr>
        <p:txBody>
          <a:bodyPr/>
          <a:lstStyle/>
          <a:p>
            <a:r>
              <a:rPr lang="en-US" sz="2800" dirty="0">
                <a:solidFill>
                  <a:srgbClr val="DDD9C3"/>
                </a:solidFill>
              </a:rPr>
              <a:t>Relational Model Concepts</a:t>
            </a:r>
          </a:p>
          <a:p>
            <a:r>
              <a:rPr lang="en-US" sz="2800" dirty="0">
                <a:solidFill>
                  <a:srgbClr val="DDD9C3"/>
                </a:solidFill>
              </a:rPr>
              <a:t>Relational Model Constraints and Relational Database Schemas</a:t>
            </a:r>
          </a:p>
          <a:p>
            <a:r>
              <a:rPr lang="en-US" sz="2800" dirty="0"/>
              <a:t>Update Operations and Dealing with Constraint Violations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3A33793E-A0BF-4541-AC65-C24A29D2F79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609600"/>
            <a:ext cx="7173912" cy="895350"/>
          </a:xfrm>
        </p:spPr>
        <p:txBody>
          <a:bodyPr/>
          <a:lstStyle/>
          <a:p>
            <a:r>
              <a:rPr lang="en-US" sz="3600" b="1"/>
              <a:t>Update Operations on Relations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04950"/>
            <a:ext cx="7772400" cy="459105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INSERT a tuple.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DELETE a tuple.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MODIFY a tuple.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Integrity constraints should not be violated by the update operations.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Several update operations may have to be grouped together.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Updates may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propagate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to cause other updates automatically. This may be necessary to maintain integrity constraints.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8AC036B1-8DFF-744F-9265-0B3A76212E0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609600"/>
            <a:ext cx="7173912" cy="895350"/>
          </a:xfrm>
        </p:spPr>
        <p:txBody>
          <a:bodyPr/>
          <a:lstStyle/>
          <a:p>
            <a:r>
              <a:rPr lang="en-US" sz="3600" b="1"/>
              <a:t>Update Operations on Relations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04950"/>
            <a:ext cx="7772400" cy="4591050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Times New Roman" charset="0"/>
              </a:rPr>
              <a:t>In case of integrity violation, several actions can be taken: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Cancel the operation that causes the violation (REJECT option)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Perform the operation but inform the user of the violation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Trigger additional updates so the violation is corrected (CASCADE option, SET NULL option)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Execute a user-specified error-correction routine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616B9FB6-0B44-8840-BE99-8481422C0039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r>
              <a:rPr lang="en-US" b="1"/>
              <a:t>Relational Model Concepts</a:t>
            </a: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7772400" cy="49149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relational Model of Data is based on the concept of a Relation.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A Relation is a mathematical concept based on the ideas of sets.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strength of the relational approach to data management comes from the formal foundation provided by the theory of relations.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We review the essentials of the relational approach in this chapter.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0DCD2036-E093-BD4E-A537-B28520D1BF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6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7841DD56-A1D7-AE4E-BF39-BC70FDB0979A}" type="slidenum">
              <a:rPr lang="en-US"/>
              <a:pPr/>
              <a:t>30</a:t>
            </a:fld>
            <a:endParaRPr lang="en-US"/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457200" y="1606550"/>
            <a:ext cx="840358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Consider </a:t>
            </a:r>
            <a:r>
              <a:rPr lang="en-US" sz="2000" dirty="0"/>
              <a:t>the following relations for a database that keeps track of student enrollment in courses and the books adopted for each course: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STUDENT(</a:t>
            </a:r>
            <a:r>
              <a:rPr lang="en-US" sz="2000" u="sng" dirty="0"/>
              <a:t>SSN</a:t>
            </a:r>
            <a:r>
              <a:rPr lang="en-US" sz="2000" dirty="0"/>
              <a:t>, Name, Major, </a:t>
            </a:r>
            <a:r>
              <a:rPr lang="en-US" sz="2000" dirty="0" err="1"/>
              <a:t>Bdate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COURSE(</a:t>
            </a:r>
            <a:r>
              <a:rPr lang="en-US" sz="2000" u="sng" dirty="0"/>
              <a:t>Course#</a:t>
            </a:r>
            <a:r>
              <a:rPr lang="en-US" sz="2000" dirty="0"/>
              <a:t>, </a:t>
            </a:r>
            <a:r>
              <a:rPr lang="en-US" sz="2000" dirty="0" err="1"/>
              <a:t>Cname</a:t>
            </a:r>
            <a:r>
              <a:rPr lang="en-US" sz="2000" dirty="0"/>
              <a:t>, </a:t>
            </a:r>
            <a:r>
              <a:rPr lang="en-US" sz="2000" dirty="0" err="1"/>
              <a:t>Dept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ENROLL(</a:t>
            </a:r>
            <a:r>
              <a:rPr lang="en-US" sz="2000" u="sng" dirty="0"/>
              <a:t>SSN</a:t>
            </a:r>
            <a:r>
              <a:rPr lang="en-US" sz="2000" dirty="0"/>
              <a:t>, </a:t>
            </a:r>
            <a:r>
              <a:rPr lang="en-US" sz="2000" u="sng" dirty="0"/>
              <a:t>Course#</a:t>
            </a:r>
            <a:r>
              <a:rPr lang="en-US" sz="2000" dirty="0"/>
              <a:t>, </a:t>
            </a:r>
            <a:r>
              <a:rPr lang="en-US" sz="2000" u="sng" dirty="0"/>
              <a:t>Quarter</a:t>
            </a:r>
            <a:r>
              <a:rPr lang="en-US" sz="2000" dirty="0"/>
              <a:t>, Grade)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BOOK_ADOPTION(</a:t>
            </a:r>
            <a:r>
              <a:rPr lang="en-US" sz="2000" u="sng" dirty="0"/>
              <a:t>Course#</a:t>
            </a:r>
            <a:r>
              <a:rPr lang="en-US" sz="2000" dirty="0"/>
              <a:t>, </a:t>
            </a:r>
            <a:r>
              <a:rPr lang="en-US" sz="2000" u="sng" dirty="0"/>
              <a:t>Quarter</a:t>
            </a:r>
            <a:r>
              <a:rPr lang="en-US" sz="2000" dirty="0"/>
              <a:t>, </a:t>
            </a:r>
            <a:r>
              <a:rPr lang="en-US" sz="2000" dirty="0" err="1"/>
              <a:t>Book_ISBN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TEXT(</a:t>
            </a:r>
            <a:r>
              <a:rPr lang="en-US" sz="2000" u="sng" dirty="0" err="1"/>
              <a:t>Book_ISBN</a:t>
            </a:r>
            <a:r>
              <a:rPr lang="en-US" sz="2000" dirty="0"/>
              <a:t>, </a:t>
            </a:r>
            <a:r>
              <a:rPr lang="en-US" sz="2000" dirty="0" err="1"/>
              <a:t>Book_Title</a:t>
            </a:r>
            <a:r>
              <a:rPr lang="en-US" sz="2000" dirty="0"/>
              <a:t>, Publisher, Author)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Draw a relational schema diagram specifying the foreign keys for this schema.</a:t>
            </a:r>
          </a:p>
        </p:txBody>
      </p:sp>
    </p:spTree>
    <p:extLst>
      <p:ext uri="{BB962C8B-B14F-4D97-AF65-F5344CB8AC3E}">
        <p14:creationId xmlns:p14="http://schemas.microsoft.com/office/powerpoint/2010/main" val="3216719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1413"/>
            <a:ext cx="6858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2557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214313"/>
            <a:ext cx="7292975" cy="754062"/>
          </a:xfrm>
        </p:spPr>
        <p:txBody>
          <a:bodyPr/>
          <a:lstStyle/>
          <a:p>
            <a:r>
              <a:rPr lang="en-US" sz="3600" b="1"/>
              <a:t>Relational Model Concepts</a:t>
            </a:r>
          </a:p>
        </p:txBody>
      </p:sp>
      <p:sp>
        <p:nvSpPr>
          <p:cNvPr id="128007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7772400" cy="4914900"/>
          </a:xfrm>
          <a:noFill/>
          <a:ln/>
        </p:spPr>
        <p:txBody>
          <a:bodyPr/>
          <a:lstStyle/>
          <a:p>
            <a:r>
              <a:rPr lang="en-US" sz="2800" dirty="0"/>
              <a:t>The model was first proposed by Dr. E.F. </a:t>
            </a:r>
            <a:r>
              <a:rPr lang="en-US" sz="2800" dirty="0" err="1"/>
              <a:t>Codd</a:t>
            </a:r>
            <a:r>
              <a:rPr lang="en-US" sz="2800" dirty="0"/>
              <a:t> of IBM in 1970 in the following paper:</a:t>
            </a:r>
            <a:br>
              <a:rPr lang="en-US" sz="2800" dirty="0"/>
            </a:br>
            <a:r>
              <a:rPr lang="en-US" sz="2800" dirty="0"/>
              <a:t>"A Relational Model for Large Shared Data Banks," Communications of the ACM, June 1970.</a:t>
            </a:r>
          </a:p>
          <a:p>
            <a:endParaRPr lang="en-US" sz="2800" dirty="0"/>
          </a:p>
          <a:p>
            <a:pPr>
              <a:buFont typeface="Wingdings" charset="0"/>
              <a:buNone/>
            </a:pPr>
            <a:r>
              <a:rPr lang="en-US" sz="2800" dirty="0"/>
              <a:t>	</a:t>
            </a:r>
            <a:r>
              <a:rPr lang="en-US" sz="2400" i="1" dirty="0"/>
              <a:t>The above paper caused a major revolution in the field of Database management and earned Ted </a:t>
            </a:r>
            <a:r>
              <a:rPr lang="en-US" sz="2400" i="1" dirty="0" err="1"/>
              <a:t>Codd</a:t>
            </a:r>
            <a:r>
              <a:rPr lang="en-US" sz="2400" i="1" dirty="0"/>
              <a:t> the coveted ACM Turing Award.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219FD328-86E7-6847-BBD5-CECACA06DF3C}" type="slidenum">
              <a:rPr lang="en-US"/>
              <a:pPr/>
              <a:t>4</a:t>
            </a:fld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INFORMAL DEFINITIONS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rgbClr val="0000FF"/>
                </a:solidFill>
              </a:rPr>
              <a:t>RELATION:  A table of values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 relation may be thought of as a </a:t>
            </a:r>
            <a:r>
              <a:rPr lang="en-US" sz="2000" b="1" dirty="0"/>
              <a:t>set of rows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relation may alternately be though of as a </a:t>
            </a:r>
            <a:r>
              <a:rPr lang="en-US" sz="2000" b="1" dirty="0"/>
              <a:t>set of columns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row represents a fact that corresponds to a real-world </a:t>
            </a:r>
            <a:r>
              <a:rPr lang="en-US" sz="2000" b="1" dirty="0"/>
              <a:t>entity</a:t>
            </a:r>
            <a:r>
              <a:rPr lang="en-US" sz="2000" dirty="0"/>
              <a:t> or </a:t>
            </a:r>
            <a:r>
              <a:rPr lang="en-US" sz="2000" b="1" dirty="0"/>
              <a:t>relationship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row has a value of an item or set of items that uniquely identifies that row in the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row-ids or sequential numbers are assigned to identify the rows in the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column typically is called by its column name or column header or attribute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3AD94010-BCA7-E647-B205-68E96DE9DCB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b="1"/>
              <a:t>Relation</a:t>
            </a:r>
            <a:r>
              <a:rPr lang="en-US" sz="2400"/>
              <a:t> may be defined in multiple ways.</a:t>
            </a:r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/>
              <a:t>Schema</a:t>
            </a:r>
            <a:r>
              <a:rPr lang="en-US" sz="2400"/>
              <a:t> of a Relation: </a:t>
            </a:r>
            <a:r>
              <a:rPr lang="en-US" sz="2400" i="1"/>
              <a:t>R</a:t>
            </a:r>
            <a:r>
              <a:rPr lang="en-US" sz="2400"/>
              <a:t> (A1, A2, .....An)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Relation schema </a:t>
            </a:r>
            <a:r>
              <a:rPr lang="en-US" sz="2400" i="1"/>
              <a:t>R</a:t>
            </a:r>
            <a:r>
              <a:rPr lang="en-US" sz="2400"/>
              <a:t> is defined over </a:t>
            </a:r>
            <a:r>
              <a:rPr lang="en-US" sz="2400" b="1"/>
              <a:t>attributes</a:t>
            </a:r>
            <a:r>
              <a:rPr lang="en-US" sz="2400"/>
              <a:t> A1, A2, .....An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	For Example -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	CUSTOMER (Cust-id, Cust-name, Address, Phone#)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Here, CUSTOMER is a relation defined over the four attributes Cust-id, Cust-name, Address, Phone#,  each of which has a </a:t>
            </a:r>
            <a:r>
              <a:rPr lang="en-US" sz="2400" b="1"/>
              <a:t>domain</a:t>
            </a:r>
            <a:r>
              <a:rPr lang="en-US" sz="2400"/>
              <a:t> or a set of valid values.  For example, the domain of Cust-id is 6 digit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CF677BFC-DCE9-A143-8548-AB8F2D3D297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8A883CF5-24C2-C440-9434-5774A0E554F1}" type="slidenum">
              <a:rPr lang="en-US"/>
              <a:pPr/>
              <a:t>7</a:t>
            </a:fld>
            <a:endParaRPr lang="en-US"/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0951" name="Picture 7" descr="31755_FIG070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529612"/>
            <a:ext cx="8229600" cy="42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114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00FF"/>
                </a:solidFill>
              </a:rPr>
              <a:t>tuple</a:t>
            </a:r>
            <a:r>
              <a:rPr lang="en-US" sz="2400" dirty="0"/>
              <a:t> is an ordered set of values</a:t>
            </a:r>
          </a:p>
          <a:p>
            <a:r>
              <a:rPr lang="en-US" sz="2400" dirty="0"/>
              <a:t>Each value is derived from an appropriate domain.</a:t>
            </a:r>
          </a:p>
          <a:p>
            <a:r>
              <a:rPr lang="en-US" sz="2400" dirty="0"/>
              <a:t>Each row in the CUSTOMER table may be referred to as a tuple in the table and would consist of four values.</a:t>
            </a:r>
          </a:p>
          <a:p>
            <a:r>
              <a:rPr lang="en-US" sz="1600" b="1" dirty="0"/>
              <a:t>&lt;632895, "John Smith", "101 Main St. Atlanta, GA  30332", "(404) 894-2000"&gt;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is a tuple belonging to the CUSTOMER relation.</a:t>
            </a:r>
          </a:p>
          <a:p>
            <a:r>
              <a:rPr lang="en-US" sz="2400" dirty="0"/>
              <a:t>A relation may be regarded as a </a:t>
            </a:r>
            <a:r>
              <a:rPr lang="en-US" sz="2400" b="1" i="1" dirty="0">
                <a:solidFill>
                  <a:srgbClr val="0000FF"/>
                </a:solidFill>
              </a:rPr>
              <a:t>set of tuples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(rows).</a:t>
            </a:r>
          </a:p>
          <a:p>
            <a:r>
              <a:rPr lang="en-US" sz="2400" dirty="0"/>
              <a:t>Columns in a table are also called attributes of the relation.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5F9EA08B-9EB5-CF41-B83C-B88EE9AECC3D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389062"/>
            <a:ext cx="8099425" cy="4967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00FF"/>
                </a:solidFill>
              </a:rPr>
              <a:t>domain</a:t>
            </a:r>
            <a:r>
              <a:rPr lang="en-US" sz="2400" dirty="0"/>
              <a:t> has a logical definition: e.g.,</a:t>
            </a:r>
            <a:br>
              <a:rPr lang="en-US" sz="2400" dirty="0"/>
            </a:br>
            <a:r>
              <a:rPr lang="ja-JP" altLang="en-US" sz="2400" dirty="0">
                <a:latin typeface="Arial"/>
              </a:rPr>
              <a:t>“</a:t>
            </a:r>
            <a:r>
              <a:rPr lang="en-US" sz="2400" dirty="0" err="1"/>
              <a:t>USA_phone_numbers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the set of 10 digit phone numbers valid in the U.S.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domain may have a data-type or a format defined for it. The </a:t>
            </a:r>
            <a:r>
              <a:rPr lang="en-US" sz="2400" dirty="0" err="1"/>
              <a:t>USA_phone_numbers</a:t>
            </a:r>
            <a:r>
              <a:rPr lang="en-US" sz="2400" dirty="0"/>
              <a:t> may have a format: (</a:t>
            </a:r>
            <a:r>
              <a:rPr lang="en-US" sz="2400" dirty="0" err="1"/>
              <a:t>ddd</a:t>
            </a:r>
            <a:r>
              <a:rPr lang="en-US" sz="2400" dirty="0"/>
              <a:t>)-</a:t>
            </a:r>
            <a:r>
              <a:rPr lang="en-US" sz="2400" dirty="0" err="1"/>
              <a:t>ddd-dddd</a:t>
            </a:r>
            <a:r>
              <a:rPr lang="en-US" sz="2400" dirty="0"/>
              <a:t> where each d is a decimal digit. E.g., Dates have various formats such as </a:t>
            </a:r>
            <a:r>
              <a:rPr lang="en-US" sz="2400" dirty="0" err="1"/>
              <a:t>monthname</a:t>
            </a:r>
            <a:r>
              <a:rPr lang="en-US" sz="2400" dirty="0"/>
              <a:t>, date, year or </a:t>
            </a:r>
            <a:r>
              <a:rPr lang="en-US" sz="2400" dirty="0" err="1"/>
              <a:t>yyyy</a:t>
            </a:r>
            <a:r>
              <a:rPr lang="en-US" sz="2400" dirty="0"/>
              <a:t>-mm-</a:t>
            </a:r>
            <a:r>
              <a:rPr lang="en-US" sz="2400" dirty="0" err="1"/>
              <a:t>dd</a:t>
            </a:r>
            <a:r>
              <a:rPr lang="en-US" sz="2400" dirty="0"/>
              <a:t>, or </a:t>
            </a:r>
            <a:r>
              <a:rPr lang="en-US" sz="2400" dirty="0" err="1"/>
              <a:t>dd</a:t>
            </a:r>
            <a:r>
              <a:rPr lang="en-US" sz="2400" dirty="0"/>
              <a:t> </a:t>
            </a:r>
            <a:r>
              <a:rPr lang="en-US" sz="2400" dirty="0" err="1"/>
              <a:t>mm,yyyy</a:t>
            </a:r>
            <a:r>
              <a:rPr lang="en-US" sz="2400" dirty="0"/>
              <a:t> etc.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An attribute designates the </a:t>
            </a:r>
            <a:r>
              <a:rPr lang="en-US" sz="2400" b="1" dirty="0"/>
              <a:t>role</a:t>
            </a:r>
            <a:r>
              <a:rPr lang="en-US" sz="2400" dirty="0"/>
              <a:t> played by the domain. E.g., the domain Date may be used to define attributes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Invoice-date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and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Payment-date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6C83ED78-8A26-4B46-AD4D-2A0F52CC8C6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DBMS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DBMS-3.thmx</Template>
  <TotalTime>20</TotalTime>
  <Words>1387</Words>
  <Application>Microsoft Macintosh PowerPoint</Application>
  <PresentationFormat>On-screen Show (4:3)</PresentationFormat>
  <Paragraphs>191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DBMS-3</vt:lpstr>
      <vt:lpstr>FUNDAMENTALS OF DATABASE SYSTEMS  LESSON 5: The Relational Data Model</vt:lpstr>
      <vt:lpstr>Chapter Outline</vt:lpstr>
      <vt:lpstr>Relational Model Concepts</vt:lpstr>
      <vt:lpstr>Relational Model Concepts</vt:lpstr>
      <vt:lpstr>INFORMAL DEFINITIONS</vt:lpstr>
      <vt:lpstr>FORMAL DEFINITIONS</vt:lpstr>
      <vt:lpstr>Example</vt:lpstr>
      <vt:lpstr>FORMAL DEFINITIONS</vt:lpstr>
      <vt:lpstr>FORMAL DEFINITIONS</vt:lpstr>
      <vt:lpstr>FORMAL DEFINITIONS</vt:lpstr>
      <vt:lpstr>FORMAL DEFINITIONS</vt:lpstr>
      <vt:lpstr>DEFINITION SUMMARY</vt:lpstr>
      <vt:lpstr>CHARACTERISTICS OF RELATIONS</vt:lpstr>
      <vt:lpstr>CHARACTERISTICS OF RELATIONS</vt:lpstr>
      <vt:lpstr>CHARACTERISTICS OF RELATIONS</vt:lpstr>
      <vt:lpstr>PowerPoint Presentation</vt:lpstr>
      <vt:lpstr>Relational Integrity Constraints</vt:lpstr>
      <vt:lpstr>Key Constraints</vt:lpstr>
      <vt:lpstr>Key Constraints</vt:lpstr>
      <vt:lpstr>Entity Integrity</vt:lpstr>
      <vt:lpstr>PowerPoint Presentation</vt:lpstr>
      <vt:lpstr>PowerPoint Presentation</vt:lpstr>
      <vt:lpstr>Referential Integrity</vt:lpstr>
      <vt:lpstr>PowerPoint Presentation</vt:lpstr>
      <vt:lpstr>Referential Integrity  Constraint</vt:lpstr>
      <vt:lpstr>Other Types of Constraints</vt:lpstr>
      <vt:lpstr>PowerPoint Presentation</vt:lpstr>
      <vt:lpstr>Update Operations on Relations</vt:lpstr>
      <vt:lpstr>Update Operations on Relations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  LESSON 5: The Relational Data Model</dc:title>
  <dc:creator>Hau</dc:creator>
  <cp:lastModifiedBy>Hau</cp:lastModifiedBy>
  <cp:revision>44</cp:revision>
  <dcterms:created xsi:type="dcterms:W3CDTF">2020-04-14T06:51:20Z</dcterms:created>
  <dcterms:modified xsi:type="dcterms:W3CDTF">2020-04-14T07:12:15Z</dcterms:modified>
</cp:coreProperties>
</file>