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7099300" cy="102346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766E051-7363-4001-8FAA-DE40684B910D}">
  <a:tblStyle styleId="{1766E051-7363-4001-8FAA-DE40684B910D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6FE"/>
          </a:solidFill>
        </a:fill>
      </a:tcStyle>
    </a:wholeTbl>
    <a:band1H>
      <a:tcTxStyle/>
      <a:tcStyle>
        <a:fill>
          <a:solidFill>
            <a:srgbClr val="E6EDFD"/>
          </a:solidFill>
        </a:fill>
      </a:tcStyle>
    </a:band1H>
    <a:band2H>
      <a:tcTxStyle/>
    </a:band2H>
    <a:band1V>
      <a:tcTxStyle/>
      <a:tcStyle>
        <a:fill>
          <a:solidFill>
            <a:srgbClr val="E6EDFD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:notes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/>
          </a:p>
        </p:txBody>
      </p:sp>
      <p:sp>
        <p:nvSpPr>
          <p:cNvPr id="516" name="Google Shape;516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11/1/17 13:03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6:notes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914400" y="12954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graphs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914400" y="3657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 Sỹ Vinh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Science and Engineering</a:t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1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vinhls@vnu.edu.vn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t/>
            </a:r>
            <a:endParaRPr b="0" i="1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presentation</a:t>
            </a:r>
            <a:endParaRPr b="1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838200" y="1976718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G = (V, E); V = {0, 1,…, n-1}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 a graph by edge list structure</a:t>
            </a:r>
            <a:endParaRPr/>
          </a:p>
        </p:txBody>
      </p:sp>
      <p:sp>
        <p:nvSpPr>
          <p:cNvPr id="330" name="Google Shape;330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1810871" y="3760694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1810871" y="4217894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1810871" y="4675094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2"/>
          <p:cNvSpPr/>
          <p:nvPr/>
        </p:nvSpPr>
        <p:spPr>
          <a:xfrm>
            <a:off x="1810871" y="5132294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1810871" y="5589494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2819400" y="3760694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3505199" y="3760694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2819400" y="4217894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3505199" y="4217894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2819400" y="4675094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3505199" y="4675094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2819400" y="5589494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3505199" y="5589494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4419600" y="3760694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5105399" y="3760694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4419600" y="4211170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5105399" y="4211170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4419600" y="4661646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5105399" y="4661646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6057900" y="4675094"/>
            <a:ext cx="685800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6743699" y="4675094"/>
            <a:ext cx="286871" cy="35410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cxnSp>
        <p:nvCxnSpPr>
          <p:cNvPr id="352" name="Google Shape;352;p22"/>
          <p:cNvCxnSpPr>
            <a:endCxn id="336" idx="1"/>
          </p:cNvCxnSpPr>
          <p:nvPr/>
        </p:nvCxnSpPr>
        <p:spPr>
          <a:xfrm>
            <a:off x="2039400" y="3937747"/>
            <a:ext cx="780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22"/>
          <p:cNvCxnSpPr/>
          <p:nvPr/>
        </p:nvCxnSpPr>
        <p:spPr>
          <a:xfrm>
            <a:off x="2039471" y="4394947"/>
            <a:ext cx="779929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22"/>
          <p:cNvCxnSpPr/>
          <p:nvPr/>
        </p:nvCxnSpPr>
        <p:spPr>
          <a:xfrm>
            <a:off x="2039471" y="4852147"/>
            <a:ext cx="779929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22"/>
          <p:cNvCxnSpPr/>
          <p:nvPr/>
        </p:nvCxnSpPr>
        <p:spPr>
          <a:xfrm>
            <a:off x="2039471" y="5766547"/>
            <a:ext cx="779929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22"/>
          <p:cNvCxnSpPr/>
          <p:nvPr/>
        </p:nvCxnSpPr>
        <p:spPr>
          <a:xfrm>
            <a:off x="3648634" y="3937747"/>
            <a:ext cx="779929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22"/>
          <p:cNvCxnSpPr/>
          <p:nvPr/>
        </p:nvCxnSpPr>
        <p:spPr>
          <a:xfrm>
            <a:off x="3648634" y="4388223"/>
            <a:ext cx="779929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p22"/>
          <p:cNvCxnSpPr/>
          <p:nvPr/>
        </p:nvCxnSpPr>
        <p:spPr>
          <a:xfrm>
            <a:off x="3648634" y="4838699"/>
            <a:ext cx="779929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22"/>
          <p:cNvCxnSpPr/>
          <p:nvPr/>
        </p:nvCxnSpPr>
        <p:spPr>
          <a:xfrm>
            <a:off x="5277971" y="4838699"/>
            <a:ext cx="779929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p22"/>
          <p:cNvSpPr txBox="1"/>
          <p:nvPr/>
        </p:nvSpPr>
        <p:spPr>
          <a:xfrm>
            <a:off x="1524000" y="38100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1524000" y="426422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1524000" y="471844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1524000" y="517266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1524000" y="562689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Subgraphs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70" name="Google Shape;370;p23"/>
          <p:cNvSpPr txBox="1"/>
          <p:nvPr>
            <p:ph idx="1" type="body"/>
          </p:nvPr>
        </p:nvSpPr>
        <p:spPr>
          <a:xfrm>
            <a:off x="762000" y="1905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subgraph S of a graph G is a graph such that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vertices of S are a subset of the vertices of 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edges of S are a subset of the edges of G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spanning subgraph of G is a subgraph that contains all the vertices of G</a:t>
            </a:r>
            <a:endParaRPr/>
          </a:p>
        </p:txBody>
      </p:sp>
      <p:sp>
        <p:nvSpPr>
          <p:cNvPr id="371" name="Google Shape;371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5435600" y="3346450"/>
            <a:ext cx="2857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5041900" y="5927725"/>
            <a:ext cx="3644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Spanning subgraph</a:t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6788150" y="2179638"/>
            <a:ext cx="366713" cy="366712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5324475" y="217963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6056313" y="1447800"/>
            <a:ext cx="366712" cy="366713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6056313" y="2911475"/>
            <a:ext cx="366712" cy="366713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78" name="Google Shape;378;p23"/>
          <p:cNvCxnSpPr>
            <a:stCxn id="376" idx="3"/>
            <a:endCxn id="375" idx="7"/>
          </p:cNvCxnSpPr>
          <p:nvPr/>
        </p:nvCxnSpPr>
        <p:spPr>
          <a:xfrm flipH="1">
            <a:off x="5637517" y="176080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>
            <a:stCxn id="377" idx="1"/>
            <a:endCxn id="375" idx="5"/>
          </p:cNvCxnSpPr>
          <p:nvPr/>
        </p:nvCxnSpPr>
        <p:spPr>
          <a:xfrm rot="10800000">
            <a:off x="5637517" y="249267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>
            <a:stCxn id="377" idx="7"/>
            <a:endCxn id="374" idx="3"/>
          </p:cNvCxnSpPr>
          <p:nvPr/>
        </p:nvCxnSpPr>
        <p:spPr>
          <a:xfrm flipH="1" rot="10800000">
            <a:off x="6369321" y="249267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3"/>
          <p:cNvCxnSpPr>
            <a:stCxn id="376" idx="5"/>
            <a:endCxn id="374" idx="1"/>
          </p:cNvCxnSpPr>
          <p:nvPr/>
        </p:nvCxnSpPr>
        <p:spPr>
          <a:xfrm>
            <a:off x="6369321" y="176080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3"/>
          <p:cNvCxnSpPr>
            <a:stCxn id="376" idx="4"/>
            <a:endCxn id="377" idx="0"/>
          </p:cNvCxnSpPr>
          <p:nvPr/>
        </p:nvCxnSpPr>
        <p:spPr>
          <a:xfrm>
            <a:off x="6239669" y="1814513"/>
            <a:ext cx="0" cy="109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3"/>
          <p:cNvSpPr/>
          <p:nvPr/>
        </p:nvSpPr>
        <p:spPr>
          <a:xfrm>
            <a:off x="8039100" y="217963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4" name="Google Shape;384;p23"/>
          <p:cNvCxnSpPr>
            <a:stCxn id="374" idx="6"/>
            <a:endCxn id="383" idx="2"/>
          </p:cNvCxnSpPr>
          <p:nvPr/>
        </p:nvCxnSpPr>
        <p:spPr>
          <a:xfrm>
            <a:off x="7154863" y="2362994"/>
            <a:ext cx="8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3"/>
          <p:cNvCxnSpPr>
            <a:stCxn id="377" idx="6"/>
            <a:endCxn id="383" idx="3"/>
          </p:cNvCxnSpPr>
          <p:nvPr/>
        </p:nvCxnSpPr>
        <p:spPr>
          <a:xfrm flipH="1" rot="10800000">
            <a:off x="6423025" y="2492732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3"/>
          <p:cNvCxnSpPr>
            <a:stCxn id="383" idx="1"/>
            <a:endCxn id="376" idx="6"/>
          </p:cNvCxnSpPr>
          <p:nvPr/>
        </p:nvCxnSpPr>
        <p:spPr>
          <a:xfrm rot="10800000">
            <a:off x="6423004" y="1631242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7" name="Google Shape;387;p23"/>
          <p:cNvSpPr/>
          <p:nvPr/>
        </p:nvSpPr>
        <p:spPr>
          <a:xfrm>
            <a:off x="6786563" y="4760913"/>
            <a:ext cx="366712" cy="366712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5322888" y="4760913"/>
            <a:ext cx="366712" cy="366712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6054725" y="4029075"/>
            <a:ext cx="366713" cy="366713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6054725" y="5492750"/>
            <a:ext cx="366713" cy="366713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1" name="Google Shape;391;p23"/>
          <p:cNvCxnSpPr>
            <a:stCxn id="389" idx="3"/>
            <a:endCxn id="388" idx="7"/>
          </p:cNvCxnSpPr>
          <p:nvPr/>
        </p:nvCxnSpPr>
        <p:spPr>
          <a:xfrm flipH="1">
            <a:off x="5635929" y="434208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>
            <a:stCxn id="390" idx="1"/>
            <a:endCxn id="388" idx="5"/>
          </p:cNvCxnSpPr>
          <p:nvPr/>
        </p:nvCxnSpPr>
        <p:spPr>
          <a:xfrm rot="10800000">
            <a:off x="5635929" y="507395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3"/>
          <p:cNvCxnSpPr>
            <a:stCxn id="390" idx="7"/>
            <a:endCxn id="387" idx="3"/>
          </p:cNvCxnSpPr>
          <p:nvPr/>
        </p:nvCxnSpPr>
        <p:spPr>
          <a:xfrm flipH="1" rot="10800000">
            <a:off x="6367734" y="507395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3"/>
          <p:cNvCxnSpPr>
            <a:stCxn id="389" idx="5"/>
            <a:endCxn id="387" idx="1"/>
          </p:cNvCxnSpPr>
          <p:nvPr/>
        </p:nvCxnSpPr>
        <p:spPr>
          <a:xfrm>
            <a:off x="6367734" y="434208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3"/>
          <p:cNvCxnSpPr>
            <a:stCxn id="389" idx="4"/>
            <a:endCxn id="390" idx="0"/>
          </p:cNvCxnSpPr>
          <p:nvPr/>
        </p:nvCxnSpPr>
        <p:spPr>
          <a:xfrm>
            <a:off x="6238082" y="4395788"/>
            <a:ext cx="0" cy="109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3"/>
          <p:cNvSpPr/>
          <p:nvPr/>
        </p:nvSpPr>
        <p:spPr>
          <a:xfrm>
            <a:off x="8037513" y="4760913"/>
            <a:ext cx="366712" cy="366712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7" name="Google Shape;397;p23"/>
          <p:cNvCxnSpPr>
            <a:stCxn id="387" idx="6"/>
            <a:endCxn id="396" idx="2"/>
          </p:cNvCxnSpPr>
          <p:nvPr/>
        </p:nvCxnSpPr>
        <p:spPr>
          <a:xfrm>
            <a:off x="7153275" y="4944269"/>
            <a:ext cx="8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3"/>
          <p:cNvCxnSpPr>
            <a:stCxn id="390" idx="6"/>
            <a:endCxn id="396" idx="3"/>
          </p:cNvCxnSpPr>
          <p:nvPr/>
        </p:nvCxnSpPr>
        <p:spPr>
          <a:xfrm flipH="1" rot="10800000">
            <a:off x="6421438" y="5074007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3"/>
          <p:cNvCxnSpPr>
            <a:stCxn id="396" idx="1"/>
            <a:endCxn id="389" idx="6"/>
          </p:cNvCxnSpPr>
          <p:nvPr/>
        </p:nvCxnSpPr>
        <p:spPr>
          <a:xfrm rot="10800000">
            <a:off x="6421417" y="4212517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Connectivity</a:t>
            </a:r>
            <a:endParaRPr/>
          </a:p>
        </p:txBody>
      </p:sp>
      <p:sp>
        <p:nvSpPr>
          <p:cNvPr descr="Rectangle: Click to edit Master text styles&#10;Second level&#10;Third level&#10;Fourth level&#10;Fifth level" id="405" name="Google Shape;405;p24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is connected if there is a path between every pair of vertices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connected component of a graph G is a maximal connected subgraph of G</a:t>
            </a:r>
            <a:endParaRPr/>
          </a:p>
        </p:txBody>
      </p:sp>
      <p:sp>
        <p:nvSpPr>
          <p:cNvPr id="406" name="Google Shape;406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24"/>
          <p:cNvGrpSpPr/>
          <p:nvPr/>
        </p:nvGrpSpPr>
        <p:grpSpPr>
          <a:xfrm>
            <a:off x="4714875" y="1665287"/>
            <a:ext cx="3081338" cy="1830388"/>
            <a:chOff x="2855" y="994"/>
            <a:chExt cx="2425" cy="1440"/>
          </a:xfrm>
        </p:grpSpPr>
        <p:sp>
          <p:nvSpPr>
            <p:cNvPr id="408" name="Google Shape;408;p24"/>
            <p:cNvSpPr/>
            <p:nvPr/>
          </p:nvSpPr>
          <p:spPr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12" name="Google Shape;412;p24"/>
            <p:cNvCxnSpPr>
              <a:stCxn id="410" idx="3"/>
              <a:endCxn id="409" idx="7"/>
            </p:cNvCxnSpPr>
            <p:nvPr/>
          </p:nvCxnSpPr>
          <p:spPr>
            <a:xfrm flipH="1">
              <a:off x="3173" y="124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4"/>
            <p:cNvCxnSpPr>
              <a:stCxn id="411" idx="1"/>
              <a:endCxn id="409" idx="5"/>
            </p:cNvCxnSpPr>
            <p:nvPr/>
          </p:nvCxnSpPr>
          <p:spPr>
            <a:xfrm rot="10800000">
              <a:off x="3173" y="188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4"/>
            <p:cNvCxnSpPr>
              <a:stCxn id="411" idx="7"/>
              <a:endCxn id="408" idx="3"/>
            </p:cNvCxnSpPr>
            <p:nvPr/>
          </p:nvCxnSpPr>
          <p:spPr>
            <a:xfrm flipH="1" rot="10800000">
              <a:off x="3677" y="188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4"/>
            <p:cNvCxnSpPr>
              <a:stCxn id="410" idx="5"/>
              <a:endCxn id="408" idx="1"/>
            </p:cNvCxnSpPr>
            <p:nvPr/>
          </p:nvCxnSpPr>
          <p:spPr>
            <a:xfrm>
              <a:off x="3677" y="124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4"/>
            <p:cNvCxnSpPr>
              <a:stCxn id="410" idx="4"/>
              <a:endCxn id="411" idx="0"/>
            </p:cNvCxnSpPr>
            <p:nvPr/>
          </p:nvCxnSpPr>
          <p:spPr>
            <a:xfrm>
              <a:off x="3575" y="1282"/>
              <a:ext cx="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7" name="Google Shape;417;p24"/>
            <p:cNvSpPr/>
            <p:nvPr/>
          </p:nvSpPr>
          <p:spPr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18" name="Google Shape;418;p24"/>
            <p:cNvCxnSpPr>
              <a:stCxn id="408" idx="6"/>
              <a:endCxn id="417" idx="2"/>
            </p:cNvCxnSpPr>
            <p:nvPr/>
          </p:nvCxnSpPr>
          <p:spPr>
            <a:xfrm>
              <a:off x="4295" y="1714"/>
              <a:ext cx="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Google Shape;419;p24"/>
          <p:cNvSpPr txBox="1"/>
          <p:nvPr/>
        </p:nvSpPr>
        <p:spPr>
          <a:xfrm>
            <a:off x="4826000" y="3494087"/>
            <a:ext cx="2857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graph</a:t>
            </a:r>
            <a:endParaRPr/>
          </a:p>
        </p:txBody>
      </p:sp>
      <p:grpSp>
        <p:nvGrpSpPr>
          <p:cNvPr id="420" name="Google Shape;420;p24"/>
          <p:cNvGrpSpPr/>
          <p:nvPr/>
        </p:nvGrpSpPr>
        <p:grpSpPr>
          <a:xfrm>
            <a:off x="4714875" y="3886200"/>
            <a:ext cx="3081338" cy="1830388"/>
            <a:chOff x="3353" y="2543"/>
            <a:chExt cx="1941" cy="1153"/>
          </a:xfrm>
        </p:grpSpPr>
        <p:sp>
          <p:nvSpPr>
            <p:cNvPr id="421" name="Google Shape;421;p24"/>
            <p:cNvSpPr/>
            <p:nvPr/>
          </p:nvSpPr>
          <p:spPr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25" name="Google Shape;425;p24"/>
            <p:cNvCxnSpPr>
              <a:stCxn id="423" idx="3"/>
              <a:endCxn id="422" idx="7"/>
            </p:cNvCxnSpPr>
            <p:nvPr/>
          </p:nvCxnSpPr>
          <p:spPr>
            <a:xfrm flipH="1">
              <a:off x="3548" y="274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24"/>
            <p:cNvCxnSpPr>
              <a:stCxn id="424" idx="1"/>
              <a:endCxn id="422" idx="5"/>
            </p:cNvCxnSpPr>
            <p:nvPr/>
          </p:nvCxnSpPr>
          <p:spPr>
            <a:xfrm rot="10800000">
              <a:off x="3548" y="319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4"/>
            <p:cNvCxnSpPr>
              <a:stCxn id="423" idx="4"/>
              <a:endCxn id="424" idx="0"/>
            </p:cNvCxnSpPr>
            <p:nvPr/>
          </p:nvCxnSpPr>
          <p:spPr>
            <a:xfrm>
              <a:off x="3930" y="2774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Google Shape;428;p24"/>
            <p:cNvSpPr/>
            <p:nvPr/>
          </p:nvSpPr>
          <p:spPr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29" name="Google Shape;429;p24"/>
            <p:cNvCxnSpPr>
              <a:stCxn id="421" idx="6"/>
              <a:endCxn id="428" idx="2"/>
            </p:cNvCxnSpPr>
            <p:nvPr/>
          </p:nvCxnSpPr>
          <p:spPr>
            <a:xfrm>
              <a:off x="4506" y="3120"/>
              <a:ext cx="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0" name="Google Shape;430;p24"/>
          <p:cNvSpPr txBox="1"/>
          <p:nvPr/>
        </p:nvSpPr>
        <p:spPr>
          <a:xfrm>
            <a:off x="4432300" y="5716588"/>
            <a:ext cx="36449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connected graph with two connected components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Unrooted trees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36" name="Google Shape;436;p25"/>
          <p:cNvSpPr txBox="1"/>
          <p:nvPr>
            <p:ph idx="1" type="body"/>
          </p:nvPr>
        </p:nvSpPr>
        <p:spPr>
          <a:xfrm>
            <a:off x="838200" y="1981200"/>
            <a:ext cx="3886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unrooted tree is an undirected graph T such that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is connected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has no cycles</a:t>
            </a:r>
            <a:endParaRPr/>
          </a:p>
          <a:p>
            <a:pPr indent="0" lvl="0" marL="571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This definition of tree is different from the one of a rooted tree</a:t>
            </a:r>
            <a:endParaRPr/>
          </a:p>
        </p:txBody>
      </p:sp>
      <p:sp>
        <p:nvSpPr>
          <p:cNvPr id="437" name="Google Shape;437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Forest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25"/>
          <p:cNvSpPr/>
          <p:nvPr/>
        </p:nvSpPr>
        <p:spPr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4" name="Google Shape;444;p25"/>
          <p:cNvCxnSpPr>
            <a:stCxn id="442" idx="6"/>
            <a:endCxn id="441" idx="2"/>
          </p:cNvCxnSpPr>
          <p:nvPr/>
        </p:nvCxnSpPr>
        <p:spPr>
          <a:xfrm>
            <a:off x="6146800" y="2129632"/>
            <a:ext cx="5127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5"/>
          <p:cNvCxnSpPr>
            <a:stCxn id="443" idx="0"/>
            <a:endCxn id="441" idx="4"/>
          </p:cNvCxnSpPr>
          <p:nvPr/>
        </p:nvCxnSpPr>
        <p:spPr>
          <a:xfrm rot="10800000">
            <a:off x="6842882" y="2319275"/>
            <a:ext cx="4800" cy="36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5"/>
          <p:cNvSpPr/>
          <p:nvPr/>
        </p:nvSpPr>
        <p:spPr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7" name="Google Shape;447;p25"/>
          <p:cNvCxnSpPr>
            <a:stCxn id="440" idx="2"/>
            <a:endCxn id="441" idx="6"/>
          </p:cNvCxnSpPr>
          <p:nvPr/>
        </p:nvCxnSpPr>
        <p:spPr>
          <a:xfrm flipH="1">
            <a:off x="7026200" y="2134394"/>
            <a:ext cx="5430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5"/>
          <p:cNvCxnSpPr>
            <a:stCxn id="443" idx="6"/>
            <a:endCxn id="446" idx="2"/>
          </p:cNvCxnSpPr>
          <p:nvPr/>
        </p:nvCxnSpPr>
        <p:spPr>
          <a:xfrm flipH="1" rot="10800000">
            <a:off x="7031038" y="2864732"/>
            <a:ext cx="5382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9" name="Google Shape;449;p25"/>
          <p:cNvGrpSpPr/>
          <p:nvPr/>
        </p:nvGrpSpPr>
        <p:grpSpPr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450" name="Google Shape;450;p25"/>
            <p:cNvSpPr/>
            <p:nvPr/>
          </p:nvSpPr>
          <p:spPr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51" name="Google Shape;451;p25"/>
            <p:cNvGrpSpPr/>
            <p:nvPr/>
          </p:nvGrpSpPr>
          <p:grpSpPr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452" name="Google Shape;452;p25"/>
              <p:cNvSpPr/>
              <p:nvPr/>
            </p:nvSpPr>
            <p:spPr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455" name="Google Shape;455;p25"/>
              <p:cNvCxnSpPr>
                <a:stCxn id="454" idx="0"/>
                <a:endCxn id="453" idx="4"/>
              </p:cNvCxnSpPr>
              <p:nvPr/>
            </p:nvCxnSpPr>
            <p:spPr>
              <a:xfrm rot="10800000">
                <a:off x="3841" y="2916"/>
                <a:ext cx="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6" name="Google Shape;456;p25"/>
              <p:cNvSpPr/>
              <p:nvPr/>
            </p:nvSpPr>
            <p:spPr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457" name="Google Shape;457;p25"/>
              <p:cNvCxnSpPr>
                <a:stCxn id="452" idx="2"/>
                <a:endCxn id="453" idx="6"/>
              </p:cNvCxnSpPr>
              <p:nvPr/>
            </p:nvCxnSpPr>
            <p:spPr>
              <a:xfrm rot="10800000">
                <a:off x="3876" y="2871"/>
                <a:ext cx="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5"/>
              <p:cNvCxnSpPr>
                <a:stCxn id="454" idx="6"/>
                <a:endCxn id="456" idx="2"/>
              </p:cNvCxnSpPr>
              <p:nvPr/>
            </p:nvCxnSpPr>
            <p:spPr>
              <a:xfrm>
                <a:off x="3956" y="3331"/>
                <a:ext cx="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9" name="Google Shape;459;p25"/>
            <p:cNvGrpSpPr/>
            <p:nvPr/>
          </p:nvGrpSpPr>
          <p:grpSpPr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460" name="Google Shape;460;p25"/>
              <p:cNvSpPr/>
              <p:nvPr/>
            </p:nvSpPr>
            <p:spPr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464" name="Google Shape;464;p25"/>
              <p:cNvCxnSpPr>
                <a:stCxn id="463" idx="1"/>
                <a:endCxn id="461" idx="5"/>
              </p:cNvCxnSpPr>
              <p:nvPr/>
            </p:nvCxnSpPr>
            <p:spPr>
              <a:xfrm>
                <a:off x="4990" y="3058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5"/>
              <p:cNvCxnSpPr>
                <a:stCxn id="462" idx="0"/>
                <a:endCxn id="461" idx="4"/>
              </p:cNvCxnSpPr>
              <p:nvPr/>
            </p:nvCxnSpPr>
            <p:spPr>
              <a:xfrm rot="10800000">
                <a:off x="4787" y="2916"/>
                <a:ext cx="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5"/>
              <p:cNvCxnSpPr>
                <a:stCxn id="460" idx="2"/>
                <a:endCxn id="461" idx="6"/>
              </p:cNvCxnSpPr>
              <p:nvPr/>
            </p:nvCxnSpPr>
            <p:spPr>
              <a:xfrm rot="10800000">
                <a:off x="4941" y="2871"/>
                <a:ext cx="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Spanning Trees and Forests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72" name="Google Shape;472;p26"/>
          <p:cNvSpPr txBox="1"/>
          <p:nvPr>
            <p:ph idx="1" type="body"/>
          </p:nvPr>
        </p:nvSpPr>
        <p:spPr>
          <a:xfrm>
            <a:off x="762000" y="1928813"/>
            <a:ext cx="3810000" cy="424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spanning tree of a connected graph is a spanning subgraph that is a tree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spanning tree is not unique unless the graph is a tree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Spanning trees have applications to the design of communication networks</a:t>
            </a:r>
            <a:endParaRPr/>
          </a:p>
        </p:txBody>
      </p:sp>
      <p:sp>
        <p:nvSpPr>
          <p:cNvPr id="473" name="Google Shape;473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5435600" y="3565525"/>
            <a:ext cx="2857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/>
          </a:p>
        </p:txBody>
      </p:sp>
      <p:sp>
        <p:nvSpPr>
          <p:cNvPr id="475" name="Google Shape;475;p26"/>
          <p:cNvSpPr txBox="1"/>
          <p:nvPr/>
        </p:nvSpPr>
        <p:spPr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Spanning tree</a:t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6788150" y="239871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5324475" y="239871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6056313" y="1666875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6056313" y="313055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0" name="Google Shape;480;p26"/>
          <p:cNvCxnSpPr>
            <a:stCxn id="478" idx="3"/>
            <a:endCxn id="477" idx="7"/>
          </p:cNvCxnSpPr>
          <p:nvPr/>
        </p:nvCxnSpPr>
        <p:spPr>
          <a:xfrm flipH="1">
            <a:off x="5637517" y="197988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6"/>
          <p:cNvCxnSpPr>
            <a:stCxn id="479" idx="1"/>
            <a:endCxn id="477" idx="5"/>
          </p:cNvCxnSpPr>
          <p:nvPr/>
        </p:nvCxnSpPr>
        <p:spPr>
          <a:xfrm rot="10800000">
            <a:off x="5637517" y="271175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6"/>
          <p:cNvCxnSpPr>
            <a:stCxn id="479" idx="7"/>
            <a:endCxn id="476" idx="3"/>
          </p:cNvCxnSpPr>
          <p:nvPr/>
        </p:nvCxnSpPr>
        <p:spPr>
          <a:xfrm flipH="1" rot="10800000">
            <a:off x="6369321" y="271175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6"/>
          <p:cNvCxnSpPr>
            <a:stCxn id="478" idx="5"/>
            <a:endCxn id="476" idx="1"/>
          </p:cNvCxnSpPr>
          <p:nvPr/>
        </p:nvCxnSpPr>
        <p:spPr>
          <a:xfrm>
            <a:off x="6369321" y="1979884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6"/>
          <p:cNvCxnSpPr>
            <a:stCxn id="478" idx="4"/>
            <a:endCxn id="479" idx="0"/>
          </p:cNvCxnSpPr>
          <p:nvPr/>
        </p:nvCxnSpPr>
        <p:spPr>
          <a:xfrm>
            <a:off x="6239669" y="2033588"/>
            <a:ext cx="0" cy="109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26"/>
          <p:cNvSpPr/>
          <p:nvPr/>
        </p:nvSpPr>
        <p:spPr>
          <a:xfrm>
            <a:off x="8039100" y="239871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6" name="Google Shape;486;p26"/>
          <p:cNvCxnSpPr>
            <a:stCxn id="476" idx="6"/>
            <a:endCxn id="485" idx="2"/>
          </p:cNvCxnSpPr>
          <p:nvPr/>
        </p:nvCxnSpPr>
        <p:spPr>
          <a:xfrm>
            <a:off x="7154863" y="2582069"/>
            <a:ext cx="8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6"/>
          <p:cNvCxnSpPr>
            <a:stCxn id="479" idx="6"/>
            <a:endCxn id="485" idx="3"/>
          </p:cNvCxnSpPr>
          <p:nvPr/>
        </p:nvCxnSpPr>
        <p:spPr>
          <a:xfrm flipH="1" rot="10800000">
            <a:off x="6423025" y="2711807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6"/>
          <p:cNvCxnSpPr>
            <a:stCxn id="485" idx="1"/>
            <a:endCxn id="478" idx="6"/>
          </p:cNvCxnSpPr>
          <p:nvPr/>
        </p:nvCxnSpPr>
        <p:spPr>
          <a:xfrm rot="10800000">
            <a:off x="6423004" y="1850317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26"/>
          <p:cNvSpPr/>
          <p:nvPr/>
        </p:nvSpPr>
        <p:spPr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26"/>
          <p:cNvSpPr/>
          <p:nvPr/>
        </p:nvSpPr>
        <p:spPr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3" name="Google Shape;493;p26"/>
          <p:cNvCxnSpPr>
            <a:stCxn id="491" idx="3"/>
            <a:endCxn id="490" idx="7"/>
          </p:cNvCxnSpPr>
          <p:nvPr/>
        </p:nvCxnSpPr>
        <p:spPr>
          <a:xfrm flipH="1">
            <a:off x="5635929" y="435160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6"/>
          <p:cNvCxnSpPr>
            <a:stCxn id="492" idx="1"/>
            <a:endCxn id="490" idx="5"/>
          </p:cNvCxnSpPr>
          <p:nvPr/>
        </p:nvCxnSpPr>
        <p:spPr>
          <a:xfrm rot="10800000">
            <a:off x="5635929" y="508347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6"/>
          <p:cNvCxnSpPr>
            <a:stCxn id="492" idx="7"/>
            <a:endCxn id="489" idx="3"/>
          </p:cNvCxnSpPr>
          <p:nvPr/>
        </p:nvCxnSpPr>
        <p:spPr>
          <a:xfrm flipH="1" rot="10800000">
            <a:off x="6367734" y="508347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6"/>
          <p:cNvCxnSpPr>
            <a:stCxn id="491" idx="5"/>
            <a:endCxn id="489" idx="1"/>
          </p:cNvCxnSpPr>
          <p:nvPr/>
        </p:nvCxnSpPr>
        <p:spPr>
          <a:xfrm>
            <a:off x="6367734" y="435160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6"/>
          <p:cNvCxnSpPr>
            <a:stCxn id="491" idx="4"/>
            <a:endCxn id="492" idx="0"/>
          </p:cNvCxnSpPr>
          <p:nvPr/>
        </p:nvCxnSpPr>
        <p:spPr>
          <a:xfrm>
            <a:off x="6238082" y="4405313"/>
            <a:ext cx="0" cy="109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8" name="Google Shape;498;p26"/>
          <p:cNvSpPr/>
          <p:nvPr/>
        </p:nvSpPr>
        <p:spPr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9" name="Google Shape;499;p26"/>
          <p:cNvCxnSpPr>
            <a:stCxn id="489" idx="6"/>
            <a:endCxn id="498" idx="2"/>
          </p:cNvCxnSpPr>
          <p:nvPr/>
        </p:nvCxnSpPr>
        <p:spPr>
          <a:xfrm>
            <a:off x="7153275" y="4953794"/>
            <a:ext cx="88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6"/>
          <p:cNvCxnSpPr>
            <a:stCxn id="492" idx="6"/>
            <a:endCxn id="498" idx="3"/>
          </p:cNvCxnSpPr>
          <p:nvPr/>
        </p:nvCxnSpPr>
        <p:spPr>
          <a:xfrm flipH="1" rot="10800000">
            <a:off x="6421438" y="5083532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6"/>
          <p:cNvCxnSpPr>
            <a:stCxn id="498" idx="1"/>
            <a:endCxn id="491" idx="6"/>
          </p:cNvCxnSpPr>
          <p:nvPr/>
        </p:nvCxnSpPr>
        <p:spPr>
          <a:xfrm rot="10800000">
            <a:off x="6421417" y="4222042"/>
            <a:ext cx="1669800" cy="6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7" name="Google Shape;507;p27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 the following graph by matrix and linked lists. Determine the number of connected components</a:t>
            </a:r>
            <a:endParaRPr/>
          </a:p>
        </p:txBody>
      </p:sp>
      <p:sp>
        <p:nvSpPr>
          <p:cNvPr id="508" name="Google Shape;508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9" name="Google Shape;5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74" y="3352800"/>
            <a:ext cx="545362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3414713"/>
            <a:ext cx="2420587" cy="169068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 txBox="1"/>
          <p:nvPr/>
        </p:nvSpPr>
        <p:spPr>
          <a:xfrm>
            <a:off x="1371600" y="44958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27"/>
          <p:cNvSpPr txBox="1"/>
          <p:nvPr/>
        </p:nvSpPr>
        <p:spPr>
          <a:xfrm>
            <a:off x="4038600" y="421159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27"/>
          <p:cNvSpPr txBox="1"/>
          <p:nvPr/>
        </p:nvSpPr>
        <p:spPr>
          <a:xfrm>
            <a:off x="7620000" y="45720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"/>
          <p:cNvSpPr txBox="1"/>
          <p:nvPr>
            <p:ph type="ctr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/>
          </a:p>
        </p:txBody>
      </p:sp>
      <p:grpSp>
        <p:nvGrpSpPr>
          <p:cNvPr id="522" name="Google Shape;522;p28"/>
          <p:cNvGrpSpPr/>
          <p:nvPr/>
        </p:nvGrpSpPr>
        <p:grpSpPr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523" name="Google Shape;523;p28"/>
            <p:cNvSpPr/>
            <p:nvPr/>
          </p:nvSpPr>
          <p:spPr>
            <a:xfrm>
              <a:off x="3763" y="1984"/>
              <a:ext cx="521" cy="308"/>
            </a:xfrm>
            <a:prstGeom prst="roundRect">
              <a:avLst>
                <a:gd fmla="val 16667" name="adj"/>
              </a:avLst>
            </a:prstGeom>
            <a:solidFill>
              <a:srgbClr val="DDDDDD"/>
            </a:solidFill>
            <a:ln cap="flat" cmpd="sng" w="1270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3388" y="1525"/>
              <a:ext cx="1983" cy="308"/>
            </a:xfrm>
            <a:prstGeom prst="roundRect">
              <a:avLst>
                <a:gd fmla="val 16667" name="adj"/>
              </a:avLst>
            </a:prstGeom>
            <a:solidFill>
              <a:srgbClr val="DDDDDD"/>
            </a:solidFill>
            <a:ln cap="flat" cmpd="sng" w="1270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769" y="1064"/>
              <a:ext cx="521" cy="308"/>
            </a:xfrm>
            <a:prstGeom prst="roundRect">
              <a:avLst>
                <a:gd fmla="val 16667" name="adj"/>
              </a:avLst>
            </a:prstGeom>
            <a:solidFill>
              <a:srgbClr val="DDDDDD"/>
            </a:solidFill>
            <a:ln cap="flat" cmpd="sng" w="1270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</a:t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/>
            </a:p>
          </p:txBody>
        </p:sp>
        <p:cxnSp>
          <p:nvCxnSpPr>
            <p:cNvPr id="530" name="Google Shape;530;p28"/>
            <p:cNvCxnSpPr>
              <a:stCxn id="528" idx="3"/>
              <a:endCxn id="527" idx="7"/>
            </p:cNvCxnSpPr>
            <p:nvPr/>
          </p:nvCxnSpPr>
          <p:spPr>
            <a:xfrm flipH="1">
              <a:off x="3658" y="1300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1" name="Google Shape;531;p28"/>
            <p:cNvCxnSpPr>
              <a:stCxn id="529" idx="1"/>
              <a:endCxn id="527" idx="5"/>
            </p:cNvCxnSpPr>
            <p:nvPr/>
          </p:nvCxnSpPr>
          <p:spPr>
            <a:xfrm rot="10800000">
              <a:off x="3646" y="1759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32" name="Google Shape;532;p28"/>
            <p:cNvCxnSpPr>
              <a:stCxn id="529" idx="7"/>
              <a:endCxn id="526" idx="3"/>
            </p:cNvCxnSpPr>
            <p:nvPr/>
          </p:nvCxnSpPr>
          <p:spPr>
            <a:xfrm flipH="1" rot="10800000">
              <a:off x="4109" y="175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8"/>
            <p:cNvCxnSpPr>
              <a:stCxn id="528" idx="5"/>
              <a:endCxn id="526" idx="1"/>
            </p:cNvCxnSpPr>
            <p:nvPr/>
          </p:nvCxnSpPr>
          <p:spPr>
            <a:xfrm>
              <a:off x="4121" y="1300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28"/>
            <p:cNvCxnSpPr>
              <a:stCxn id="527" idx="6"/>
              <a:endCxn id="526" idx="2"/>
            </p:cNvCxnSpPr>
            <p:nvPr/>
          </p:nvCxnSpPr>
          <p:spPr>
            <a:xfrm>
              <a:off x="3759" y="168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535" name="Google Shape;535;p28"/>
            <p:cNvSpPr/>
            <p:nvPr/>
          </p:nvSpPr>
          <p:spPr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cxnSp>
          <p:nvCxnSpPr>
            <p:cNvPr id="536" name="Google Shape;536;p28"/>
            <p:cNvCxnSpPr>
              <a:stCxn id="537" idx="7"/>
              <a:endCxn id="535" idx="3"/>
            </p:cNvCxnSpPr>
            <p:nvPr/>
          </p:nvCxnSpPr>
          <p:spPr>
            <a:xfrm flipH="1" rot="10800000">
              <a:off x="4879" y="175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8"/>
            <p:cNvCxnSpPr>
              <a:stCxn id="535" idx="1"/>
              <a:endCxn id="528" idx="6"/>
            </p:cNvCxnSpPr>
            <p:nvPr/>
          </p:nvCxnSpPr>
          <p:spPr>
            <a:xfrm rot="10800000">
              <a:off x="4201" y="1298"/>
              <a:ext cx="9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39" name="Google Shape;539;p28"/>
            <p:cNvSpPr txBox="1"/>
            <p:nvPr/>
          </p:nvSpPr>
          <p:spPr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5000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40" name="Google Shape;540;p28"/>
            <p:cNvSpPr txBox="1"/>
            <p:nvPr/>
          </p:nvSpPr>
          <p:spPr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5000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541" name="Google Shape;541;p28"/>
            <p:cNvCxnSpPr>
              <a:stCxn id="526" idx="6"/>
              <a:endCxn id="535" idx="2"/>
            </p:cNvCxnSpPr>
            <p:nvPr/>
          </p:nvCxnSpPr>
          <p:spPr>
            <a:xfrm>
              <a:off x="4528" y="168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537" name="Google Shape;537;p28"/>
            <p:cNvSpPr/>
            <p:nvPr/>
          </p:nvSpPr>
          <p:spPr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/>
            </a:p>
          </p:txBody>
        </p:sp>
        <p:cxnSp>
          <p:nvCxnSpPr>
            <p:cNvPr id="542" name="Google Shape;542;p28"/>
            <p:cNvCxnSpPr>
              <a:stCxn id="526" idx="5"/>
              <a:endCxn id="537" idx="1"/>
            </p:cNvCxnSpPr>
            <p:nvPr/>
          </p:nvCxnSpPr>
          <p:spPr>
            <a:xfrm>
              <a:off x="4494" y="1761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28"/>
            <p:cNvSpPr txBox="1"/>
            <p:nvPr/>
          </p:nvSpPr>
          <p:spPr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5000" lang="en-US" sz="20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544" name="Google Shape;544;p28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550" name="Google Shape;550;p29"/>
          <p:cNvSpPr txBox="1"/>
          <p:nvPr>
            <p:ph idx="1" type="body"/>
          </p:nvPr>
        </p:nvSpPr>
        <p:spPr>
          <a:xfrm>
            <a:off x="533400" y="21336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 (BFS) is a general technique for traversing a graph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vertex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visited before vertex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adjacent vertices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visited before adjacent vertices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BFS traversal is used to determine whether G is connected</a:t>
            </a:r>
            <a:endParaRPr/>
          </a:p>
        </p:txBody>
      </p:sp>
      <p:sp>
        <p:nvSpPr>
          <p:cNvPr id="551" name="Google Shape;551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29"/>
          <p:cNvPicPr preferRelativeResize="0"/>
          <p:nvPr/>
        </p:nvPicPr>
        <p:blipFill rotWithShape="1">
          <a:blip r:embed="rId3">
            <a:alphaModFix/>
          </a:blip>
          <a:srcRect b="7039" l="-2284" r="21041" t="-674"/>
          <a:stretch/>
        </p:blipFill>
        <p:spPr>
          <a:xfrm>
            <a:off x="4373348" y="2133600"/>
            <a:ext cx="4547934" cy="3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558" name="Google Shape;558;p30"/>
          <p:cNvSpPr txBox="1"/>
          <p:nvPr>
            <p:ph idx="1" type="body"/>
          </p:nvPr>
        </p:nvSpPr>
        <p:spPr>
          <a:xfrm>
            <a:off x="762000" y="1676400"/>
            <a:ext cx="411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BFS traversal is used to determine whether G is connected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BFS can be used to find a path with the minimum number of edges between two given vertices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Crawlers in search engines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network website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9" name="Google Shape;559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6143204" y="2841401"/>
            <a:ext cx="271241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6553201" y="3566973"/>
            <a:ext cx="271242" cy="271242"/>
          </a:xfrm>
          <a:prstGeom prst="ellipse">
            <a:avLst/>
          </a:prstGeom>
          <a:solidFill>
            <a:srgbClr val="5189F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2" name="Google Shape;562;p30"/>
          <p:cNvCxnSpPr>
            <a:stCxn id="563" idx="5"/>
            <a:endCxn id="560" idx="1"/>
          </p:cNvCxnSpPr>
          <p:nvPr/>
        </p:nvCxnSpPr>
        <p:spPr>
          <a:xfrm>
            <a:off x="5983509" y="2448196"/>
            <a:ext cx="199500" cy="43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0"/>
          <p:cNvCxnSpPr>
            <a:stCxn id="561" idx="1"/>
            <a:endCxn id="560" idx="5"/>
          </p:cNvCxnSpPr>
          <p:nvPr/>
        </p:nvCxnSpPr>
        <p:spPr>
          <a:xfrm rot="10800000">
            <a:off x="6374824" y="3072996"/>
            <a:ext cx="218100" cy="53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0"/>
          <p:cNvSpPr/>
          <p:nvPr/>
        </p:nvSpPr>
        <p:spPr>
          <a:xfrm>
            <a:off x="6720845" y="2637354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30"/>
          <p:cNvSpPr/>
          <p:nvPr/>
        </p:nvSpPr>
        <p:spPr>
          <a:xfrm>
            <a:off x="6606905" y="1981247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7" name="Google Shape;567;p30"/>
          <p:cNvSpPr/>
          <p:nvPr/>
        </p:nvSpPr>
        <p:spPr>
          <a:xfrm>
            <a:off x="7467601" y="1981247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8" name="Google Shape;568;p30"/>
          <p:cNvSpPr/>
          <p:nvPr/>
        </p:nvSpPr>
        <p:spPr>
          <a:xfrm>
            <a:off x="7328313" y="2801679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p30"/>
          <p:cNvSpPr/>
          <p:nvPr/>
        </p:nvSpPr>
        <p:spPr>
          <a:xfrm>
            <a:off x="8038011" y="2527030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7360024" y="3566972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" name="Google Shape;571;p30"/>
          <p:cNvSpPr/>
          <p:nvPr/>
        </p:nvSpPr>
        <p:spPr>
          <a:xfrm>
            <a:off x="7754388" y="3263855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7738843" y="3919759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30"/>
          <p:cNvSpPr/>
          <p:nvPr/>
        </p:nvSpPr>
        <p:spPr>
          <a:xfrm>
            <a:off x="5751990" y="2216677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73" name="Google Shape;573;p30"/>
          <p:cNvCxnSpPr>
            <a:stCxn id="565" idx="4"/>
            <a:endCxn id="561" idx="0"/>
          </p:cNvCxnSpPr>
          <p:nvPr/>
        </p:nvCxnSpPr>
        <p:spPr>
          <a:xfrm flipH="1">
            <a:off x="6688766" y="2908596"/>
            <a:ext cx="167700" cy="65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0"/>
          <p:cNvCxnSpPr>
            <a:stCxn id="566" idx="4"/>
            <a:endCxn id="565" idx="0"/>
          </p:cNvCxnSpPr>
          <p:nvPr/>
        </p:nvCxnSpPr>
        <p:spPr>
          <a:xfrm>
            <a:off x="6742526" y="2252489"/>
            <a:ext cx="114000" cy="38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0"/>
          <p:cNvCxnSpPr>
            <a:stCxn id="567" idx="3"/>
            <a:endCxn id="565" idx="7"/>
          </p:cNvCxnSpPr>
          <p:nvPr/>
        </p:nvCxnSpPr>
        <p:spPr>
          <a:xfrm flipH="1">
            <a:off x="6952323" y="2212767"/>
            <a:ext cx="555000" cy="46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0"/>
          <p:cNvCxnSpPr>
            <a:stCxn id="568" idx="3"/>
            <a:endCxn id="561" idx="7"/>
          </p:cNvCxnSpPr>
          <p:nvPr/>
        </p:nvCxnSpPr>
        <p:spPr>
          <a:xfrm flipH="1">
            <a:off x="6784836" y="3033198"/>
            <a:ext cx="583200" cy="5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0"/>
          <p:cNvCxnSpPr>
            <a:stCxn id="569" idx="2"/>
            <a:endCxn id="568" idx="7"/>
          </p:cNvCxnSpPr>
          <p:nvPr/>
        </p:nvCxnSpPr>
        <p:spPr>
          <a:xfrm flipH="1">
            <a:off x="7559811" y="2662651"/>
            <a:ext cx="478200" cy="1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0"/>
          <p:cNvCxnSpPr>
            <a:stCxn id="570" idx="2"/>
            <a:endCxn id="561" idx="6"/>
          </p:cNvCxnSpPr>
          <p:nvPr/>
        </p:nvCxnSpPr>
        <p:spPr>
          <a:xfrm rot="10800000">
            <a:off x="6824524" y="3702593"/>
            <a:ext cx="53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0"/>
          <p:cNvSpPr/>
          <p:nvPr/>
        </p:nvSpPr>
        <p:spPr>
          <a:xfrm>
            <a:off x="8382000" y="3253964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8382000" y="3919759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1" name="Google Shape;581;p30"/>
          <p:cNvCxnSpPr>
            <a:stCxn id="570" idx="7"/>
            <a:endCxn id="571" idx="3"/>
          </p:cNvCxnSpPr>
          <p:nvPr/>
        </p:nvCxnSpPr>
        <p:spPr>
          <a:xfrm flipH="1" rot="10800000">
            <a:off x="7591544" y="3495394"/>
            <a:ext cx="202500" cy="11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0"/>
          <p:cNvCxnSpPr>
            <a:stCxn id="571" idx="6"/>
            <a:endCxn id="579" idx="2"/>
          </p:cNvCxnSpPr>
          <p:nvPr/>
        </p:nvCxnSpPr>
        <p:spPr>
          <a:xfrm flipH="1" rot="10800000">
            <a:off x="8025630" y="3389576"/>
            <a:ext cx="3564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0"/>
          <p:cNvCxnSpPr>
            <a:stCxn id="572" idx="6"/>
            <a:endCxn id="580" idx="2"/>
          </p:cNvCxnSpPr>
          <p:nvPr/>
        </p:nvCxnSpPr>
        <p:spPr>
          <a:xfrm>
            <a:off x="8010085" y="4055380"/>
            <a:ext cx="37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0"/>
          <p:cNvCxnSpPr>
            <a:stCxn id="570" idx="5"/>
            <a:endCxn id="572" idx="1"/>
          </p:cNvCxnSpPr>
          <p:nvPr/>
        </p:nvCxnSpPr>
        <p:spPr>
          <a:xfrm>
            <a:off x="7591544" y="3798491"/>
            <a:ext cx="186900" cy="16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0"/>
          <p:cNvSpPr/>
          <p:nvPr/>
        </p:nvSpPr>
        <p:spPr>
          <a:xfrm>
            <a:off x="7111314" y="4297064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6" name="Google Shape;586;p30"/>
          <p:cNvSpPr/>
          <p:nvPr/>
        </p:nvSpPr>
        <p:spPr>
          <a:xfrm>
            <a:off x="8012715" y="4402629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7" name="Google Shape;587;p30"/>
          <p:cNvSpPr/>
          <p:nvPr/>
        </p:nvSpPr>
        <p:spPr>
          <a:xfrm>
            <a:off x="7507323" y="4979729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8" name="Google Shape;588;p30"/>
          <p:cNvCxnSpPr>
            <a:stCxn id="585" idx="6"/>
            <a:endCxn id="586" idx="2"/>
          </p:cNvCxnSpPr>
          <p:nvPr/>
        </p:nvCxnSpPr>
        <p:spPr>
          <a:xfrm>
            <a:off x="7382556" y="4432685"/>
            <a:ext cx="630300" cy="10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0"/>
          <p:cNvCxnSpPr>
            <a:stCxn id="585" idx="5"/>
            <a:endCxn id="587" idx="1"/>
          </p:cNvCxnSpPr>
          <p:nvPr/>
        </p:nvCxnSpPr>
        <p:spPr>
          <a:xfrm>
            <a:off x="7342834" y="4528584"/>
            <a:ext cx="204300" cy="49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0"/>
          <p:cNvCxnSpPr>
            <a:stCxn id="585" idx="1"/>
            <a:endCxn id="561" idx="5"/>
          </p:cNvCxnSpPr>
          <p:nvPr/>
        </p:nvCxnSpPr>
        <p:spPr>
          <a:xfrm rot="10800000">
            <a:off x="6784737" y="3798587"/>
            <a:ext cx="366300" cy="5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0"/>
          <p:cNvSpPr/>
          <p:nvPr/>
        </p:nvSpPr>
        <p:spPr>
          <a:xfrm>
            <a:off x="6558048" y="4389970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0"/>
          <p:cNvSpPr/>
          <p:nvPr/>
        </p:nvSpPr>
        <p:spPr>
          <a:xfrm>
            <a:off x="6616937" y="5036230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3" name="Google Shape;593;p30"/>
          <p:cNvCxnSpPr>
            <a:stCxn id="591" idx="4"/>
            <a:endCxn id="592" idx="0"/>
          </p:cNvCxnSpPr>
          <p:nvPr/>
        </p:nvCxnSpPr>
        <p:spPr>
          <a:xfrm>
            <a:off x="6693669" y="4661212"/>
            <a:ext cx="58800" cy="37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0"/>
          <p:cNvCxnSpPr>
            <a:stCxn id="591" idx="0"/>
            <a:endCxn id="561" idx="4"/>
          </p:cNvCxnSpPr>
          <p:nvPr/>
        </p:nvCxnSpPr>
        <p:spPr>
          <a:xfrm rot="10800000">
            <a:off x="6688869" y="3838270"/>
            <a:ext cx="4800" cy="55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30"/>
          <p:cNvSpPr/>
          <p:nvPr/>
        </p:nvSpPr>
        <p:spPr>
          <a:xfrm>
            <a:off x="4764155" y="3495375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6" name="Google Shape;596;p30"/>
          <p:cNvSpPr/>
          <p:nvPr/>
        </p:nvSpPr>
        <p:spPr>
          <a:xfrm>
            <a:off x="5304237" y="3506294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7" name="Google Shape;597;p30"/>
          <p:cNvSpPr/>
          <p:nvPr/>
        </p:nvSpPr>
        <p:spPr>
          <a:xfrm>
            <a:off x="5851289" y="3527251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8" name="Google Shape;598;p30"/>
          <p:cNvCxnSpPr>
            <a:stCxn id="596" idx="6"/>
            <a:endCxn id="597" idx="2"/>
          </p:cNvCxnSpPr>
          <p:nvPr/>
        </p:nvCxnSpPr>
        <p:spPr>
          <a:xfrm>
            <a:off x="5575479" y="3641915"/>
            <a:ext cx="275700" cy="2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30"/>
          <p:cNvCxnSpPr>
            <a:stCxn id="595" idx="6"/>
            <a:endCxn id="596" idx="2"/>
          </p:cNvCxnSpPr>
          <p:nvPr/>
        </p:nvCxnSpPr>
        <p:spPr>
          <a:xfrm>
            <a:off x="5035397" y="3630996"/>
            <a:ext cx="268800" cy="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0"/>
          <p:cNvSpPr/>
          <p:nvPr/>
        </p:nvSpPr>
        <p:spPr>
          <a:xfrm>
            <a:off x="5986910" y="4161443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30"/>
          <p:cNvSpPr/>
          <p:nvPr/>
        </p:nvSpPr>
        <p:spPr>
          <a:xfrm>
            <a:off x="5575116" y="3048705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30"/>
          <p:cNvSpPr/>
          <p:nvPr/>
        </p:nvSpPr>
        <p:spPr>
          <a:xfrm>
            <a:off x="5303511" y="3959481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30"/>
          <p:cNvSpPr/>
          <p:nvPr/>
        </p:nvSpPr>
        <p:spPr>
          <a:xfrm>
            <a:off x="5354650" y="4502775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4" name="Google Shape;604;p30"/>
          <p:cNvSpPr/>
          <p:nvPr/>
        </p:nvSpPr>
        <p:spPr>
          <a:xfrm>
            <a:off x="5846358" y="4748209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30"/>
          <p:cNvSpPr/>
          <p:nvPr/>
        </p:nvSpPr>
        <p:spPr>
          <a:xfrm>
            <a:off x="5439132" y="5307472"/>
            <a:ext cx="271242" cy="27124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6" name="Google Shape;606;p30"/>
          <p:cNvCxnSpPr>
            <a:stCxn id="597" idx="6"/>
            <a:endCxn id="561" idx="2"/>
          </p:cNvCxnSpPr>
          <p:nvPr/>
        </p:nvCxnSpPr>
        <p:spPr>
          <a:xfrm>
            <a:off x="6122531" y="3662872"/>
            <a:ext cx="430800" cy="3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0"/>
          <p:cNvCxnSpPr>
            <a:stCxn id="601" idx="5"/>
            <a:endCxn id="597" idx="0"/>
          </p:cNvCxnSpPr>
          <p:nvPr/>
        </p:nvCxnSpPr>
        <p:spPr>
          <a:xfrm>
            <a:off x="5806636" y="3280225"/>
            <a:ext cx="180300" cy="24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0"/>
          <p:cNvCxnSpPr>
            <a:stCxn id="602" idx="7"/>
            <a:endCxn id="597" idx="3"/>
          </p:cNvCxnSpPr>
          <p:nvPr/>
        </p:nvCxnSpPr>
        <p:spPr>
          <a:xfrm flipH="1" rot="10800000">
            <a:off x="5535030" y="3758903"/>
            <a:ext cx="356100" cy="2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0"/>
          <p:cNvCxnSpPr>
            <a:stCxn id="600" idx="7"/>
            <a:endCxn id="561" idx="3"/>
          </p:cNvCxnSpPr>
          <p:nvPr/>
        </p:nvCxnSpPr>
        <p:spPr>
          <a:xfrm flipH="1" rot="10800000">
            <a:off x="6218430" y="3798565"/>
            <a:ext cx="374400" cy="4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0"/>
          <p:cNvCxnSpPr>
            <a:stCxn id="603" idx="7"/>
            <a:endCxn id="600" idx="2"/>
          </p:cNvCxnSpPr>
          <p:nvPr/>
        </p:nvCxnSpPr>
        <p:spPr>
          <a:xfrm flipH="1" rot="10800000">
            <a:off x="5586170" y="4297097"/>
            <a:ext cx="400800" cy="24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30"/>
          <p:cNvCxnSpPr>
            <a:stCxn id="604" idx="0"/>
            <a:endCxn id="600" idx="4"/>
          </p:cNvCxnSpPr>
          <p:nvPr/>
        </p:nvCxnSpPr>
        <p:spPr>
          <a:xfrm flipH="1" rot="10800000">
            <a:off x="5981979" y="4432609"/>
            <a:ext cx="140700" cy="31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0"/>
          <p:cNvCxnSpPr>
            <a:stCxn id="605" idx="7"/>
            <a:endCxn id="604" idx="3"/>
          </p:cNvCxnSpPr>
          <p:nvPr/>
        </p:nvCxnSpPr>
        <p:spPr>
          <a:xfrm flipH="1" rot="10800000">
            <a:off x="5670652" y="4979694"/>
            <a:ext cx="215400" cy="36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30"/>
          <p:cNvSpPr txBox="1"/>
          <p:nvPr/>
        </p:nvSpPr>
        <p:spPr>
          <a:xfrm>
            <a:off x="5562600" y="5483423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" name="Google Shape;614;p30"/>
          <p:cNvSpPr/>
          <p:nvPr/>
        </p:nvSpPr>
        <p:spPr>
          <a:xfrm>
            <a:off x="5719482" y="3899647"/>
            <a:ext cx="896471" cy="1443318"/>
          </a:xfrm>
          <a:custGeom>
            <a:rect b="b" l="l" r="r" t="t"/>
            <a:pathLst>
              <a:path extrusionOk="0" h="1443318" w="896471">
                <a:moveTo>
                  <a:pt x="896471" y="0"/>
                </a:moveTo>
                <a:cubicBezTo>
                  <a:pt x="794124" y="85912"/>
                  <a:pt x="691777" y="171824"/>
                  <a:pt x="645459" y="251012"/>
                </a:cubicBezTo>
                <a:cubicBezTo>
                  <a:pt x="599141" y="330200"/>
                  <a:pt x="648447" y="419847"/>
                  <a:pt x="618565" y="475129"/>
                </a:cubicBezTo>
                <a:cubicBezTo>
                  <a:pt x="588683" y="530411"/>
                  <a:pt x="502024" y="542365"/>
                  <a:pt x="466165" y="582706"/>
                </a:cubicBezTo>
                <a:cubicBezTo>
                  <a:pt x="430306" y="623047"/>
                  <a:pt x="404906" y="640977"/>
                  <a:pt x="403412" y="717177"/>
                </a:cubicBezTo>
                <a:cubicBezTo>
                  <a:pt x="401918" y="793377"/>
                  <a:pt x="485588" y="957730"/>
                  <a:pt x="457200" y="1039906"/>
                </a:cubicBezTo>
                <a:cubicBezTo>
                  <a:pt x="428812" y="1122082"/>
                  <a:pt x="309283" y="1143000"/>
                  <a:pt x="233083" y="1210235"/>
                </a:cubicBezTo>
                <a:cubicBezTo>
                  <a:pt x="156883" y="1277470"/>
                  <a:pt x="78441" y="1360394"/>
                  <a:pt x="0" y="1443318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0"/>
          <p:cNvSpPr txBox="1"/>
          <p:nvPr/>
        </p:nvSpPr>
        <p:spPr>
          <a:xfrm>
            <a:off x="6616937" y="5347194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 path to goal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6" name="Google Shape;616;p30"/>
          <p:cNvCxnSpPr>
            <a:stCxn id="615" idx="1"/>
          </p:cNvCxnSpPr>
          <p:nvPr/>
        </p:nvCxnSpPr>
        <p:spPr>
          <a:xfrm rot="10800000">
            <a:off x="6043637" y="5163583"/>
            <a:ext cx="573300" cy="33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"/>
          <p:cNvSpPr/>
          <p:nvPr/>
        </p:nvSpPr>
        <p:spPr>
          <a:xfrm>
            <a:off x="5424487" y="278967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3" name="Google Shape;623;p31"/>
          <p:cNvSpPr/>
          <p:nvPr/>
        </p:nvSpPr>
        <p:spPr>
          <a:xfrm>
            <a:off x="4129088" y="2203681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4" name="Google Shape;624;p31"/>
          <p:cNvSpPr/>
          <p:nvPr/>
        </p:nvSpPr>
        <p:spPr>
          <a:xfrm>
            <a:off x="2836529" y="2646988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25" name="Google Shape;625;p31"/>
          <p:cNvSpPr/>
          <p:nvPr/>
        </p:nvSpPr>
        <p:spPr>
          <a:xfrm>
            <a:off x="2560589" y="365760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3550443" y="429409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7" name="Google Shape;627;p31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8" name="Google Shape;628;p31"/>
          <p:cNvSpPr/>
          <p:nvPr/>
        </p:nvSpPr>
        <p:spPr>
          <a:xfrm>
            <a:off x="5638800" y="430712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31"/>
          <p:cNvSpPr txBox="1"/>
          <p:nvPr/>
        </p:nvSpPr>
        <p:spPr>
          <a:xfrm>
            <a:off x="3291749" y="5269468"/>
            <a:ext cx="2300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Node 1 as start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30" name="Google Shape;630;p31"/>
          <p:cNvCxnSpPr>
            <a:stCxn id="623" idx="3"/>
            <a:endCxn id="624" idx="6"/>
          </p:cNvCxnSpPr>
          <p:nvPr/>
        </p:nvCxnSpPr>
        <p:spPr>
          <a:xfrm flipH="1">
            <a:off x="3203292" y="2516690"/>
            <a:ext cx="979500" cy="3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31"/>
          <p:cNvCxnSpPr>
            <a:stCxn id="624" idx="3"/>
            <a:endCxn id="625" idx="0"/>
          </p:cNvCxnSpPr>
          <p:nvPr/>
        </p:nvCxnSpPr>
        <p:spPr>
          <a:xfrm flipH="1">
            <a:off x="2743833" y="2959997"/>
            <a:ext cx="146400" cy="697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31"/>
          <p:cNvCxnSpPr>
            <a:stCxn id="624" idx="5"/>
            <a:endCxn id="626" idx="0"/>
          </p:cNvCxnSpPr>
          <p:nvPr/>
        </p:nvCxnSpPr>
        <p:spPr>
          <a:xfrm>
            <a:off x="3149537" y="2959997"/>
            <a:ext cx="584400" cy="1334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3" name="Google Shape;633;p31"/>
          <p:cNvCxnSpPr>
            <a:stCxn id="625" idx="5"/>
            <a:endCxn id="626" idx="1"/>
          </p:cNvCxnSpPr>
          <p:nvPr/>
        </p:nvCxnSpPr>
        <p:spPr>
          <a:xfrm>
            <a:off x="2873598" y="3970609"/>
            <a:ext cx="730500" cy="377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31"/>
          <p:cNvCxnSpPr>
            <a:stCxn id="623" idx="5"/>
            <a:endCxn id="622" idx="2"/>
          </p:cNvCxnSpPr>
          <p:nvPr/>
        </p:nvCxnSpPr>
        <p:spPr>
          <a:xfrm>
            <a:off x="4442096" y="2516690"/>
            <a:ext cx="982500" cy="456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31"/>
          <p:cNvCxnSpPr>
            <a:stCxn id="622" idx="3"/>
            <a:endCxn id="626" idx="7"/>
          </p:cNvCxnSpPr>
          <p:nvPr/>
        </p:nvCxnSpPr>
        <p:spPr>
          <a:xfrm flipH="1">
            <a:off x="3863591" y="3102686"/>
            <a:ext cx="1614600" cy="1245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31"/>
          <p:cNvCxnSpPr>
            <a:stCxn id="622" idx="4"/>
            <a:endCxn id="628" idx="0"/>
          </p:cNvCxnSpPr>
          <p:nvPr/>
        </p:nvCxnSpPr>
        <p:spPr>
          <a:xfrm>
            <a:off x="5607844" y="3156390"/>
            <a:ext cx="214200" cy="1150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31"/>
          <p:cNvCxnSpPr>
            <a:stCxn id="626" idx="6"/>
            <a:endCxn id="628" idx="2"/>
          </p:cNvCxnSpPr>
          <p:nvPr/>
        </p:nvCxnSpPr>
        <p:spPr>
          <a:xfrm>
            <a:off x="3917156" y="4477450"/>
            <a:ext cx="1721700" cy="12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879600"/>
            <a:ext cx="42926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57200" y="2209800"/>
            <a:ext cx="396240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network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Facebook friend network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Road map (Google map)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Airlines routes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Family trees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5424487" y="278967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4" name="Google Shape;644;p32"/>
          <p:cNvSpPr/>
          <p:nvPr/>
        </p:nvSpPr>
        <p:spPr>
          <a:xfrm>
            <a:off x="4129088" y="2203681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2836529" y="2646988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46" name="Google Shape;646;p32"/>
          <p:cNvSpPr/>
          <p:nvPr/>
        </p:nvSpPr>
        <p:spPr>
          <a:xfrm>
            <a:off x="2560589" y="365760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3550443" y="429409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8" name="Google Shape;648;p32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5638800" y="430712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0" name="Google Shape;650;p32"/>
          <p:cNvSpPr txBox="1"/>
          <p:nvPr/>
        </p:nvSpPr>
        <p:spPr>
          <a:xfrm>
            <a:off x="632221" y="5257800"/>
            <a:ext cx="807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 2 is visited next as it was unvisited and at distance of one edge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1" name="Google Shape;651;p32"/>
          <p:cNvCxnSpPr>
            <a:stCxn id="644" idx="3"/>
            <a:endCxn id="645" idx="6"/>
          </p:cNvCxnSpPr>
          <p:nvPr/>
        </p:nvCxnSpPr>
        <p:spPr>
          <a:xfrm flipH="1">
            <a:off x="3203292" y="2516690"/>
            <a:ext cx="979500" cy="3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2" name="Google Shape;652;p32"/>
          <p:cNvCxnSpPr>
            <a:stCxn id="645" idx="3"/>
            <a:endCxn id="646" idx="0"/>
          </p:cNvCxnSpPr>
          <p:nvPr/>
        </p:nvCxnSpPr>
        <p:spPr>
          <a:xfrm flipH="1">
            <a:off x="2743833" y="2959997"/>
            <a:ext cx="146400" cy="697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3" name="Google Shape;653;p32"/>
          <p:cNvCxnSpPr>
            <a:stCxn id="645" idx="5"/>
            <a:endCxn id="647" idx="0"/>
          </p:cNvCxnSpPr>
          <p:nvPr/>
        </p:nvCxnSpPr>
        <p:spPr>
          <a:xfrm>
            <a:off x="3149537" y="2959997"/>
            <a:ext cx="584400" cy="1334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4" name="Google Shape;654;p32"/>
          <p:cNvCxnSpPr>
            <a:stCxn id="646" idx="5"/>
            <a:endCxn id="647" idx="1"/>
          </p:cNvCxnSpPr>
          <p:nvPr/>
        </p:nvCxnSpPr>
        <p:spPr>
          <a:xfrm>
            <a:off x="2873598" y="3970609"/>
            <a:ext cx="730500" cy="377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5" name="Google Shape;655;p32"/>
          <p:cNvCxnSpPr>
            <a:stCxn id="644" idx="5"/>
            <a:endCxn id="643" idx="2"/>
          </p:cNvCxnSpPr>
          <p:nvPr/>
        </p:nvCxnSpPr>
        <p:spPr>
          <a:xfrm>
            <a:off x="4442096" y="2516690"/>
            <a:ext cx="982500" cy="456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6" name="Google Shape;656;p32"/>
          <p:cNvCxnSpPr>
            <a:stCxn id="643" idx="3"/>
            <a:endCxn id="647" idx="7"/>
          </p:cNvCxnSpPr>
          <p:nvPr/>
        </p:nvCxnSpPr>
        <p:spPr>
          <a:xfrm flipH="1">
            <a:off x="3863591" y="3102686"/>
            <a:ext cx="1614600" cy="1245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7" name="Google Shape;657;p32"/>
          <p:cNvCxnSpPr>
            <a:stCxn id="643" idx="4"/>
            <a:endCxn id="649" idx="0"/>
          </p:cNvCxnSpPr>
          <p:nvPr/>
        </p:nvCxnSpPr>
        <p:spPr>
          <a:xfrm>
            <a:off x="5607844" y="3156390"/>
            <a:ext cx="214200" cy="1150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8" name="Google Shape;658;p32"/>
          <p:cNvCxnSpPr>
            <a:stCxn id="647" idx="6"/>
            <a:endCxn id="649" idx="2"/>
          </p:cNvCxnSpPr>
          <p:nvPr/>
        </p:nvCxnSpPr>
        <p:spPr>
          <a:xfrm>
            <a:off x="3917156" y="4477450"/>
            <a:ext cx="1721700" cy="12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5424487" y="2789678"/>
            <a:ext cx="366713" cy="366712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4129088" y="2203681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2836529" y="2646988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2560589" y="365760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3550443" y="429409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33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0" name="Google Shape;670;p33"/>
          <p:cNvSpPr/>
          <p:nvPr/>
        </p:nvSpPr>
        <p:spPr>
          <a:xfrm>
            <a:off x="5638800" y="430712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1" name="Google Shape;671;p33"/>
          <p:cNvSpPr txBox="1"/>
          <p:nvPr/>
        </p:nvSpPr>
        <p:spPr>
          <a:xfrm>
            <a:off x="2057400" y="5257800"/>
            <a:ext cx="518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 5 is visited next as it was unvisited and at distance of 1 edge from node 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72" name="Google Shape;672;p33"/>
          <p:cNvCxnSpPr>
            <a:stCxn id="665" idx="3"/>
            <a:endCxn id="666" idx="6"/>
          </p:cNvCxnSpPr>
          <p:nvPr/>
        </p:nvCxnSpPr>
        <p:spPr>
          <a:xfrm flipH="1">
            <a:off x="3203292" y="2516690"/>
            <a:ext cx="979500" cy="3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3" name="Google Shape;673;p33"/>
          <p:cNvCxnSpPr>
            <a:stCxn id="666" idx="3"/>
            <a:endCxn id="667" idx="0"/>
          </p:cNvCxnSpPr>
          <p:nvPr/>
        </p:nvCxnSpPr>
        <p:spPr>
          <a:xfrm flipH="1">
            <a:off x="2743833" y="2959997"/>
            <a:ext cx="146400" cy="697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4" name="Google Shape;674;p33"/>
          <p:cNvCxnSpPr>
            <a:stCxn id="666" idx="5"/>
            <a:endCxn id="668" idx="0"/>
          </p:cNvCxnSpPr>
          <p:nvPr/>
        </p:nvCxnSpPr>
        <p:spPr>
          <a:xfrm>
            <a:off x="3149537" y="2959997"/>
            <a:ext cx="584400" cy="1334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5" name="Google Shape;675;p33"/>
          <p:cNvCxnSpPr>
            <a:stCxn id="667" idx="5"/>
            <a:endCxn id="668" idx="1"/>
          </p:cNvCxnSpPr>
          <p:nvPr/>
        </p:nvCxnSpPr>
        <p:spPr>
          <a:xfrm>
            <a:off x="2873598" y="3970609"/>
            <a:ext cx="730500" cy="377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6" name="Google Shape;676;p33"/>
          <p:cNvCxnSpPr>
            <a:stCxn id="665" idx="5"/>
            <a:endCxn id="664" idx="2"/>
          </p:cNvCxnSpPr>
          <p:nvPr/>
        </p:nvCxnSpPr>
        <p:spPr>
          <a:xfrm>
            <a:off x="4442096" y="2516690"/>
            <a:ext cx="982500" cy="456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p33"/>
          <p:cNvCxnSpPr>
            <a:stCxn id="664" idx="3"/>
            <a:endCxn id="668" idx="7"/>
          </p:cNvCxnSpPr>
          <p:nvPr/>
        </p:nvCxnSpPr>
        <p:spPr>
          <a:xfrm flipH="1">
            <a:off x="3863591" y="3102686"/>
            <a:ext cx="1614600" cy="1245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8" name="Google Shape;678;p33"/>
          <p:cNvCxnSpPr>
            <a:stCxn id="664" idx="4"/>
            <a:endCxn id="670" idx="0"/>
          </p:cNvCxnSpPr>
          <p:nvPr/>
        </p:nvCxnSpPr>
        <p:spPr>
          <a:xfrm>
            <a:off x="5607844" y="3156390"/>
            <a:ext cx="214200" cy="1150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9" name="Google Shape;679;p33"/>
          <p:cNvCxnSpPr>
            <a:stCxn id="668" idx="6"/>
            <a:endCxn id="670" idx="2"/>
          </p:cNvCxnSpPr>
          <p:nvPr/>
        </p:nvCxnSpPr>
        <p:spPr>
          <a:xfrm>
            <a:off x="3917156" y="4477450"/>
            <a:ext cx="1721700" cy="12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5424487" y="2789678"/>
            <a:ext cx="366713" cy="366712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4129088" y="2203681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87" name="Google Shape;687;p34"/>
          <p:cNvSpPr/>
          <p:nvPr/>
        </p:nvSpPr>
        <p:spPr>
          <a:xfrm>
            <a:off x="2836529" y="2646988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2560589" y="3657600"/>
            <a:ext cx="366713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89" name="Google Shape;689;p34"/>
          <p:cNvSpPr/>
          <p:nvPr/>
        </p:nvSpPr>
        <p:spPr>
          <a:xfrm>
            <a:off x="3550443" y="429409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0" name="Google Shape;690;p34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5638800" y="430712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34"/>
          <p:cNvSpPr txBox="1"/>
          <p:nvPr/>
        </p:nvSpPr>
        <p:spPr>
          <a:xfrm>
            <a:off x="2057400" y="5257800"/>
            <a:ext cx="518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 3 is visited next as it was unvisited and at distance of 1 edge from node 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93" name="Google Shape;693;p34"/>
          <p:cNvCxnSpPr>
            <a:stCxn id="686" idx="3"/>
            <a:endCxn id="687" idx="6"/>
          </p:cNvCxnSpPr>
          <p:nvPr/>
        </p:nvCxnSpPr>
        <p:spPr>
          <a:xfrm flipH="1">
            <a:off x="3203292" y="2516690"/>
            <a:ext cx="979500" cy="3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4" name="Google Shape;694;p34"/>
          <p:cNvCxnSpPr>
            <a:stCxn id="687" idx="3"/>
            <a:endCxn id="688" idx="0"/>
          </p:cNvCxnSpPr>
          <p:nvPr/>
        </p:nvCxnSpPr>
        <p:spPr>
          <a:xfrm flipH="1">
            <a:off x="2743833" y="2959997"/>
            <a:ext cx="146400" cy="697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5" name="Google Shape;695;p34"/>
          <p:cNvCxnSpPr>
            <a:stCxn id="687" idx="5"/>
            <a:endCxn id="689" idx="0"/>
          </p:cNvCxnSpPr>
          <p:nvPr/>
        </p:nvCxnSpPr>
        <p:spPr>
          <a:xfrm>
            <a:off x="3149537" y="2959997"/>
            <a:ext cx="584400" cy="1334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6" name="Google Shape;696;p34"/>
          <p:cNvCxnSpPr>
            <a:stCxn id="688" idx="5"/>
            <a:endCxn id="689" idx="1"/>
          </p:cNvCxnSpPr>
          <p:nvPr/>
        </p:nvCxnSpPr>
        <p:spPr>
          <a:xfrm>
            <a:off x="2873598" y="3970609"/>
            <a:ext cx="730500" cy="377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7" name="Google Shape;697;p34"/>
          <p:cNvCxnSpPr>
            <a:stCxn id="686" idx="5"/>
            <a:endCxn id="685" idx="2"/>
          </p:cNvCxnSpPr>
          <p:nvPr/>
        </p:nvCxnSpPr>
        <p:spPr>
          <a:xfrm>
            <a:off x="4442096" y="2516690"/>
            <a:ext cx="982500" cy="456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8" name="Google Shape;698;p34"/>
          <p:cNvCxnSpPr>
            <a:stCxn id="685" idx="3"/>
            <a:endCxn id="689" idx="7"/>
          </p:cNvCxnSpPr>
          <p:nvPr/>
        </p:nvCxnSpPr>
        <p:spPr>
          <a:xfrm flipH="1">
            <a:off x="3863591" y="3102686"/>
            <a:ext cx="1614600" cy="1245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34"/>
          <p:cNvCxnSpPr>
            <a:stCxn id="685" idx="4"/>
            <a:endCxn id="691" idx="0"/>
          </p:cNvCxnSpPr>
          <p:nvPr/>
        </p:nvCxnSpPr>
        <p:spPr>
          <a:xfrm>
            <a:off x="5607844" y="3156390"/>
            <a:ext cx="214200" cy="1150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34"/>
          <p:cNvCxnSpPr>
            <a:stCxn id="689" idx="6"/>
            <a:endCxn id="691" idx="2"/>
          </p:cNvCxnSpPr>
          <p:nvPr/>
        </p:nvCxnSpPr>
        <p:spPr>
          <a:xfrm>
            <a:off x="3917156" y="4477450"/>
            <a:ext cx="1721700" cy="12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5"/>
          <p:cNvSpPr/>
          <p:nvPr/>
        </p:nvSpPr>
        <p:spPr>
          <a:xfrm>
            <a:off x="5424487" y="2789678"/>
            <a:ext cx="366713" cy="366712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4129088" y="2203681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2836529" y="2646988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2560589" y="3657600"/>
            <a:ext cx="366713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3550443" y="4294094"/>
            <a:ext cx="366713" cy="366712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711" name="Google Shape;711;p35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2" name="Google Shape;712;p35"/>
          <p:cNvSpPr/>
          <p:nvPr/>
        </p:nvSpPr>
        <p:spPr>
          <a:xfrm>
            <a:off x="5638800" y="430712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2057400" y="5257800"/>
            <a:ext cx="518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 4 is visited next as it was unvisited and at distance of 1 edge from node 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4" name="Google Shape;714;p35"/>
          <p:cNvCxnSpPr>
            <a:stCxn id="707" idx="3"/>
            <a:endCxn id="708" idx="6"/>
          </p:cNvCxnSpPr>
          <p:nvPr/>
        </p:nvCxnSpPr>
        <p:spPr>
          <a:xfrm flipH="1">
            <a:off x="3203292" y="2516690"/>
            <a:ext cx="979500" cy="3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35"/>
          <p:cNvCxnSpPr>
            <a:stCxn id="708" idx="3"/>
            <a:endCxn id="709" idx="0"/>
          </p:cNvCxnSpPr>
          <p:nvPr/>
        </p:nvCxnSpPr>
        <p:spPr>
          <a:xfrm flipH="1">
            <a:off x="2743833" y="2959997"/>
            <a:ext cx="146400" cy="697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35"/>
          <p:cNvCxnSpPr>
            <a:stCxn id="708" idx="5"/>
            <a:endCxn id="710" idx="0"/>
          </p:cNvCxnSpPr>
          <p:nvPr/>
        </p:nvCxnSpPr>
        <p:spPr>
          <a:xfrm>
            <a:off x="3149537" y="2959997"/>
            <a:ext cx="584400" cy="1334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7" name="Google Shape;717;p35"/>
          <p:cNvCxnSpPr>
            <a:stCxn id="709" idx="5"/>
            <a:endCxn id="710" idx="1"/>
          </p:cNvCxnSpPr>
          <p:nvPr/>
        </p:nvCxnSpPr>
        <p:spPr>
          <a:xfrm>
            <a:off x="2873598" y="3970609"/>
            <a:ext cx="730500" cy="377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8" name="Google Shape;718;p35"/>
          <p:cNvCxnSpPr>
            <a:stCxn id="707" idx="5"/>
            <a:endCxn id="706" idx="2"/>
          </p:cNvCxnSpPr>
          <p:nvPr/>
        </p:nvCxnSpPr>
        <p:spPr>
          <a:xfrm>
            <a:off x="4442096" y="2516690"/>
            <a:ext cx="982500" cy="456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9" name="Google Shape;719;p35"/>
          <p:cNvCxnSpPr>
            <a:stCxn id="706" idx="3"/>
            <a:endCxn id="710" idx="7"/>
          </p:cNvCxnSpPr>
          <p:nvPr/>
        </p:nvCxnSpPr>
        <p:spPr>
          <a:xfrm flipH="1">
            <a:off x="3863591" y="3102686"/>
            <a:ext cx="1614600" cy="1245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0" name="Google Shape;720;p35"/>
          <p:cNvCxnSpPr>
            <a:stCxn id="706" idx="4"/>
            <a:endCxn id="712" idx="0"/>
          </p:cNvCxnSpPr>
          <p:nvPr/>
        </p:nvCxnSpPr>
        <p:spPr>
          <a:xfrm>
            <a:off x="5607844" y="3156390"/>
            <a:ext cx="214200" cy="1150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1" name="Google Shape;721;p35"/>
          <p:cNvCxnSpPr>
            <a:stCxn id="710" idx="6"/>
            <a:endCxn id="712" idx="2"/>
          </p:cNvCxnSpPr>
          <p:nvPr/>
        </p:nvCxnSpPr>
        <p:spPr>
          <a:xfrm>
            <a:off x="3917156" y="4477450"/>
            <a:ext cx="1721700" cy="12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6"/>
          <p:cNvSpPr/>
          <p:nvPr/>
        </p:nvSpPr>
        <p:spPr>
          <a:xfrm>
            <a:off x="5424487" y="2789678"/>
            <a:ext cx="366713" cy="366712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728" name="Google Shape;728;p36"/>
          <p:cNvSpPr/>
          <p:nvPr/>
        </p:nvSpPr>
        <p:spPr>
          <a:xfrm>
            <a:off x="4129088" y="2203681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29" name="Google Shape;729;p36"/>
          <p:cNvSpPr/>
          <p:nvPr/>
        </p:nvSpPr>
        <p:spPr>
          <a:xfrm>
            <a:off x="2836529" y="2646988"/>
            <a:ext cx="366712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730" name="Google Shape;730;p36"/>
          <p:cNvSpPr/>
          <p:nvPr/>
        </p:nvSpPr>
        <p:spPr>
          <a:xfrm>
            <a:off x="2560589" y="3657600"/>
            <a:ext cx="366713" cy="366713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731" name="Google Shape;731;p36"/>
          <p:cNvSpPr/>
          <p:nvPr/>
        </p:nvSpPr>
        <p:spPr>
          <a:xfrm>
            <a:off x="3550443" y="4294094"/>
            <a:ext cx="366713" cy="366712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732" name="Google Shape;732;p36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5638800" y="4307121"/>
            <a:ext cx="366713" cy="366712"/>
          </a:xfrm>
          <a:prstGeom prst="ellipse">
            <a:avLst/>
          </a:prstGeom>
          <a:solidFill>
            <a:srgbClr val="CE572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734" name="Google Shape;734;p36"/>
          <p:cNvSpPr txBox="1"/>
          <p:nvPr/>
        </p:nvSpPr>
        <p:spPr>
          <a:xfrm>
            <a:off x="2057400" y="5257800"/>
            <a:ext cx="518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 6 is visited next as it was unvisited and at distance of 1 edge from node 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5" name="Google Shape;735;p36"/>
          <p:cNvCxnSpPr>
            <a:stCxn id="728" idx="3"/>
            <a:endCxn id="729" idx="6"/>
          </p:cNvCxnSpPr>
          <p:nvPr/>
        </p:nvCxnSpPr>
        <p:spPr>
          <a:xfrm flipH="1">
            <a:off x="3203292" y="2516690"/>
            <a:ext cx="979500" cy="3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6" name="Google Shape;736;p36"/>
          <p:cNvCxnSpPr>
            <a:stCxn id="729" idx="3"/>
            <a:endCxn id="730" idx="0"/>
          </p:cNvCxnSpPr>
          <p:nvPr/>
        </p:nvCxnSpPr>
        <p:spPr>
          <a:xfrm flipH="1">
            <a:off x="2743833" y="2959997"/>
            <a:ext cx="146400" cy="697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7" name="Google Shape;737;p36"/>
          <p:cNvCxnSpPr>
            <a:stCxn id="729" idx="5"/>
            <a:endCxn id="731" idx="0"/>
          </p:cNvCxnSpPr>
          <p:nvPr/>
        </p:nvCxnSpPr>
        <p:spPr>
          <a:xfrm>
            <a:off x="3149537" y="2959997"/>
            <a:ext cx="584400" cy="1334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8" name="Google Shape;738;p36"/>
          <p:cNvCxnSpPr>
            <a:stCxn id="730" idx="5"/>
            <a:endCxn id="731" idx="1"/>
          </p:cNvCxnSpPr>
          <p:nvPr/>
        </p:nvCxnSpPr>
        <p:spPr>
          <a:xfrm>
            <a:off x="2873598" y="3970609"/>
            <a:ext cx="730500" cy="377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36"/>
          <p:cNvCxnSpPr>
            <a:stCxn id="728" idx="5"/>
            <a:endCxn id="727" idx="2"/>
          </p:cNvCxnSpPr>
          <p:nvPr/>
        </p:nvCxnSpPr>
        <p:spPr>
          <a:xfrm>
            <a:off x="4442096" y="2516690"/>
            <a:ext cx="982500" cy="456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0" name="Google Shape;740;p36"/>
          <p:cNvCxnSpPr>
            <a:stCxn id="727" idx="3"/>
            <a:endCxn id="731" idx="7"/>
          </p:cNvCxnSpPr>
          <p:nvPr/>
        </p:nvCxnSpPr>
        <p:spPr>
          <a:xfrm flipH="1">
            <a:off x="3863591" y="3102686"/>
            <a:ext cx="1614600" cy="1245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1" name="Google Shape;741;p36"/>
          <p:cNvCxnSpPr>
            <a:stCxn id="727" idx="4"/>
            <a:endCxn id="733" idx="0"/>
          </p:cNvCxnSpPr>
          <p:nvPr/>
        </p:nvCxnSpPr>
        <p:spPr>
          <a:xfrm>
            <a:off x="5607844" y="3156390"/>
            <a:ext cx="214200" cy="1150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2" name="Google Shape;742;p36"/>
          <p:cNvCxnSpPr>
            <a:stCxn id="731" idx="6"/>
            <a:endCxn id="733" idx="2"/>
          </p:cNvCxnSpPr>
          <p:nvPr/>
        </p:nvCxnSpPr>
        <p:spPr>
          <a:xfrm>
            <a:off x="3917156" y="4477450"/>
            <a:ext cx="1721700" cy="12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7"/>
          <p:cNvSpPr txBox="1"/>
          <p:nvPr>
            <p:ph idx="1" type="body"/>
          </p:nvPr>
        </p:nvSpPr>
        <p:spPr>
          <a:xfrm>
            <a:off x="533399" y="2027237"/>
            <a:ext cx="54434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BreadthFirstSearch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(1)   Set a 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empty;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(3)   enqueue s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(2)   Mark s as visited;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(4)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while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empty)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(5)     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dequeue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(6)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adjacent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(7)                      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visited)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(8) 		      visit and enqueue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(9)		       mark u as visited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9" name="Google Shape;749;p37"/>
          <p:cNvSpPr/>
          <p:nvPr/>
        </p:nvSpPr>
        <p:spPr>
          <a:xfrm>
            <a:off x="7628053" y="2091667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6838418" y="2084759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5481033" y="2098574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5481033" y="3256725"/>
            <a:ext cx="313009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3" name="Google Shape;753;p37"/>
          <p:cNvSpPr/>
          <p:nvPr/>
        </p:nvSpPr>
        <p:spPr>
          <a:xfrm>
            <a:off x="6838418" y="3256726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6159724" y="3256725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55" name="Google Shape;755;p37"/>
          <p:cNvCxnSpPr>
            <a:stCxn id="750" idx="2"/>
            <a:endCxn id="751" idx="6"/>
          </p:cNvCxnSpPr>
          <p:nvPr/>
        </p:nvCxnSpPr>
        <p:spPr>
          <a:xfrm flipH="1">
            <a:off x="5794118" y="2241263"/>
            <a:ext cx="1044300" cy="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37"/>
          <p:cNvCxnSpPr>
            <a:stCxn id="751" idx="4"/>
            <a:endCxn id="752" idx="0"/>
          </p:cNvCxnSpPr>
          <p:nvPr/>
        </p:nvCxnSpPr>
        <p:spPr>
          <a:xfrm>
            <a:off x="5637537" y="2411583"/>
            <a:ext cx="0" cy="845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37"/>
          <p:cNvCxnSpPr>
            <a:stCxn id="750" idx="6"/>
            <a:endCxn id="749" idx="2"/>
          </p:cNvCxnSpPr>
          <p:nvPr/>
        </p:nvCxnSpPr>
        <p:spPr>
          <a:xfrm>
            <a:off x="7151426" y="2241263"/>
            <a:ext cx="476700" cy="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37"/>
          <p:cNvCxnSpPr>
            <a:stCxn id="750" idx="4"/>
            <a:endCxn id="753" idx="0"/>
          </p:cNvCxnSpPr>
          <p:nvPr/>
        </p:nvCxnSpPr>
        <p:spPr>
          <a:xfrm>
            <a:off x="6994922" y="2397768"/>
            <a:ext cx="0" cy="858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9" name="Google Shape;759;p37"/>
          <p:cNvCxnSpPr>
            <a:stCxn id="754" idx="2"/>
            <a:endCxn id="752" idx="6"/>
          </p:cNvCxnSpPr>
          <p:nvPr/>
        </p:nvCxnSpPr>
        <p:spPr>
          <a:xfrm rot="10800000">
            <a:off x="5794024" y="3413229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37"/>
          <p:cNvCxnSpPr>
            <a:stCxn id="753" idx="2"/>
            <a:endCxn id="754" idx="6"/>
          </p:cNvCxnSpPr>
          <p:nvPr/>
        </p:nvCxnSpPr>
        <p:spPr>
          <a:xfrm rot="10800000">
            <a:off x="6472718" y="3413230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1" name="Google Shape;761;p37"/>
          <p:cNvSpPr/>
          <p:nvPr/>
        </p:nvSpPr>
        <p:spPr>
          <a:xfrm>
            <a:off x="6159724" y="2670742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62" name="Google Shape;762;p37"/>
          <p:cNvCxnSpPr>
            <a:stCxn id="761" idx="4"/>
            <a:endCxn id="754" idx="0"/>
          </p:cNvCxnSpPr>
          <p:nvPr/>
        </p:nvCxnSpPr>
        <p:spPr>
          <a:xfrm>
            <a:off x="6316228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3" name="Google Shape;763;p37"/>
          <p:cNvSpPr/>
          <p:nvPr/>
        </p:nvSpPr>
        <p:spPr>
          <a:xfrm>
            <a:off x="7628053" y="3256725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7628053" y="267074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765" name="Google Shape;765;p37"/>
          <p:cNvCxnSpPr>
            <a:stCxn id="764" idx="4"/>
            <a:endCxn id="763" idx="0"/>
          </p:cNvCxnSpPr>
          <p:nvPr/>
        </p:nvCxnSpPr>
        <p:spPr>
          <a:xfrm>
            <a:off x="7784557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6" name="Google Shape;766;p37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7628052" y="2085230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37"/>
          <p:cNvSpPr/>
          <p:nvPr/>
        </p:nvSpPr>
        <p:spPr>
          <a:xfrm>
            <a:off x="6838417" y="2078322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9" name="Google Shape;769;p37"/>
          <p:cNvSpPr/>
          <p:nvPr/>
        </p:nvSpPr>
        <p:spPr>
          <a:xfrm>
            <a:off x="5481032" y="2092137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0" name="Google Shape;770;p37"/>
          <p:cNvSpPr/>
          <p:nvPr/>
        </p:nvSpPr>
        <p:spPr>
          <a:xfrm>
            <a:off x="6838417" y="3250289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1" name="Google Shape;771;p37"/>
          <p:cNvSpPr/>
          <p:nvPr/>
        </p:nvSpPr>
        <p:spPr>
          <a:xfrm>
            <a:off x="7628052" y="3250288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2" name="Google Shape;772;p37"/>
          <p:cNvSpPr/>
          <p:nvPr/>
        </p:nvSpPr>
        <p:spPr>
          <a:xfrm>
            <a:off x="7628052" y="2664305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3" name="Google Shape;773;p37"/>
          <p:cNvSpPr/>
          <p:nvPr/>
        </p:nvSpPr>
        <p:spPr>
          <a:xfrm>
            <a:off x="6895395" y="5029200"/>
            <a:ext cx="365684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4" name="Google Shape;774;p37"/>
          <p:cNvCxnSpPr/>
          <p:nvPr/>
        </p:nvCxnSpPr>
        <p:spPr>
          <a:xfrm>
            <a:off x="6399545" y="50292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5" name="Google Shape;775;p37"/>
          <p:cNvCxnSpPr/>
          <p:nvPr/>
        </p:nvCxnSpPr>
        <p:spPr>
          <a:xfrm>
            <a:off x="6407669" y="53340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6" name="Google Shape;776;p37"/>
          <p:cNvSpPr txBox="1"/>
          <p:nvPr/>
        </p:nvSpPr>
        <p:spPr>
          <a:xfrm>
            <a:off x="5715000" y="5020235"/>
            <a:ext cx="56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=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5715000" y="3943597"/>
            <a:ext cx="25575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with all White vertices except 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8"/>
          <p:cNvSpPr txBox="1"/>
          <p:nvPr>
            <p:ph idx="1" type="body"/>
          </p:nvPr>
        </p:nvSpPr>
        <p:spPr>
          <a:xfrm>
            <a:off x="533399" y="2027237"/>
            <a:ext cx="54434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BreadthFirstSearch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(1)   Set a 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empty;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(3)   enqueue s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(2)   ark s as visited;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(4)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while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empty)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(5)     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dequeue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(6)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adjacent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(7)                      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visited)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(8) 		      visit and enqueue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(9)		       mark u as visited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3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4" name="Google Shape;784;p38"/>
          <p:cNvSpPr/>
          <p:nvPr/>
        </p:nvSpPr>
        <p:spPr>
          <a:xfrm>
            <a:off x="7628053" y="2091667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6838418" y="2084759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86" name="Google Shape;786;p38"/>
          <p:cNvSpPr/>
          <p:nvPr/>
        </p:nvSpPr>
        <p:spPr>
          <a:xfrm>
            <a:off x="5481033" y="2098574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787" name="Google Shape;787;p38"/>
          <p:cNvSpPr/>
          <p:nvPr/>
        </p:nvSpPr>
        <p:spPr>
          <a:xfrm>
            <a:off x="5481033" y="3256725"/>
            <a:ext cx="313009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sz="140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8" name="Google Shape;788;p38"/>
          <p:cNvSpPr/>
          <p:nvPr/>
        </p:nvSpPr>
        <p:spPr>
          <a:xfrm>
            <a:off x="6838418" y="3256726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6159724" y="3256725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790" name="Google Shape;790;p38"/>
          <p:cNvCxnSpPr>
            <a:stCxn id="785" idx="2"/>
            <a:endCxn id="786" idx="6"/>
          </p:cNvCxnSpPr>
          <p:nvPr/>
        </p:nvCxnSpPr>
        <p:spPr>
          <a:xfrm flipH="1">
            <a:off x="5794118" y="2241263"/>
            <a:ext cx="1044300" cy="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1" name="Google Shape;791;p38"/>
          <p:cNvCxnSpPr>
            <a:stCxn id="786" idx="4"/>
            <a:endCxn id="787" idx="0"/>
          </p:cNvCxnSpPr>
          <p:nvPr/>
        </p:nvCxnSpPr>
        <p:spPr>
          <a:xfrm>
            <a:off x="5637537" y="2411583"/>
            <a:ext cx="0" cy="845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2" name="Google Shape;792;p38"/>
          <p:cNvCxnSpPr>
            <a:stCxn id="785" idx="6"/>
            <a:endCxn id="784" idx="2"/>
          </p:cNvCxnSpPr>
          <p:nvPr/>
        </p:nvCxnSpPr>
        <p:spPr>
          <a:xfrm>
            <a:off x="7151426" y="2241263"/>
            <a:ext cx="476700" cy="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3" name="Google Shape;793;p38"/>
          <p:cNvCxnSpPr>
            <a:stCxn id="785" idx="4"/>
            <a:endCxn id="788" idx="0"/>
          </p:cNvCxnSpPr>
          <p:nvPr/>
        </p:nvCxnSpPr>
        <p:spPr>
          <a:xfrm>
            <a:off x="6994922" y="2397768"/>
            <a:ext cx="0" cy="858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p38"/>
          <p:cNvCxnSpPr>
            <a:stCxn id="789" idx="2"/>
            <a:endCxn id="787" idx="6"/>
          </p:cNvCxnSpPr>
          <p:nvPr/>
        </p:nvCxnSpPr>
        <p:spPr>
          <a:xfrm rot="10800000">
            <a:off x="5794024" y="3413229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5" name="Google Shape;795;p38"/>
          <p:cNvCxnSpPr>
            <a:stCxn id="788" idx="2"/>
            <a:endCxn id="789" idx="6"/>
          </p:cNvCxnSpPr>
          <p:nvPr/>
        </p:nvCxnSpPr>
        <p:spPr>
          <a:xfrm rot="10800000">
            <a:off x="6472718" y="3413230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6" name="Google Shape;796;p38"/>
          <p:cNvSpPr/>
          <p:nvPr/>
        </p:nvSpPr>
        <p:spPr>
          <a:xfrm>
            <a:off x="6159724" y="2670742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97" name="Google Shape;797;p38"/>
          <p:cNvCxnSpPr>
            <a:stCxn id="796" idx="4"/>
            <a:endCxn id="789" idx="0"/>
          </p:cNvCxnSpPr>
          <p:nvPr/>
        </p:nvCxnSpPr>
        <p:spPr>
          <a:xfrm>
            <a:off x="6316228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8" name="Google Shape;798;p38"/>
          <p:cNvSpPr/>
          <p:nvPr/>
        </p:nvSpPr>
        <p:spPr>
          <a:xfrm>
            <a:off x="7628053" y="3256725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799" name="Google Shape;799;p38"/>
          <p:cNvSpPr/>
          <p:nvPr/>
        </p:nvSpPr>
        <p:spPr>
          <a:xfrm>
            <a:off x="7628053" y="267074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800" name="Google Shape;800;p38"/>
          <p:cNvCxnSpPr>
            <a:stCxn id="799" idx="4"/>
            <a:endCxn id="798" idx="0"/>
          </p:cNvCxnSpPr>
          <p:nvPr/>
        </p:nvCxnSpPr>
        <p:spPr>
          <a:xfrm>
            <a:off x="7784557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1" name="Google Shape;801;p38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7628052" y="2085230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6838417" y="2078322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5481032" y="2092137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6838417" y="3250289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6" name="Google Shape;806;p38"/>
          <p:cNvSpPr/>
          <p:nvPr/>
        </p:nvSpPr>
        <p:spPr>
          <a:xfrm>
            <a:off x="7628052" y="3250288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7628052" y="2664305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8" name="Google Shape;808;p38"/>
          <p:cNvSpPr/>
          <p:nvPr/>
        </p:nvSpPr>
        <p:spPr>
          <a:xfrm>
            <a:off x="6895395" y="5029200"/>
            <a:ext cx="365684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09" name="Google Shape;809;p38"/>
          <p:cNvCxnSpPr/>
          <p:nvPr/>
        </p:nvCxnSpPr>
        <p:spPr>
          <a:xfrm>
            <a:off x="6399545" y="50292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0" name="Google Shape;810;p38"/>
          <p:cNvCxnSpPr/>
          <p:nvPr/>
        </p:nvCxnSpPr>
        <p:spPr>
          <a:xfrm>
            <a:off x="6407669" y="53340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38"/>
          <p:cNvSpPr txBox="1"/>
          <p:nvPr/>
        </p:nvSpPr>
        <p:spPr>
          <a:xfrm>
            <a:off x="5715000" y="5020235"/>
            <a:ext cx="56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=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2" name="Google Shape;812;p38"/>
          <p:cNvSpPr txBox="1"/>
          <p:nvPr/>
        </p:nvSpPr>
        <p:spPr>
          <a:xfrm>
            <a:off x="5715000" y="3943597"/>
            <a:ext cx="25575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first time through loop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3" name="Google Shape;813;p38"/>
          <p:cNvSpPr/>
          <p:nvPr/>
        </p:nvSpPr>
        <p:spPr>
          <a:xfrm>
            <a:off x="7258796" y="5029200"/>
            <a:ext cx="365684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/>
          <p:nvPr>
            <p:ph idx="1" type="body"/>
          </p:nvPr>
        </p:nvSpPr>
        <p:spPr>
          <a:xfrm>
            <a:off x="533399" y="2027237"/>
            <a:ext cx="54434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BreadthFirstSearch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(1)   Set a 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empty;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(3)   enqueue s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(2)   ark s as visited;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(4)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while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empty)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(5)     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dequeue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(6)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adjacent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(7)                      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visited)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(8) 		      visit and enqueue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(9)		       mark u as visited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3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0" name="Google Shape;820;p39"/>
          <p:cNvSpPr/>
          <p:nvPr/>
        </p:nvSpPr>
        <p:spPr>
          <a:xfrm>
            <a:off x="7628053" y="2091667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821" name="Google Shape;821;p39"/>
          <p:cNvSpPr/>
          <p:nvPr/>
        </p:nvSpPr>
        <p:spPr>
          <a:xfrm>
            <a:off x="6838418" y="2084759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822" name="Google Shape;822;p39"/>
          <p:cNvSpPr/>
          <p:nvPr/>
        </p:nvSpPr>
        <p:spPr>
          <a:xfrm>
            <a:off x="5481033" y="2098574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5481033" y="3256725"/>
            <a:ext cx="313009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sp>
        <p:nvSpPr>
          <p:cNvPr id="824" name="Google Shape;824;p39"/>
          <p:cNvSpPr/>
          <p:nvPr/>
        </p:nvSpPr>
        <p:spPr>
          <a:xfrm>
            <a:off x="6838418" y="3256726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825" name="Google Shape;825;p39"/>
          <p:cNvSpPr/>
          <p:nvPr/>
        </p:nvSpPr>
        <p:spPr>
          <a:xfrm>
            <a:off x="6159724" y="3256725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826" name="Google Shape;826;p39"/>
          <p:cNvCxnSpPr>
            <a:stCxn id="821" idx="2"/>
            <a:endCxn id="822" idx="6"/>
          </p:cNvCxnSpPr>
          <p:nvPr/>
        </p:nvCxnSpPr>
        <p:spPr>
          <a:xfrm flipH="1">
            <a:off x="5794118" y="2241263"/>
            <a:ext cx="1044300" cy="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39"/>
          <p:cNvCxnSpPr>
            <a:stCxn id="822" idx="4"/>
            <a:endCxn id="823" idx="0"/>
          </p:cNvCxnSpPr>
          <p:nvPr/>
        </p:nvCxnSpPr>
        <p:spPr>
          <a:xfrm>
            <a:off x="5637537" y="2411583"/>
            <a:ext cx="0" cy="845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39"/>
          <p:cNvCxnSpPr>
            <a:stCxn id="821" idx="6"/>
            <a:endCxn id="820" idx="2"/>
          </p:cNvCxnSpPr>
          <p:nvPr/>
        </p:nvCxnSpPr>
        <p:spPr>
          <a:xfrm>
            <a:off x="7151426" y="2241263"/>
            <a:ext cx="476700" cy="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39"/>
          <p:cNvCxnSpPr>
            <a:stCxn id="821" idx="4"/>
            <a:endCxn id="824" idx="0"/>
          </p:cNvCxnSpPr>
          <p:nvPr/>
        </p:nvCxnSpPr>
        <p:spPr>
          <a:xfrm>
            <a:off x="6994922" y="2397768"/>
            <a:ext cx="0" cy="858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39"/>
          <p:cNvCxnSpPr>
            <a:stCxn id="825" idx="2"/>
            <a:endCxn id="823" idx="6"/>
          </p:cNvCxnSpPr>
          <p:nvPr/>
        </p:nvCxnSpPr>
        <p:spPr>
          <a:xfrm rot="10800000">
            <a:off x="5794024" y="3413229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39"/>
          <p:cNvCxnSpPr>
            <a:stCxn id="824" idx="2"/>
            <a:endCxn id="825" idx="6"/>
          </p:cNvCxnSpPr>
          <p:nvPr/>
        </p:nvCxnSpPr>
        <p:spPr>
          <a:xfrm rot="10800000">
            <a:off x="6472718" y="3413230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2" name="Google Shape;832;p39"/>
          <p:cNvSpPr/>
          <p:nvPr/>
        </p:nvSpPr>
        <p:spPr>
          <a:xfrm>
            <a:off x="6159724" y="2670742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33" name="Google Shape;833;p39"/>
          <p:cNvCxnSpPr>
            <a:stCxn id="832" idx="4"/>
            <a:endCxn id="825" idx="0"/>
          </p:cNvCxnSpPr>
          <p:nvPr/>
        </p:nvCxnSpPr>
        <p:spPr>
          <a:xfrm>
            <a:off x="6316228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39"/>
          <p:cNvSpPr/>
          <p:nvPr/>
        </p:nvSpPr>
        <p:spPr>
          <a:xfrm>
            <a:off x="7628053" y="3256725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835" name="Google Shape;835;p39"/>
          <p:cNvSpPr/>
          <p:nvPr/>
        </p:nvSpPr>
        <p:spPr>
          <a:xfrm>
            <a:off x="7628053" y="267074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836" name="Google Shape;836;p39"/>
          <p:cNvCxnSpPr>
            <a:stCxn id="835" idx="4"/>
            <a:endCxn id="834" idx="0"/>
          </p:cNvCxnSpPr>
          <p:nvPr/>
        </p:nvCxnSpPr>
        <p:spPr>
          <a:xfrm>
            <a:off x="7784557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7" name="Google Shape;837;p39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7628052" y="2085230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9" name="Google Shape;839;p39"/>
          <p:cNvSpPr/>
          <p:nvPr/>
        </p:nvSpPr>
        <p:spPr>
          <a:xfrm>
            <a:off x="6838417" y="207832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840" name="Google Shape;840;p39"/>
          <p:cNvSpPr/>
          <p:nvPr/>
        </p:nvSpPr>
        <p:spPr>
          <a:xfrm>
            <a:off x="5481032" y="2092137"/>
            <a:ext cx="313008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841" name="Google Shape;841;p39"/>
          <p:cNvSpPr/>
          <p:nvPr/>
        </p:nvSpPr>
        <p:spPr>
          <a:xfrm>
            <a:off x="6838417" y="3250289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842" name="Google Shape;842;p39"/>
          <p:cNvSpPr/>
          <p:nvPr/>
        </p:nvSpPr>
        <p:spPr>
          <a:xfrm>
            <a:off x="7628052" y="3250288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3" name="Google Shape;843;p39"/>
          <p:cNvSpPr/>
          <p:nvPr/>
        </p:nvSpPr>
        <p:spPr>
          <a:xfrm>
            <a:off x="7628052" y="2664305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4" name="Google Shape;844;p39"/>
          <p:cNvSpPr/>
          <p:nvPr/>
        </p:nvSpPr>
        <p:spPr>
          <a:xfrm>
            <a:off x="6895395" y="5029200"/>
            <a:ext cx="365684" cy="304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845" name="Google Shape;845;p39"/>
          <p:cNvCxnSpPr/>
          <p:nvPr/>
        </p:nvCxnSpPr>
        <p:spPr>
          <a:xfrm>
            <a:off x="6399545" y="50292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39"/>
          <p:cNvCxnSpPr/>
          <p:nvPr/>
        </p:nvCxnSpPr>
        <p:spPr>
          <a:xfrm>
            <a:off x="6407669" y="53340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7" name="Google Shape;847;p39"/>
          <p:cNvSpPr txBox="1"/>
          <p:nvPr/>
        </p:nvSpPr>
        <p:spPr>
          <a:xfrm>
            <a:off x="5715000" y="5020235"/>
            <a:ext cx="56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=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8" name="Google Shape;848;p39"/>
          <p:cNvSpPr txBox="1"/>
          <p:nvPr/>
        </p:nvSpPr>
        <p:spPr>
          <a:xfrm>
            <a:off x="5715000" y="3943597"/>
            <a:ext cx="25575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second time through loop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7258796" y="5029200"/>
            <a:ext cx="365684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"/>
          <p:cNvSpPr txBox="1"/>
          <p:nvPr>
            <p:ph idx="1" type="body"/>
          </p:nvPr>
        </p:nvSpPr>
        <p:spPr>
          <a:xfrm>
            <a:off x="533399" y="2027237"/>
            <a:ext cx="54434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BreadthFirstSearch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(1)   Set a 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empty;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(3)   enqueue s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(2)   ark s as visited;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(4)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while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empty)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(5)     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dequeue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(6)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adjacent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(7)                      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visited)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(8) 		      visit and enqueue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(9)		       mark u as visited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p4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6" name="Google Shape;856;p40"/>
          <p:cNvSpPr/>
          <p:nvPr/>
        </p:nvSpPr>
        <p:spPr>
          <a:xfrm>
            <a:off x="7628053" y="2091667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857" name="Google Shape;857;p40"/>
          <p:cNvSpPr/>
          <p:nvPr/>
        </p:nvSpPr>
        <p:spPr>
          <a:xfrm>
            <a:off x="6838418" y="2084759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858" name="Google Shape;858;p40"/>
          <p:cNvSpPr/>
          <p:nvPr/>
        </p:nvSpPr>
        <p:spPr>
          <a:xfrm>
            <a:off x="5481033" y="2098574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859" name="Google Shape;859;p40"/>
          <p:cNvSpPr/>
          <p:nvPr/>
        </p:nvSpPr>
        <p:spPr>
          <a:xfrm>
            <a:off x="5481033" y="3256725"/>
            <a:ext cx="313009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sp>
        <p:nvSpPr>
          <p:cNvPr id="860" name="Google Shape;860;p40"/>
          <p:cNvSpPr/>
          <p:nvPr/>
        </p:nvSpPr>
        <p:spPr>
          <a:xfrm>
            <a:off x="6838418" y="3256726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6159724" y="3256725"/>
            <a:ext cx="313009" cy="313008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862" name="Google Shape;862;p40"/>
          <p:cNvCxnSpPr>
            <a:stCxn id="857" idx="2"/>
            <a:endCxn id="858" idx="6"/>
          </p:cNvCxnSpPr>
          <p:nvPr/>
        </p:nvCxnSpPr>
        <p:spPr>
          <a:xfrm flipH="1">
            <a:off x="5794118" y="2241263"/>
            <a:ext cx="1044300" cy="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40"/>
          <p:cNvCxnSpPr>
            <a:stCxn id="858" idx="4"/>
            <a:endCxn id="859" idx="0"/>
          </p:cNvCxnSpPr>
          <p:nvPr/>
        </p:nvCxnSpPr>
        <p:spPr>
          <a:xfrm>
            <a:off x="5637537" y="2411583"/>
            <a:ext cx="0" cy="845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40"/>
          <p:cNvCxnSpPr>
            <a:stCxn id="857" idx="6"/>
            <a:endCxn id="856" idx="2"/>
          </p:cNvCxnSpPr>
          <p:nvPr/>
        </p:nvCxnSpPr>
        <p:spPr>
          <a:xfrm>
            <a:off x="7151426" y="2241263"/>
            <a:ext cx="476700" cy="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40"/>
          <p:cNvCxnSpPr>
            <a:stCxn id="857" idx="4"/>
            <a:endCxn id="860" idx="0"/>
          </p:cNvCxnSpPr>
          <p:nvPr/>
        </p:nvCxnSpPr>
        <p:spPr>
          <a:xfrm>
            <a:off x="6994922" y="2397768"/>
            <a:ext cx="0" cy="858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40"/>
          <p:cNvCxnSpPr>
            <a:stCxn id="861" idx="2"/>
            <a:endCxn id="859" idx="6"/>
          </p:cNvCxnSpPr>
          <p:nvPr/>
        </p:nvCxnSpPr>
        <p:spPr>
          <a:xfrm rot="10800000">
            <a:off x="5794024" y="3413229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40"/>
          <p:cNvCxnSpPr>
            <a:stCxn id="860" idx="2"/>
            <a:endCxn id="861" idx="6"/>
          </p:cNvCxnSpPr>
          <p:nvPr/>
        </p:nvCxnSpPr>
        <p:spPr>
          <a:xfrm rot="10800000">
            <a:off x="6472718" y="3413230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8" name="Google Shape;868;p40"/>
          <p:cNvSpPr/>
          <p:nvPr/>
        </p:nvSpPr>
        <p:spPr>
          <a:xfrm>
            <a:off x="6159724" y="267074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869" name="Google Shape;869;p40"/>
          <p:cNvCxnSpPr>
            <a:stCxn id="868" idx="4"/>
            <a:endCxn id="861" idx="0"/>
          </p:cNvCxnSpPr>
          <p:nvPr/>
        </p:nvCxnSpPr>
        <p:spPr>
          <a:xfrm>
            <a:off x="6316228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0" name="Google Shape;870;p40"/>
          <p:cNvSpPr/>
          <p:nvPr/>
        </p:nvSpPr>
        <p:spPr>
          <a:xfrm>
            <a:off x="7628053" y="3256725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871" name="Google Shape;871;p40"/>
          <p:cNvSpPr/>
          <p:nvPr/>
        </p:nvSpPr>
        <p:spPr>
          <a:xfrm>
            <a:off x="7628053" y="267074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872" name="Google Shape;872;p40"/>
          <p:cNvCxnSpPr>
            <a:stCxn id="871" idx="4"/>
            <a:endCxn id="870" idx="0"/>
          </p:cNvCxnSpPr>
          <p:nvPr/>
        </p:nvCxnSpPr>
        <p:spPr>
          <a:xfrm>
            <a:off x="7784557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3" name="Google Shape;873;p40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4" name="Google Shape;874;p40"/>
          <p:cNvSpPr/>
          <p:nvPr/>
        </p:nvSpPr>
        <p:spPr>
          <a:xfrm>
            <a:off x="7628052" y="2085230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5" name="Google Shape;875;p40"/>
          <p:cNvSpPr/>
          <p:nvPr/>
        </p:nvSpPr>
        <p:spPr>
          <a:xfrm>
            <a:off x="6838417" y="207832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876" name="Google Shape;876;p40"/>
          <p:cNvSpPr/>
          <p:nvPr/>
        </p:nvSpPr>
        <p:spPr>
          <a:xfrm>
            <a:off x="5481032" y="2092137"/>
            <a:ext cx="313008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877" name="Google Shape;877;p40"/>
          <p:cNvSpPr/>
          <p:nvPr/>
        </p:nvSpPr>
        <p:spPr>
          <a:xfrm>
            <a:off x="6838417" y="3250289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878" name="Google Shape;878;p40"/>
          <p:cNvSpPr/>
          <p:nvPr/>
        </p:nvSpPr>
        <p:spPr>
          <a:xfrm>
            <a:off x="7628052" y="3250288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9" name="Google Shape;879;p40"/>
          <p:cNvSpPr/>
          <p:nvPr/>
        </p:nvSpPr>
        <p:spPr>
          <a:xfrm>
            <a:off x="7628052" y="2664305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0" name="Google Shape;880;p40"/>
          <p:cNvSpPr/>
          <p:nvPr/>
        </p:nvSpPr>
        <p:spPr>
          <a:xfrm>
            <a:off x="6895395" y="5029200"/>
            <a:ext cx="365684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881" name="Google Shape;881;p40"/>
          <p:cNvCxnSpPr/>
          <p:nvPr/>
        </p:nvCxnSpPr>
        <p:spPr>
          <a:xfrm>
            <a:off x="6407669" y="53340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2" name="Google Shape;882;p40"/>
          <p:cNvSpPr txBox="1"/>
          <p:nvPr/>
        </p:nvSpPr>
        <p:spPr>
          <a:xfrm>
            <a:off x="5715000" y="5020235"/>
            <a:ext cx="56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=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5715000" y="3943597"/>
            <a:ext cx="25575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third time through loop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Google Shape;884;p40"/>
          <p:cNvSpPr/>
          <p:nvPr/>
        </p:nvSpPr>
        <p:spPr>
          <a:xfrm>
            <a:off x="7258796" y="5029200"/>
            <a:ext cx="365684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6528176" y="5029200"/>
            <a:ext cx="365684" cy="304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86" name="Google Shape;886;p40"/>
          <p:cNvCxnSpPr/>
          <p:nvPr/>
        </p:nvCxnSpPr>
        <p:spPr>
          <a:xfrm>
            <a:off x="6399545" y="50292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1"/>
          <p:cNvSpPr txBox="1"/>
          <p:nvPr>
            <p:ph idx="1" type="body"/>
          </p:nvPr>
        </p:nvSpPr>
        <p:spPr>
          <a:xfrm>
            <a:off x="533399" y="2027237"/>
            <a:ext cx="54434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BreadthFirstSearch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(1)   Set a 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empty;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(3)   enqueue s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(2)   Mark s as visited;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(4)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while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empty)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(5)     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dequeue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(6)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adjacent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(7)                      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visited)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(8) 		      visit and enqueue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(9)		       mark u as visited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4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3" name="Google Shape;893;p41"/>
          <p:cNvSpPr/>
          <p:nvPr/>
        </p:nvSpPr>
        <p:spPr>
          <a:xfrm>
            <a:off x="7628053" y="2091667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6838418" y="2084759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5481033" y="2098574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5481033" y="3256725"/>
            <a:ext cx="313009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6838418" y="3256726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6159724" y="3256725"/>
            <a:ext cx="313009" cy="313008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899" name="Google Shape;899;p41"/>
          <p:cNvCxnSpPr>
            <a:stCxn id="894" idx="2"/>
            <a:endCxn id="895" idx="6"/>
          </p:cNvCxnSpPr>
          <p:nvPr/>
        </p:nvCxnSpPr>
        <p:spPr>
          <a:xfrm flipH="1">
            <a:off x="5794118" y="2241263"/>
            <a:ext cx="1044300" cy="1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41"/>
          <p:cNvCxnSpPr>
            <a:stCxn id="895" idx="4"/>
            <a:endCxn id="896" idx="0"/>
          </p:cNvCxnSpPr>
          <p:nvPr/>
        </p:nvCxnSpPr>
        <p:spPr>
          <a:xfrm>
            <a:off x="5637537" y="2411583"/>
            <a:ext cx="0" cy="845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41"/>
          <p:cNvCxnSpPr>
            <a:stCxn id="894" idx="6"/>
            <a:endCxn id="893" idx="2"/>
          </p:cNvCxnSpPr>
          <p:nvPr/>
        </p:nvCxnSpPr>
        <p:spPr>
          <a:xfrm>
            <a:off x="7151426" y="2241263"/>
            <a:ext cx="476700" cy="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41"/>
          <p:cNvCxnSpPr>
            <a:stCxn id="894" idx="4"/>
            <a:endCxn id="897" idx="0"/>
          </p:cNvCxnSpPr>
          <p:nvPr/>
        </p:nvCxnSpPr>
        <p:spPr>
          <a:xfrm>
            <a:off x="6994922" y="2397768"/>
            <a:ext cx="0" cy="858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3" name="Google Shape;903;p41"/>
          <p:cNvCxnSpPr>
            <a:stCxn id="898" idx="2"/>
            <a:endCxn id="896" idx="6"/>
          </p:cNvCxnSpPr>
          <p:nvPr/>
        </p:nvCxnSpPr>
        <p:spPr>
          <a:xfrm rot="10800000">
            <a:off x="5794024" y="3413229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4" name="Google Shape;904;p41"/>
          <p:cNvCxnSpPr>
            <a:stCxn id="897" idx="2"/>
            <a:endCxn id="898" idx="6"/>
          </p:cNvCxnSpPr>
          <p:nvPr/>
        </p:nvCxnSpPr>
        <p:spPr>
          <a:xfrm rot="10800000">
            <a:off x="6472718" y="3413230"/>
            <a:ext cx="3657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5" name="Google Shape;905;p41"/>
          <p:cNvSpPr/>
          <p:nvPr/>
        </p:nvSpPr>
        <p:spPr>
          <a:xfrm>
            <a:off x="6159724" y="267074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906" name="Google Shape;906;p41"/>
          <p:cNvCxnSpPr>
            <a:stCxn id="905" idx="4"/>
            <a:endCxn id="898" idx="0"/>
          </p:cNvCxnSpPr>
          <p:nvPr/>
        </p:nvCxnSpPr>
        <p:spPr>
          <a:xfrm>
            <a:off x="6316228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7" name="Google Shape;907;p41"/>
          <p:cNvSpPr/>
          <p:nvPr/>
        </p:nvSpPr>
        <p:spPr>
          <a:xfrm>
            <a:off x="7628053" y="3256725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7628053" y="2670742"/>
            <a:ext cx="313008" cy="31300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909" name="Google Shape;909;p41"/>
          <p:cNvCxnSpPr>
            <a:stCxn id="908" idx="4"/>
            <a:endCxn id="907" idx="0"/>
          </p:cNvCxnSpPr>
          <p:nvPr/>
        </p:nvCxnSpPr>
        <p:spPr>
          <a:xfrm>
            <a:off x="7784557" y="2983751"/>
            <a:ext cx="0" cy="273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0" name="Google Shape;910;p41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1" name="Google Shape;911;p41"/>
          <p:cNvSpPr/>
          <p:nvPr/>
        </p:nvSpPr>
        <p:spPr>
          <a:xfrm>
            <a:off x="7628052" y="2085230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6838417" y="2078322"/>
            <a:ext cx="313008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5481032" y="2092137"/>
            <a:ext cx="313008" cy="313009"/>
          </a:xfrm>
          <a:prstGeom prst="ellipse">
            <a:avLst/>
          </a:prstGeom>
          <a:solidFill>
            <a:srgbClr val="0B4E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6838417" y="3250289"/>
            <a:ext cx="313009" cy="31300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7628052" y="3250288"/>
            <a:ext cx="313009" cy="313008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6" name="Google Shape;916;p41"/>
          <p:cNvSpPr/>
          <p:nvPr/>
        </p:nvSpPr>
        <p:spPr>
          <a:xfrm>
            <a:off x="7628052" y="2664305"/>
            <a:ext cx="313008" cy="313009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7" name="Google Shape;917;p41"/>
          <p:cNvSpPr/>
          <p:nvPr/>
        </p:nvSpPr>
        <p:spPr>
          <a:xfrm>
            <a:off x="6895395" y="5029200"/>
            <a:ext cx="365684" cy="304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cxnSp>
        <p:nvCxnSpPr>
          <p:cNvPr id="918" name="Google Shape;918;p41"/>
          <p:cNvCxnSpPr/>
          <p:nvPr/>
        </p:nvCxnSpPr>
        <p:spPr>
          <a:xfrm>
            <a:off x="6407669" y="53340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9" name="Google Shape;919;p41"/>
          <p:cNvSpPr txBox="1"/>
          <p:nvPr/>
        </p:nvSpPr>
        <p:spPr>
          <a:xfrm>
            <a:off x="5715000" y="5020235"/>
            <a:ext cx="56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=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5715000" y="3943597"/>
            <a:ext cx="25575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fourht time through loop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1" name="Google Shape;921;p41"/>
          <p:cNvSpPr/>
          <p:nvPr/>
        </p:nvSpPr>
        <p:spPr>
          <a:xfrm>
            <a:off x="7258796" y="5029200"/>
            <a:ext cx="365684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2" name="Google Shape;922;p41"/>
          <p:cNvSpPr/>
          <p:nvPr/>
        </p:nvSpPr>
        <p:spPr>
          <a:xfrm>
            <a:off x="6528176" y="5029200"/>
            <a:ext cx="365684" cy="304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923" name="Google Shape;923;p41"/>
          <p:cNvCxnSpPr/>
          <p:nvPr/>
        </p:nvCxnSpPr>
        <p:spPr>
          <a:xfrm>
            <a:off x="6399545" y="5029200"/>
            <a:ext cx="141285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7" name="Google Shape;107;p15"/>
          <p:cNvSpPr txBox="1"/>
          <p:nvPr>
            <p:ph idx="1" type="body"/>
          </p:nvPr>
        </p:nvSpPr>
        <p:spPr>
          <a:xfrm>
            <a:off x="704850" y="1676400"/>
            <a:ext cx="814546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is a pair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where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set of nodes, called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collection of pairs of vertices, called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Vertices and edges are positions and store elements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vertex represents an airport and stores the three-letter airport code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edge represents a flight route between two airports and stores the mileage of the route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6294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495800" y="4089992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010400" y="3934417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759575" y="59436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206875" y="5604467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286000" y="4318592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438400" y="5461592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073775" y="4699592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LGA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457200" y="5232992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HNL</a:t>
            </a:r>
            <a:endParaRPr/>
          </a:p>
        </p:txBody>
      </p:sp>
      <p:cxnSp>
        <p:nvCxnSpPr>
          <p:cNvPr id="117" name="Google Shape;117;p15"/>
          <p:cNvCxnSpPr>
            <a:stCxn id="113" idx="6"/>
            <a:endCxn id="109" idx="2"/>
          </p:cNvCxnSpPr>
          <p:nvPr/>
        </p:nvCxnSpPr>
        <p:spPr>
          <a:xfrm flipH="1" rot="10800000">
            <a:off x="3222625" y="4318592"/>
            <a:ext cx="1273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12" idx="0"/>
            <a:endCxn id="109" idx="4"/>
          </p:cNvCxnSpPr>
          <p:nvPr/>
        </p:nvCxnSpPr>
        <p:spPr>
          <a:xfrm flipH="1" rot="10800000">
            <a:off x="4675187" y="4547267"/>
            <a:ext cx="288900" cy="10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12" idx="7"/>
            <a:endCxn id="115" idx="3"/>
          </p:cNvCxnSpPr>
          <p:nvPr/>
        </p:nvCxnSpPr>
        <p:spPr>
          <a:xfrm flipH="1" rot="10800000">
            <a:off x="5006334" y="5089723"/>
            <a:ext cx="1204500" cy="58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15" idx="0"/>
            <a:endCxn id="110" idx="3"/>
          </p:cNvCxnSpPr>
          <p:nvPr/>
        </p:nvCxnSpPr>
        <p:spPr>
          <a:xfrm flipH="1" rot="10800000">
            <a:off x="6542087" y="4324592"/>
            <a:ext cx="605400" cy="37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109" idx="6"/>
            <a:endCxn id="110" idx="2"/>
          </p:cNvCxnSpPr>
          <p:nvPr/>
        </p:nvCxnSpPr>
        <p:spPr>
          <a:xfrm flipH="1" rot="10800000">
            <a:off x="5432425" y="4162892"/>
            <a:ext cx="1578000" cy="15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>
            <a:stCxn id="116" idx="6"/>
            <a:endCxn id="114" idx="2"/>
          </p:cNvCxnSpPr>
          <p:nvPr/>
        </p:nvCxnSpPr>
        <p:spPr>
          <a:xfrm>
            <a:off x="1393825" y="5461592"/>
            <a:ext cx="10446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>
            <a:stCxn id="113" idx="4"/>
            <a:endCxn id="114" idx="0"/>
          </p:cNvCxnSpPr>
          <p:nvPr/>
        </p:nvCxnSpPr>
        <p:spPr>
          <a:xfrm>
            <a:off x="2754312" y="4775792"/>
            <a:ext cx="152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15" idx="4"/>
          </p:cNvCxnSpPr>
          <p:nvPr/>
        </p:nvCxnSpPr>
        <p:spPr>
          <a:xfrm>
            <a:off x="6542087" y="5156792"/>
            <a:ext cx="685800" cy="66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endCxn id="112" idx="6"/>
          </p:cNvCxnSpPr>
          <p:nvPr/>
        </p:nvCxnSpPr>
        <p:spPr>
          <a:xfrm rot="10800000">
            <a:off x="5143500" y="5833067"/>
            <a:ext cx="1596900" cy="2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114" idx="6"/>
            <a:endCxn id="112" idx="2"/>
          </p:cNvCxnSpPr>
          <p:nvPr/>
        </p:nvCxnSpPr>
        <p:spPr>
          <a:xfrm>
            <a:off x="3375025" y="5690192"/>
            <a:ext cx="83190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14" idx="7"/>
            <a:endCxn id="109" idx="3"/>
          </p:cNvCxnSpPr>
          <p:nvPr/>
        </p:nvCxnSpPr>
        <p:spPr>
          <a:xfrm flipH="1" rot="10800000">
            <a:off x="3237859" y="4480348"/>
            <a:ext cx="1395000" cy="104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 txBox="1"/>
          <p:nvPr/>
        </p:nvSpPr>
        <p:spPr>
          <a:xfrm rot="-347285">
            <a:off x="5776913" y="3915367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849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 rot="-4662247">
            <a:off x="4455319" y="4647998"/>
            <a:ext cx="598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 rot="-1544869">
            <a:off x="5130800" y="5064717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1387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 rot="-2136302">
            <a:off x="3317875" y="4826592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1743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 rot="-689345">
            <a:off x="3429000" y="4089992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1843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 rot="2626382">
            <a:off x="6726238" y="5293317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1099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65849">
            <a:off x="5670550" y="5598117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1120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 rot="695916">
            <a:off x="3470275" y="5417142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1233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 rot="4665015">
            <a:off x="2690019" y="4954386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337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 rot="832501">
            <a:off x="1622425" y="5232992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2555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 rot="-1891667">
            <a:off x="6478588" y="4226517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Travel on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by BFS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BreadthFirstSearch_traversal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{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(10)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(11)           mark v as unvisited;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(12)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(13)           if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visited)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(14)                    BreadthFirstSearch(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 BFS on a graph with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vertices 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edges takes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 time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9" name="Google Shape;929;p4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0" name="Google Shape;930;p42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Breadth-First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6" name="Google Shape;936;p43"/>
          <p:cNvSpPr txBox="1"/>
          <p:nvPr>
            <p:ph idx="1" type="body"/>
          </p:nvPr>
        </p:nvSpPr>
        <p:spPr>
          <a:xfrm>
            <a:off x="914400" y="1997224"/>
            <a:ext cx="73152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BFS to determine the number of connected components. 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BFS to find the path with minimum number of edges between the vertices a and b. Consider that the set of vertices is alphabetically ordered.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7" name="Google Shape;937;p4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8" name="Google Shape;9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191000"/>
            <a:ext cx="6574336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944" name="Google Shape;944;p44"/>
          <p:cNvSpPr txBox="1"/>
          <p:nvPr>
            <p:ph idx="1" type="body"/>
          </p:nvPr>
        </p:nvSpPr>
        <p:spPr>
          <a:xfrm>
            <a:off x="762000" y="19812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Depth-first search (DFS) is a general technique for traversing a graph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DFS starts from a node and explores as far as possible along each branch before backtracking.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jobs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if a network is connected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5" name="Google Shape;945;p4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4"/>
          <p:cNvSpPr/>
          <p:nvPr/>
        </p:nvSpPr>
        <p:spPr>
          <a:xfrm>
            <a:off x="7589043" y="286551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947" name="Google Shape;947;p44"/>
          <p:cNvSpPr/>
          <p:nvPr/>
        </p:nvSpPr>
        <p:spPr>
          <a:xfrm>
            <a:off x="6767260" y="1977586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948" name="Google Shape;948;p44"/>
          <p:cNvSpPr/>
          <p:nvPr/>
        </p:nvSpPr>
        <p:spPr>
          <a:xfrm>
            <a:off x="7589042" y="36739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9" name="Google Shape;949;p44"/>
          <p:cNvSpPr/>
          <p:nvPr/>
        </p:nvSpPr>
        <p:spPr>
          <a:xfrm>
            <a:off x="6759178" y="284515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950" name="Google Shape;950;p44"/>
          <p:cNvSpPr/>
          <p:nvPr/>
        </p:nvSpPr>
        <p:spPr>
          <a:xfrm>
            <a:off x="6090677" y="282069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1" name="Google Shape;951;p44"/>
          <p:cNvSpPr/>
          <p:nvPr/>
        </p:nvSpPr>
        <p:spPr>
          <a:xfrm>
            <a:off x="6092357" y="36739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2" name="Google Shape;952;p44"/>
          <p:cNvSpPr/>
          <p:nvPr/>
        </p:nvSpPr>
        <p:spPr>
          <a:xfrm>
            <a:off x="5486400" y="3670757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3" name="Google Shape;953;p44"/>
          <p:cNvSpPr/>
          <p:nvPr/>
        </p:nvSpPr>
        <p:spPr>
          <a:xfrm>
            <a:off x="4891088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4" name="Google Shape;954;p44"/>
          <p:cNvSpPr/>
          <p:nvPr/>
        </p:nvSpPr>
        <p:spPr>
          <a:xfrm>
            <a:off x="5486400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5" name="Google Shape;955;p44"/>
          <p:cNvSpPr/>
          <p:nvPr/>
        </p:nvSpPr>
        <p:spPr>
          <a:xfrm>
            <a:off x="8229600" y="36739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6" name="Google Shape;956;p44"/>
          <p:cNvSpPr/>
          <p:nvPr/>
        </p:nvSpPr>
        <p:spPr>
          <a:xfrm>
            <a:off x="7589043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7" name="Google Shape;957;p44"/>
          <p:cNvSpPr/>
          <p:nvPr/>
        </p:nvSpPr>
        <p:spPr>
          <a:xfrm>
            <a:off x="8229600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58" name="Google Shape;958;p44"/>
          <p:cNvCxnSpPr>
            <a:stCxn id="947" idx="4"/>
            <a:endCxn id="949" idx="0"/>
          </p:cNvCxnSpPr>
          <p:nvPr/>
        </p:nvCxnSpPr>
        <p:spPr>
          <a:xfrm flipH="1">
            <a:off x="6942516" y="2344299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9" name="Google Shape;959;p44"/>
          <p:cNvCxnSpPr>
            <a:stCxn id="947" idx="3"/>
            <a:endCxn id="950" idx="7"/>
          </p:cNvCxnSpPr>
          <p:nvPr/>
        </p:nvCxnSpPr>
        <p:spPr>
          <a:xfrm flipH="1">
            <a:off x="6403664" y="2290595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44"/>
          <p:cNvCxnSpPr>
            <a:stCxn id="947" idx="5"/>
            <a:endCxn id="946" idx="1"/>
          </p:cNvCxnSpPr>
          <p:nvPr/>
        </p:nvCxnSpPr>
        <p:spPr>
          <a:xfrm>
            <a:off x="7080268" y="2290595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1" name="Google Shape;961;p44"/>
          <p:cNvCxnSpPr>
            <a:stCxn id="950" idx="4"/>
            <a:endCxn id="951" idx="0"/>
          </p:cNvCxnSpPr>
          <p:nvPr/>
        </p:nvCxnSpPr>
        <p:spPr>
          <a:xfrm>
            <a:off x="6274033" y="3187410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44"/>
          <p:cNvCxnSpPr>
            <a:stCxn id="950" idx="3"/>
            <a:endCxn id="952" idx="7"/>
          </p:cNvCxnSpPr>
          <p:nvPr/>
        </p:nvCxnSpPr>
        <p:spPr>
          <a:xfrm flipH="1">
            <a:off x="5799381" y="3133706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3" name="Google Shape;963;p44"/>
          <p:cNvCxnSpPr>
            <a:stCxn id="952" idx="4"/>
            <a:endCxn id="954" idx="0"/>
          </p:cNvCxnSpPr>
          <p:nvPr/>
        </p:nvCxnSpPr>
        <p:spPr>
          <a:xfrm>
            <a:off x="5669757" y="4037469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4" name="Google Shape;964;p44"/>
          <p:cNvCxnSpPr>
            <a:stCxn id="952" idx="3"/>
            <a:endCxn id="953" idx="7"/>
          </p:cNvCxnSpPr>
          <p:nvPr/>
        </p:nvCxnSpPr>
        <p:spPr>
          <a:xfrm flipH="1">
            <a:off x="5204104" y="3983765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44"/>
          <p:cNvCxnSpPr>
            <a:stCxn id="946" idx="4"/>
            <a:endCxn id="948" idx="0"/>
          </p:cNvCxnSpPr>
          <p:nvPr/>
        </p:nvCxnSpPr>
        <p:spPr>
          <a:xfrm>
            <a:off x="7772399" y="3232227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44"/>
          <p:cNvCxnSpPr>
            <a:stCxn id="946" idx="5"/>
            <a:endCxn id="955" idx="1"/>
          </p:cNvCxnSpPr>
          <p:nvPr/>
        </p:nvCxnSpPr>
        <p:spPr>
          <a:xfrm>
            <a:off x="7902052" y="3178523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44"/>
          <p:cNvCxnSpPr>
            <a:stCxn id="948" idx="4"/>
            <a:endCxn id="956" idx="0"/>
          </p:cNvCxnSpPr>
          <p:nvPr/>
        </p:nvCxnSpPr>
        <p:spPr>
          <a:xfrm>
            <a:off x="7772399" y="4040696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44"/>
          <p:cNvCxnSpPr>
            <a:stCxn id="948" idx="5"/>
            <a:endCxn id="957" idx="1"/>
          </p:cNvCxnSpPr>
          <p:nvPr/>
        </p:nvCxnSpPr>
        <p:spPr>
          <a:xfrm>
            <a:off x="7902051" y="3986992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"/>
          <p:cNvSpPr txBox="1"/>
          <p:nvPr>
            <p:ph idx="1" type="body"/>
          </p:nvPr>
        </p:nvSpPr>
        <p:spPr>
          <a:xfrm>
            <a:off x="685800" y="2149624"/>
            <a:ext cx="4983956" cy="425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//Depth first search from vertex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DepthFirstSearch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(each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adjacent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visited)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visit and mark u as visited;			DepthFirstSearch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Google Shape;974;p4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5" name="Google Shape;975;p45"/>
          <p:cNvSpPr/>
          <p:nvPr/>
        </p:nvSpPr>
        <p:spPr>
          <a:xfrm>
            <a:off x="7589043" y="286551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976" name="Google Shape;976;p45"/>
          <p:cNvSpPr/>
          <p:nvPr/>
        </p:nvSpPr>
        <p:spPr>
          <a:xfrm>
            <a:off x="6767260" y="1977586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977" name="Google Shape;977;p45"/>
          <p:cNvSpPr/>
          <p:nvPr/>
        </p:nvSpPr>
        <p:spPr>
          <a:xfrm>
            <a:off x="7589042" y="36739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8" name="Google Shape;978;p45"/>
          <p:cNvSpPr/>
          <p:nvPr/>
        </p:nvSpPr>
        <p:spPr>
          <a:xfrm>
            <a:off x="6759178" y="284515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979" name="Google Shape;979;p45"/>
          <p:cNvSpPr/>
          <p:nvPr/>
        </p:nvSpPr>
        <p:spPr>
          <a:xfrm>
            <a:off x="6090677" y="282069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0" name="Google Shape;980;p45"/>
          <p:cNvSpPr/>
          <p:nvPr/>
        </p:nvSpPr>
        <p:spPr>
          <a:xfrm>
            <a:off x="6092357" y="36739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1" name="Google Shape;981;p45"/>
          <p:cNvSpPr/>
          <p:nvPr/>
        </p:nvSpPr>
        <p:spPr>
          <a:xfrm>
            <a:off x="5486400" y="3670757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2" name="Google Shape;982;p45"/>
          <p:cNvSpPr/>
          <p:nvPr/>
        </p:nvSpPr>
        <p:spPr>
          <a:xfrm>
            <a:off x="4891088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3" name="Google Shape;983;p45"/>
          <p:cNvSpPr/>
          <p:nvPr/>
        </p:nvSpPr>
        <p:spPr>
          <a:xfrm>
            <a:off x="5486400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8229600" y="36739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5" name="Google Shape;985;p45"/>
          <p:cNvSpPr/>
          <p:nvPr/>
        </p:nvSpPr>
        <p:spPr>
          <a:xfrm>
            <a:off x="7589043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6" name="Google Shape;986;p45"/>
          <p:cNvSpPr/>
          <p:nvPr/>
        </p:nvSpPr>
        <p:spPr>
          <a:xfrm>
            <a:off x="8229600" y="45100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87" name="Google Shape;987;p45"/>
          <p:cNvCxnSpPr>
            <a:stCxn id="976" idx="4"/>
            <a:endCxn id="978" idx="0"/>
          </p:cNvCxnSpPr>
          <p:nvPr/>
        </p:nvCxnSpPr>
        <p:spPr>
          <a:xfrm flipH="1">
            <a:off x="6942516" y="2344299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" name="Google Shape;988;p45"/>
          <p:cNvCxnSpPr>
            <a:stCxn id="976" idx="3"/>
            <a:endCxn id="979" idx="7"/>
          </p:cNvCxnSpPr>
          <p:nvPr/>
        </p:nvCxnSpPr>
        <p:spPr>
          <a:xfrm flipH="1">
            <a:off x="6403664" y="2290595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45"/>
          <p:cNvCxnSpPr>
            <a:stCxn id="976" idx="5"/>
            <a:endCxn id="975" idx="1"/>
          </p:cNvCxnSpPr>
          <p:nvPr/>
        </p:nvCxnSpPr>
        <p:spPr>
          <a:xfrm>
            <a:off x="7080268" y="2290595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0" name="Google Shape;990;p45"/>
          <p:cNvCxnSpPr>
            <a:stCxn id="979" idx="4"/>
            <a:endCxn id="980" idx="0"/>
          </p:cNvCxnSpPr>
          <p:nvPr/>
        </p:nvCxnSpPr>
        <p:spPr>
          <a:xfrm>
            <a:off x="6274033" y="3187410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1" name="Google Shape;991;p45"/>
          <p:cNvCxnSpPr>
            <a:stCxn id="979" idx="3"/>
            <a:endCxn id="981" idx="7"/>
          </p:cNvCxnSpPr>
          <p:nvPr/>
        </p:nvCxnSpPr>
        <p:spPr>
          <a:xfrm flipH="1">
            <a:off x="5799381" y="3133706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45"/>
          <p:cNvCxnSpPr>
            <a:stCxn id="981" idx="4"/>
            <a:endCxn id="983" idx="0"/>
          </p:cNvCxnSpPr>
          <p:nvPr/>
        </p:nvCxnSpPr>
        <p:spPr>
          <a:xfrm>
            <a:off x="5669757" y="4037469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3" name="Google Shape;993;p45"/>
          <p:cNvCxnSpPr>
            <a:stCxn id="981" idx="3"/>
            <a:endCxn id="982" idx="7"/>
          </p:cNvCxnSpPr>
          <p:nvPr/>
        </p:nvCxnSpPr>
        <p:spPr>
          <a:xfrm flipH="1">
            <a:off x="5204104" y="3983765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45"/>
          <p:cNvCxnSpPr>
            <a:stCxn id="975" idx="4"/>
            <a:endCxn id="977" idx="0"/>
          </p:cNvCxnSpPr>
          <p:nvPr/>
        </p:nvCxnSpPr>
        <p:spPr>
          <a:xfrm>
            <a:off x="7772399" y="3232227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5" name="Google Shape;995;p45"/>
          <p:cNvCxnSpPr>
            <a:stCxn id="975" idx="5"/>
            <a:endCxn id="984" idx="1"/>
          </p:cNvCxnSpPr>
          <p:nvPr/>
        </p:nvCxnSpPr>
        <p:spPr>
          <a:xfrm>
            <a:off x="7902052" y="3178523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45"/>
          <p:cNvCxnSpPr>
            <a:stCxn id="977" idx="4"/>
            <a:endCxn id="985" idx="0"/>
          </p:cNvCxnSpPr>
          <p:nvPr/>
        </p:nvCxnSpPr>
        <p:spPr>
          <a:xfrm>
            <a:off x="7772399" y="4040696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7" name="Google Shape;997;p45"/>
          <p:cNvCxnSpPr>
            <a:stCxn id="977" idx="5"/>
            <a:endCxn id="986" idx="1"/>
          </p:cNvCxnSpPr>
          <p:nvPr/>
        </p:nvCxnSpPr>
        <p:spPr>
          <a:xfrm>
            <a:off x="7902051" y="3986992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8" name="Google Shape;998;p4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6"/>
          <p:cNvSpPr txBox="1"/>
          <p:nvPr>
            <p:ph idx="1" type="body"/>
          </p:nvPr>
        </p:nvSpPr>
        <p:spPr>
          <a:xfrm>
            <a:off x="990600" y="1997224"/>
            <a:ext cx="72390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//Travel on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by DFS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DepthFirstSearch_traversal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{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(10)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(11)           mark v as unvisted;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(12)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(each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(13)           if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visited)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(14)                    DepthFirstSearch(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DFS on a graph with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vertices 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edges takes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 time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4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5" name="Google Shape;1005;p46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Depth-First Search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 on graphs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1" name="Google Shape;1011;p4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2" name="Google Shape;1012;p47"/>
          <p:cNvSpPr/>
          <p:nvPr/>
        </p:nvSpPr>
        <p:spPr>
          <a:xfrm>
            <a:off x="7589043" y="3767336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1013" name="Google Shape;1013;p47"/>
          <p:cNvSpPr/>
          <p:nvPr/>
        </p:nvSpPr>
        <p:spPr>
          <a:xfrm>
            <a:off x="6767260" y="2879407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014" name="Google Shape;1014;p47"/>
          <p:cNvSpPr/>
          <p:nvPr/>
        </p:nvSpPr>
        <p:spPr>
          <a:xfrm>
            <a:off x="7589042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5" name="Google Shape;1015;p47"/>
          <p:cNvSpPr/>
          <p:nvPr/>
        </p:nvSpPr>
        <p:spPr>
          <a:xfrm>
            <a:off x="6759178" y="3746972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1016" name="Google Shape;1016;p47"/>
          <p:cNvSpPr/>
          <p:nvPr/>
        </p:nvSpPr>
        <p:spPr>
          <a:xfrm>
            <a:off x="6090677" y="372251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7" name="Google Shape;1017;p47"/>
          <p:cNvSpPr/>
          <p:nvPr/>
        </p:nvSpPr>
        <p:spPr>
          <a:xfrm>
            <a:off x="6092357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5486400" y="457257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9" name="Google Shape;1019;p47"/>
          <p:cNvSpPr/>
          <p:nvPr/>
        </p:nvSpPr>
        <p:spPr>
          <a:xfrm>
            <a:off x="4891088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0" name="Google Shape;1020;p47"/>
          <p:cNvSpPr/>
          <p:nvPr/>
        </p:nvSpPr>
        <p:spPr>
          <a:xfrm>
            <a:off x="5486400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1" name="Google Shape;1021;p47"/>
          <p:cNvSpPr/>
          <p:nvPr/>
        </p:nvSpPr>
        <p:spPr>
          <a:xfrm>
            <a:off x="8229600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2" name="Google Shape;1022;p47"/>
          <p:cNvSpPr/>
          <p:nvPr/>
        </p:nvSpPr>
        <p:spPr>
          <a:xfrm>
            <a:off x="7589043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3" name="Google Shape;1023;p47"/>
          <p:cNvSpPr/>
          <p:nvPr/>
        </p:nvSpPr>
        <p:spPr>
          <a:xfrm>
            <a:off x="8229600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4" name="Google Shape;1024;p47"/>
          <p:cNvCxnSpPr>
            <a:stCxn id="1013" idx="4"/>
            <a:endCxn id="1015" idx="0"/>
          </p:cNvCxnSpPr>
          <p:nvPr/>
        </p:nvCxnSpPr>
        <p:spPr>
          <a:xfrm flipH="1">
            <a:off x="6942516" y="3246120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47"/>
          <p:cNvCxnSpPr>
            <a:stCxn id="1013" idx="3"/>
            <a:endCxn id="1016" idx="7"/>
          </p:cNvCxnSpPr>
          <p:nvPr/>
        </p:nvCxnSpPr>
        <p:spPr>
          <a:xfrm flipH="1">
            <a:off x="6403664" y="3192416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47"/>
          <p:cNvCxnSpPr>
            <a:stCxn id="1013" idx="5"/>
            <a:endCxn id="1012" idx="1"/>
          </p:cNvCxnSpPr>
          <p:nvPr/>
        </p:nvCxnSpPr>
        <p:spPr>
          <a:xfrm>
            <a:off x="7080268" y="3192416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7" name="Google Shape;1027;p47"/>
          <p:cNvCxnSpPr>
            <a:stCxn id="1016" idx="4"/>
            <a:endCxn id="1017" idx="0"/>
          </p:cNvCxnSpPr>
          <p:nvPr/>
        </p:nvCxnSpPr>
        <p:spPr>
          <a:xfrm>
            <a:off x="6274033" y="4089231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8" name="Google Shape;1028;p47"/>
          <p:cNvCxnSpPr>
            <a:stCxn id="1016" idx="3"/>
            <a:endCxn id="1018" idx="7"/>
          </p:cNvCxnSpPr>
          <p:nvPr/>
        </p:nvCxnSpPr>
        <p:spPr>
          <a:xfrm flipH="1">
            <a:off x="5799381" y="4035527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47"/>
          <p:cNvCxnSpPr>
            <a:stCxn id="1018" idx="4"/>
            <a:endCxn id="1020" idx="0"/>
          </p:cNvCxnSpPr>
          <p:nvPr/>
        </p:nvCxnSpPr>
        <p:spPr>
          <a:xfrm>
            <a:off x="5669757" y="4939290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0" name="Google Shape;1030;p47"/>
          <p:cNvCxnSpPr>
            <a:stCxn id="1018" idx="3"/>
            <a:endCxn id="1019" idx="7"/>
          </p:cNvCxnSpPr>
          <p:nvPr/>
        </p:nvCxnSpPr>
        <p:spPr>
          <a:xfrm flipH="1">
            <a:off x="5204104" y="4885586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1" name="Google Shape;1031;p47"/>
          <p:cNvCxnSpPr>
            <a:stCxn id="1012" idx="4"/>
            <a:endCxn id="1014" idx="0"/>
          </p:cNvCxnSpPr>
          <p:nvPr/>
        </p:nvCxnSpPr>
        <p:spPr>
          <a:xfrm>
            <a:off x="7772399" y="4134048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2" name="Google Shape;1032;p47"/>
          <p:cNvCxnSpPr>
            <a:stCxn id="1012" idx="5"/>
            <a:endCxn id="1021" idx="1"/>
          </p:cNvCxnSpPr>
          <p:nvPr/>
        </p:nvCxnSpPr>
        <p:spPr>
          <a:xfrm>
            <a:off x="7902052" y="4080344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47"/>
          <p:cNvCxnSpPr>
            <a:stCxn id="1014" idx="4"/>
            <a:endCxn id="1022" idx="0"/>
          </p:cNvCxnSpPr>
          <p:nvPr/>
        </p:nvCxnSpPr>
        <p:spPr>
          <a:xfrm>
            <a:off x="7772399" y="4942517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47"/>
          <p:cNvCxnSpPr>
            <a:stCxn id="1014" idx="5"/>
            <a:endCxn id="1023" idx="1"/>
          </p:cNvCxnSpPr>
          <p:nvPr/>
        </p:nvCxnSpPr>
        <p:spPr>
          <a:xfrm>
            <a:off x="7902051" y="4888813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5" name="Google Shape;1035;p47"/>
          <p:cNvSpPr/>
          <p:nvPr/>
        </p:nvSpPr>
        <p:spPr>
          <a:xfrm>
            <a:off x="3383755" y="377991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6" name="Google Shape;1036;p47"/>
          <p:cNvSpPr/>
          <p:nvPr/>
        </p:nvSpPr>
        <p:spPr>
          <a:xfrm>
            <a:off x="2561972" y="2891986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037" name="Google Shape;1037;p47"/>
          <p:cNvSpPr/>
          <p:nvPr/>
        </p:nvSpPr>
        <p:spPr>
          <a:xfrm>
            <a:off x="3383754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8" name="Google Shape;1038;p47"/>
          <p:cNvSpPr/>
          <p:nvPr/>
        </p:nvSpPr>
        <p:spPr>
          <a:xfrm>
            <a:off x="2553890" y="375955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9" name="Google Shape;1039;p47"/>
          <p:cNvSpPr/>
          <p:nvPr/>
        </p:nvSpPr>
        <p:spPr>
          <a:xfrm>
            <a:off x="1885389" y="373509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0" name="Google Shape;1040;p47"/>
          <p:cNvSpPr/>
          <p:nvPr/>
        </p:nvSpPr>
        <p:spPr>
          <a:xfrm>
            <a:off x="1887069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1" name="Google Shape;1041;p47"/>
          <p:cNvSpPr/>
          <p:nvPr/>
        </p:nvSpPr>
        <p:spPr>
          <a:xfrm>
            <a:off x="1281112" y="4585157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2" name="Google Shape;1042;p47"/>
          <p:cNvSpPr/>
          <p:nvPr/>
        </p:nvSpPr>
        <p:spPr>
          <a:xfrm>
            <a:off x="685800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3" name="Google Shape;1043;p47"/>
          <p:cNvSpPr/>
          <p:nvPr/>
        </p:nvSpPr>
        <p:spPr>
          <a:xfrm>
            <a:off x="1281112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4" name="Google Shape;1044;p47"/>
          <p:cNvSpPr/>
          <p:nvPr/>
        </p:nvSpPr>
        <p:spPr>
          <a:xfrm>
            <a:off x="4024312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5" name="Google Shape;1045;p47"/>
          <p:cNvSpPr/>
          <p:nvPr/>
        </p:nvSpPr>
        <p:spPr>
          <a:xfrm>
            <a:off x="3383755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6" name="Google Shape;1046;p47"/>
          <p:cNvSpPr/>
          <p:nvPr/>
        </p:nvSpPr>
        <p:spPr>
          <a:xfrm>
            <a:off x="4024312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47" name="Google Shape;1047;p47"/>
          <p:cNvCxnSpPr>
            <a:stCxn id="1036" idx="4"/>
            <a:endCxn id="1038" idx="0"/>
          </p:cNvCxnSpPr>
          <p:nvPr/>
        </p:nvCxnSpPr>
        <p:spPr>
          <a:xfrm flipH="1">
            <a:off x="2737228" y="3258699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p47"/>
          <p:cNvCxnSpPr>
            <a:stCxn id="1036" idx="3"/>
            <a:endCxn id="1039" idx="7"/>
          </p:cNvCxnSpPr>
          <p:nvPr/>
        </p:nvCxnSpPr>
        <p:spPr>
          <a:xfrm flipH="1">
            <a:off x="2198376" y="3204995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9" name="Google Shape;1049;p47"/>
          <p:cNvCxnSpPr>
            <a:stCxn id="1036" idx="5"/>
            <a:endCxn id="1035" idx="1"/>
          </p:cNvCxnSpPr>
          <p:nvPr/>
        </p:nvCxnSpPr>
        <p:spPr>
          <a:xfrm>
            <a:off x="2874980" y="3204995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0" name="Google Shape;1050;p47"/>
          <p:cNvCxnSpPr>
            <a:stCxn id="1039" idx="4"/>
            <a:endCxn id="1040" idx="0"/>
          </p:cNvCxnSpPr>
          <p:nvPr/>
        </p:nvCxnSpPr>
        <p:spPr>
          <a:xfrm>
            <a:off x="2068746" y="4101810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1" name="Google Shape;1051;p47"/>
          <p:cNvCxnSpPr>
            <a:stCxn id="1039" idx="3"/>
            <a:endCxn id="1041" idx="7"/>
          </p:cNvCxnSpPr>
          <p:nvPr/>
        </p:nvCxnSpPr>
        <p:spPr>
          <a:xfrm flipH="1">
            <a:off x="1594093" y="4048106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2" name="Google Shape;1052;p47"/>
          <p:cNvCxnSpPr>
            <a:stCxn id="1041" idx="4"/>
            <a:endCxn id="1043" idx="0"/>
          </p:cNvCxnSpPr>
          <p:nvPr/>
        </p:nvCxnSpPr>
        <p:spPr>
          <a:xfrm>
            <a:off x="1464469" y="4951869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3" name="Google Shape;1053;p47"/>
          <p:cNvCxnSpPr>
            <a:stCxn id="1041" idx="3"/>
            <a:endCxn id="1042" idx="7"/>
          </p:cNvCxnSpPr>
          <p:nvPr/>
        </p:nvCxnSpPr>
        <p:spPr>
          <a:xfrm flipH="1">
            <a:off x="998816" y="4898165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4" name="Google Shape;1054;p47"/>
          <p:cNvCxnSpPr>
            <a:stCxn id="1035" idx="4"/>
            <a:endCxn id="1037" idx="0"/>
          </p:cNvCxnSpPr>
          <p:nvPr/>
        </p:nvCxnSpPr>
        <p:spPr>
          <a:xfrm>
            <a:off x="3567112" y="4146627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47"/>
          <p:cNvCxnSpPr>
            <a:stCxn id="1035" idx="5"/>
            <a:endCxn id="1044" idx="1"/>
          </p:cNvCxnSpPr>
          <p:nvPr/>
        </p:nvCxnSpPr>
        <p:spPr>
          <a:xfrm>
            <a:off x="3696764" y="4092923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p47"/>
          <p:cNvCxnSpPr>
            <a:stCxn id="1037" idx="4"/>
            <a:endCxn id="1045" idx="0"/>
          </p:cNvCxnSpPr>
          <p:nvPr/>
        </p:nvCxnSpPr>
        <p:spPr>
          <a:xfrm>
            <a:off x="3567110" y="4955096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47"/>
          <p:cNvCxnSpPr>
            <a:stCxn id="1037" idx="5"/>
            <a:endCxn id="1046" idx="1"/>
          </p:cNvCxnSpPr>
          <p:nvPr/>
        </p:nvCxnSpPr>
        <p:spPr>
          <a:xfrm>
            <a:off x="3696763" y="4901392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8" name="Google Shape;1058;p47"/>
          <p:cNvSpPr txBox="1"/>
          <p:nvPr/>
        </p:nvSpPr>
        <p:spPr>
          <a:xfrm>
            <a:off x="2438400" y="2209800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BFS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9" name="Google Shape;1059;p47"/>
          <p:cNvSpPr txBox="1"/>
          <p:nvPr/>
        </p:nvSpPr>
        <p:spPr>
          <a:xfrm>
            <a:off x="6598355" y="220980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5" name="Google Shape;1065;p48"/>
          <p:cNvSpPr txBox="1"/>
          <p:nvPr>
            <p:ph idx="1" type="body"/>
          </p:nvPr>
        </p:nvSpPr>
        <p:spPr>
          <a:xfrm>
            <a:off x="914400" y="20574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DFS to determine the number of connected components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6" name="Google Shape;1066;p4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7" name="Google Shape;10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124200"/>
            <a:ext cx="6189228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 Types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44" name="Google Shape;144;p16"/>
          <p:cNvSpPr txBox="1"/>
          <p:nvPr>
            <p:ph idx="1" type="body"/>
          </p:nvPr>
        </p:nvSpPr>
        <p:spPr>
          <a:xfrm>
            <a:off x="685800" y="1981200"/>
            <a:ext cx="441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edge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pair of vertices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vertex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origin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 vertex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destination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 flight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Undirected edge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unordered pair of vertices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 flight route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edges are directed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route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Undirected graph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edges are undirected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flight network</a:t>
            </a:r>
            <a:endParaRPr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6527800" y="64856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cxnSp>
        <p:nvCxnSpPr>
          <p:cNvPr id="148" name="Google Shape;148;p16"/>
          <p:cNvCxnSpPr>
            <a:stCxn id="146" idx="6"/>
            <a:endCxn id="147" idx="2"/>
          </p:cNvCxnSpPr>
          <p:nvPr/>
        </p:nvCxnSpPr>
        <p:spPr>
          <a:xfrm>
            <a:off x="6194425" y="2428875"/>
            <a:ext cx="155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6"/>
          <p:cNvSpPr txBox="1"/>
          <p:nvPr/>
        </p:nvSpPr>
        <p:spPr>
          <a:xfrm>
            <a:off x="5972175" y="1981200"/>
            <a:ext cx="198755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flight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AA 1206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cxnSp>
        <p:nvCxnSpPr>
          <p:cNvPr id="152" name="Google Shape;152;p16"/>
          <p:cNvCxnSpPr>
            <a:stCxn id="150" idx="6"/>
            <a:endCxn id="151" idx="2"/>
          </p:cNvCxnSpPr>
          <p:nvPr/>
        </p:nvCxnSpPr>
        <p:spPr>
          <a:xfrm>
            <a:off x="6203950" y="3765550"/>
            <a:ext cx="155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6"/>
          <p:cNvSpPr txBox="1"/>
          <p:nvPr/>
        </p:nvSpPr>
        <p:spPr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Terminology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159" name="Google Shape;159;p17"/>
          <p:cNvSpPr txBox="1"/>
          <p:nvPr>
            <p:ph idx="1" type="body"/>
          </p:nvPr>
        </p:nvSpPr>
        <p:spPr>
          <a:xfrm>
            <a:off x="609600" y="2057400"/>
            <a:ext cx="40481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vertices (or endpoints) of an edge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and V are the endpoints of 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Edges incident on a vertex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d, and b are incident on 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Adjacent vertices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and V are adjacent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Degree of a vertex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has degree 4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Self-loop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 is a self-loop</a:t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162" name="Google Shape;162;p17"/>
            <p:cNvSpPr/>
            <p:nvPr/>
          </p:nvSpPr>
          <p:spPr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</a:t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</a:t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</a:t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/>
            </a:p>
          </p:txBody>
        </p:sp>
        <p:cxnSp>
          <p:nvCxnSpPr>
            <p:cNvPr id="167" name="Google Shape;167;p17"/>
            <p:cNvCxnSpPr>
              <a:stCxn id="164" idx="3"/>
              <a:endCxn id="163" idx="7"/>
            </p:cNvCxnSpPr>
            <p:nvPr/>
          </p:nvCxnSpPr>
          <p:spPr>
            <a:xfrm flipH="1">
              <a:off x="3126" y="135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7"/>
            <p:cNvCxnSpPr>
              <a:stCxn id="165" idx="1"/>
              <a:endCxn id="163" idx="5"/>
            </p:cNvCxnSpPr>
            <p:nvPr/>
          </p:nvCxnSpPr>
          <p:spPr>
            <a:xfrm rot="10800000">
              <a:off x="3126" y="199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7"/>
            <p:cNvCxnSpPr>
              <a:stCxn id="165" idx="7"/>
              <a:endCxn id="162" idx="3"/>
            </p:cNvCxnSpPr>
            <p:nvPr/>
          </p:nvCxnSpPr>
          <p:spPr>
            <a:xfrm flipH="1" rot="10800000">
              <a:off x="3630" y="199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7"/>
            <p:cNvCxnSpPr>
              <a:stCxn id="164" idx="5"/>
              <a:endCxn id="162" idx="1"/>
            </p:cNvCxnSpPr>
            <p:nvPr/>
          </p:nvCxnSpPr>
          <p:spPr>
            <a:xfrm>
              <a:off x="3630" y="135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7"/>
            <p:cNvCxnSpPr>
              <a:stCxn id="164" idx="4"/>
              <a:endCxn id="165" idx="0"/>
            </p:cNvCxnSpPr>
            <p:nvPr/>
          </p:nvCxnSpPr>
          <p:spPr>
            <a:xfrm>
              <a:off x="3528" y="1392"/>
              <a:ext cx="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Google Shape;172;p17"/>
            <p:cNvSpPr/>
            <p:nvPr/>
          </p:nvSpPr>
          <p:spPr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/>
            </a:p>
          </p:txBody>
        </p:sp>
        <p:cxnSp>
          <p:nvCxnSpPr>
            <p:cNvPr id="173" name="Google Shape;173;p17"/>
            <p:cNvCxnSpPr>
              <a:stCxn id="165" idx="5"/>
              <a:endCxn id="172" idx="1"/>
            </p:cNvCxnSpPr>
            <p:nvPr/>
          </p:nvCxnSpPr>
          <p:spPr>
            <a:xfrm>
              <a:off x="3630" y="250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7"/>
            <p:cNvCxnSpPr>
              <a:stCxn id="162" idx="4"/>
              <a:endCxn id="172" idx="0"/>
            </p:cNvCxnSpPr>
            <p:nvPr/>
          </p:nvCxnSpPr>
          <p:spPr>
            <a:xfrm>
              <a:off x="4104" y="1968"/>
              <a:ext cx="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17"/>
            <p:cNvSpPr txBox="1"/>
            <p:nvPr/>
          </p:nvSpPr>
          <p:spPr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4389" y="1537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84" name="Google Shape;184;p17"/>
            <p:cNvCxnSpPr>
              <a:stCxn id="162" idx="6"/>
              <a:endCxn id="166" idx="2"/>
            </p:cNvCxnSpPr>
            <p:nvPr/>
          </p:nvCxnSpPr>
          <p:spPr>
            <a:xfrm>
              <a:off x="4248" y="1824"/>
              <a:ext cx="600" cy="0"/>
            </a:xfrm>
            <a:prstGeom prst="curvedConnector3">
              <a:avLst>
                <a:gd fmla="val -900036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7"/>
            <p:cNvCxnSpPr>
              <a:stCxn id="166" idx="5"/>
              <a:endCxn id="166" idx="7"/>
            </p:cNvCxnSpPr>
            <p:nvPr/>
          </p:nvCxnSpPr>
          <p:spPr>
            <a:xfrm rot="-5400000">
              <a:off x="4824" y="1776"/>
              <a:ext cx="300" cy="0"/>
            </a:xfrm>
            <a:prstGeom prst="curvedConnector5">
              <a:avLst>
                <a:gd fmla="val 1026492" name="adj1"/>
                <a:gd fmla="val -504611417" name="adj2"/>
                <a:gd fmla="val 1026613" name="adj3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Terminology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191" name="Google Shape;191;p18"/>
          <p:cNvSpPr txBox="1"/>
          <p:nvPr>
            <p:ph idx="1" type="body"/>
          </p:nvPr>
        </p:nvSpPr>
        <p:spPr>
          <a:xfrm>
            <a:off x="838200" y="2057400"/>
            <a:ext cx="411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of alternating vertices and edges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begins with a vertex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ends with a vertex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edge is preceded and followed by its endpoints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path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such that all its vertices and edges are distinct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=(V,b,X,h,Z)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simple path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=(U,c,W,e,X,g,Y,f,W,d,V)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path that is not simple</a:t>
            </a:r>
            <a:endParaRPr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5572125" y="2905125"/>
            <a:ext cx="1570038" cy="2149475"/>
          </a:xfrm>
          <a:custGeom>
            <a:rect b="b" l="l" r="r" t="t"/>
            <a:pathLst>
              <a:path extrusionOk="0" h="1354" w="989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6505575" y="2724150"/>
            <a:ext cx="1638300" cy="736600"/>
          </a:xfrm>
          <a:custGeom>
            <a:rect b="b" l="l" r="r" t="t"/>
            <a:pathLst>
              <a:path extrusionOk="0" h="464" w="1032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/>
          </a:p>
        </p:txBody>
      </p:sp>
      <p:cxnSp>
        <p:nvCxnSpPr>
          <p:cNvPr id="201" name="Google Shape;201;p18"/>
          <p:cNvCxnSpPr>
            <a:stCxn id="198" idx="3"/>
            <a:endCxn id="197" idx="7"/>
          </p:cNvCxnSpPr>
          <p:nvPr/>
        </p:nvCxnSpPr>
        <p:spPr>
          <a:xfrm flipH="1">
            <a:off x="5495755" y="275244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>
            <a:stCxn id="199" idx="1"/>
            <a:endCxn id="197" idx="5"/>
          </p:cNvCxnSpPr>
          <p:nvPr/>
        </p:nvCxnSpPr>
        <p:spPr>
          <a:xfrm rot="10800000">
            <a:off x="5495755" y="366695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8"/>
          <p:cNvCxnSpPr>
            <a:stCxn id="199" idx="7"/>
            <a:endCxn id="196" idx="3"/>
          </p:cNvCxnSpPr>
          <p:nvPr/>
        </p:nvCxnSpPr>
        <p:spPr>
          <a:xfrm flipH="1" rot="10800000">
            <a:off x="6410045" y="366695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8"/>
          <p:cNvCxnSpPr>
            <a:stCxn id="196" idx="6"/>
            <a:endCxn id="200" idx="2"/>
          </p:cNvCxnSpPr>
          <p:nvPr/>
        </p:nvCxnSpPr>
        <p:spPr>
          <a:xfrm>
            <a:off x="7391400" y="3505200"/>
            <a:ext cx="76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stCxn id="198" idx="5"/>
            <a:endCxn id="196" idx="1"/>
          </p:cNvCxnSpPr>
          <p:nvPr/>
        </p:nvCxnSpPr>
        <p:spPr>
          <a:xfrm>
            <a:off x="6410045" y="275244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8"/>
          <p:cNvCxnSpPr>
            <a:stCxn id="198" idx="4"/>
            <a:endCxn id="199" idx="0"/>
          </p:cNvCxnSpPr>
          <p:nvPr/>
        </p:nvCxnSpPr>
        <p:spPr>
          <a:xfrm>
            <a:off x="6248400" y="2819400"/>
            <a:ext cx="0" cy="13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8"/>
          <p:cNvSpPr/>
          <p:nvPr/>
        </p:nvSpPr>
        <p:spPr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</p:txBody>
      </p:sp>
      <p:cxnSp>
        <p:nvCxnSpPr>
          <p:cNvPr id="208" name="Google Shape;208;p18"/>
          <p:cNvCxnSpPr>
            <a:stCxn id="199" idx="5"/>
            <a:endCxn id="207" idx="1"/>
          </p:cNvCxnSpPr>
          <p:nvPr/>
        </p:nvCxnSpPr>
        <p:spPr>
          <a:xfrm>
            <a:off x="6410045" y="4581245"/>
            <a:ext cx="6006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stCxn id="196" idx="4"/>
            <a:endCxn id="207" idx="0"/>
          </p:cNvCxnSpPr>
          <p:nvPr/>
        </p:nvCxnSpPr>
        <p:spPr>
          <a:xfrm>
            <a:off x="7162800" y="3733800"/>
            <a:ext cx="9600" cy="13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8"/>
          <p:cNvSpPr txBox="1"/>
          <p:nvPr/>
        </p:nvSpPr>
        <p:spPr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Terminology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4" name="Google Shape;224;p19"/>
          <p:cNvSpPr txBox="1"/>
          <p:nvPr>
            <p:ph idx="1" type="body"/>
          </p:nvPr>
        </p:nvSpPr>
        <p:spPr>
          <a:xfrm>
            <a:off x="685800" y="1981200"/>
            <a:ext cx="419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circular sequence of alternating vertices and edges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edge is preceded and followed by its endpoints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cycle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 such that all its vertices and edges are distinct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=(V,b,X,g,Y,f,W,c,U,a,↵)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simple cycle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=(U,c,W,e,X,g,Y,f,W,d,V,a,↵)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cycle that is not simple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5067300" y="2667000"/>
            <a:ext cx="2182813" cy="2652713"/>
          </a:xfrm>
          <a:custGeom>
            <a:rect b="b" l="l" r="r" t="t"/>
            <a:pathLst>
              <a:path extrusionOk="0" h="1671" w="1375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5343525" y="2735263"/>
            <a:ext cx="1570038" cy="2319337"/>
          </a:xfrm>
          <a:custGeom>
            <a:rect b="b" l="l" r="r" t="t"/>
            <a:pathLst>
              <a:path extrusionOk="0" h="1461" w="989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/>
          </a:p>
        </p:txBody>
      </p:sp>
      <p:cxnSp>
        <p:nvCxnSpPr>
          <p:cNvPr id="234" name="Google Shape;234;p19"/>
          <p:cNvCxnSpPr>
            <a:stCxn id="231" idx="3"/>
            <a:endCxn id="230" idx="7"/>
          </p:cNvCxnSpPr>
          <p:nvPr/>
        </p:nvCxnSpPr>
        <p:spPr>
          <a:xfrm flipH="1">
            <a:off x="5267155" y="275244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9"/>
          <p:cNvCxnSpPr>
            <a:stCxn id="232" idx="1"/>
            <a:endCxn id="230" idx="5"/>
          </p:cNvCxnSpPr>
          <p:nvPr/>
        </p:nvCxnSpPr>
        <p:spPr>
          <a:xfrm rot="10800000">
            <a:off x="5267155" y="366695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9"/>
          <p:cNvCxnSpPr>
            <a:stCxn id="232" idx="7"/>
            <a:endCxn id="229" idx="3"/>
          </p:cNvCxnSpPr>
          <p:nvPr/>
        </p:nvCxnSpPr>
        <p:spPr>
          <a:xfrm flipH="1" rot="10800000">
            <a:off x="6181445" y="366695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9"/>
          <p:cNvCxnSpPr>
            <a:stCxn id="229" idx="6"/>
            <a:endCxn id="233" idx="2"/>
          </p:cNvCxnSpPr>
          <p:nvPr/>
        </p:nvCxnSpPr>
        <p:spPr>
          <a:xfrm>
            <a:off x="7162800" y="3505200"/>
            <a:ext cx="76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9"/>
          <p:cNvCxnSpPr>
            <a:stCxn id="231" idx="5"/>
            <a:endCxn id="229" idx="1"/>
          </p:cNvCxnSpPr>
          <p:nvPr/>
        </p:nvCxnSpPr>
        <p:spPr>
          <a:xfrm>
            <a:off x="6181445" y="2752445"/>
            <a:ext cx="5910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9"/>
          <p:cNvCxnSpPr>
            <a:stCxn id="231" idx="4"/>
            <a:endCxn id="232" idx="0"/>
          </p:cNvCxnSpPr>
          <p:nvPr/>
        </p:nvCxnSpPr>
        <p:spPr>
          <a:xfrm>
            <a:off x="6019800" y="2819400"/>
            <a:ext cx="0" cy="13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9"/>
          <p:cNvSpPr/>
          <p:nvPr/>
        </p:nvSpPr>
        <p:spPr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</p:txBody>
      </p:sp>
      <p:cxnSp>
        <p:nvCxnSpPr>
          <p:cNvPr id="241" name="Google Shape;241;p19"/>
          <p:cNvCxnSpPr>
            <a:stCxn id="232" idx="5"/>
            <a:endCxn id="240" idx="1"/>
          </p:cNvCxnSpPr>
          <p:nvPr/>
        </p:nvCxnSpPr>
        <p:spPr>
          <a:xfrm>
            <a:off x="6181445" y="4581245"/>
            <a:ext cx="600600" cy="5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stCxn id="229" idx="4"/>
            <a:endCxn id="240" idx="0"/>
          </p:cNvCxnSpPr>
          <p:nvPr/>
        </p:nvCxnSpPr>
        <p:spPr>
          <a:xfrm>
            <a:off x="6934200" y="3733800"/>
            <a:ext cx="9600" cy="13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9"/>
          <p:cNvSpPr txBox="1"/>
          <p:nvPr/>
        </p:nvSpPr>
        <p:spPr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and unweighted graphs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1143000" y="4572000"/>
            <a:ext cx="7543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 = (V, E) is a weighted graph if each edge (u,v)∈E is assigned a weight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weighted graph?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unweighted graph?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2825750" y="295698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1362075" y="263683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2093913" y="190500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747024" y="3845437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3" name="Google Shape;263;p20"/>
          <p:cNvCxnSpPr>
            <a:stCxn id="261" idx="3"/>
            <a:endCxn id="260" idx="7"/>
          </p:cNvCxnSpPr>
          <p:nvPr/>
        </p:nvCxnSpPr>
        <p:spPr>
          <a:xfrm flipH="1">
            <a:off x="1675117" y="2218009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0"/>
          <p:cNvCxnSpPr>
            <a:stCxn id="262" idx="1"/>
            <a:endCxn id="259" idx="5"/>
          </p:cNvCxnSpPr>
          <p:nvPr/>
        </p:nvCxnSpPr>
        <p:spPr>
          <a:xfrm rot="10800000">
            <a:off x="3138628" y="3270041"/>
            <a:ext cx="662100" cy="6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0"/>
          <p:cNvCxnSpPr>
            <a:stCxn id="261" idx="5"/>
            <a:endCxn id="259" idx="1"/>
          </p:cNvCxnSpPr>
          <p:nvPr/>
        </p:nvCxnSpPr>
        <p:spPr>
          <a:xfrm>
            <a:off x="2406921" y="2218009"/>
            <a:ext cx="472500" cy="79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0"/>
          <p:cNvSpPr/>
          <p:nvPr/>
        </p:nvSpPr>
        <p:spPr>
          <a:xfrm>
            <a:off x="4068763" y="1961310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7" name="Google Shape;267;p20"/>
          <p:cNvCxnSpPr>
            <a:stCxn id="268" idx="7"/>
            <a:endCxn id="266" idx="4"/>
          </p:cNvCxnSpPr>
          <p:nvPr/>
        </p:nvCxnSpPr>
        <p:spPr>
          <a:xfrm flipH="1" rot="10800000">
            <a:off x="3984084" y="2327979"/>
            <a:ext cx="267900" cy="40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0"/>
          <p:cNvCxnSpPr>
            <a:stCxn id="266" idx="1"/>
            <a:endCxn id="261" idx="6"/>
          </p:cNvCxnSpPr>
          <p:nvPr/>
        </p:nvCxnSpPr>
        <p:spPr>
          <a:xfrm flipH="1">
            <a:off x="2460767" y="2015014"/>
            <a:ext cx="1661700" cy="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0"/>
          <p:cNvCxnSpPr>
            <a:stCxn id="259" idx="2"/>
            <a:endCxn id="260" idx="6"/>
          </p:cNvCxnSpPr>
          <p:nvPr/>
        </p:nvCxnSpPr>
        <p:spPr>
          <a:xfrm rot="10800000">
            <a:off x="1728650" y="2820245"/>
            <a:ext cx="1097100" cy="32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0"/>
          <p:cNvSpPr/>
          <p:nvPr/>
        </p:nvSpPr>
        <p:spPr>
          <a:xfrm>
            <a:off x="3671075" y="268287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1" name="Google Shape;271;p20"/>
          <p:cNvCxnSpPr>
            <a:stCxn id="268" idx="2"/>
            <a:endCxn id="259" idx="6"/>
          </p:cNvCxnSpPr>
          <p:nvPr/>
        </p:nvCxnSpPr>
        <p:spPr>
          <a:xfrm flipH="1">
            <a:off x="3192575" y="2866231"/>
            <a:ext cx="478500" cy="27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0"/>
          <p:cNvCxnSpPr>
            <a:stCxn id="262" idx="0"/>
            <a:endCxn id="268" idx="4"/>
          </p:cNvCxnSpPr>
          <p:nvPr/>
        </p:nvCxnSpPr>
        <p:spPr>
          <a:xfrm rot="10800000">
            <a:off x="3854480" y="3049537"/>
            <a:ext cx="75900" cy="79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0"/>
          <p:cNvSpPr/>
          <p:nvPr/>
        </p:nvSpPr>
        <p:spPr>
          <a:xfrm>
            <a:off x="1489868" y="3898346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4" name="Google Shape;274;p20"/>
          <p:cNvCxnSpPr>
            <a:stCxn id="273" idx="0"/>
            <a:endCxn id="260" idx="4"/>
          </p:cNvCxnSpPr>
          <p:nvPr/>
        </p:nvCxnSpPr>
        <p:spPr>
          <a:xfrm rot="10800000">
            <a:off x="1545424" y="3003446"/>
            <a:ext cx="127800" cy="89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0"/>
          <p:cNvCxnSpPr>
            <a:stCxn id="273" idx="6"/>
            <a:endCxn id="262" idx="2"/>
          </p:cNvCxnSpPr>
          <p:nvPr/>
        </p:nvCxnSpPr>
        <p:spPr>
          <a:xfrm flipH="1" rot="10800000">
            <a:off x="1856581" y="4028902"/>
            <a:ext cx="1890300" cy="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0"/>
          <p:cNvSpPr/>
          <p:nvPr/>
        </p:nvSpPr>
        <p:spPr>
          <a:xfrm>
            <a:off x="6698726" y="296437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5235051" y="2644222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5966889" y="1912384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7620000" y="3852821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0" name="Google Shape;280;p20"/>
          <p:cNvCxnSpPr>
            <a:stCxn id="278" idx="3"/>
            <a:endCxn id="277" idx="7"/>
          </p:cNvCxnSpPr>
          <p:nvPr/>
        </p:nvCxnSpPr>
        <p:spPr>
          <a:xfrm flipH="1">
            <a:off x="5548093" y="2225393"/>
            <a:ext cx="47250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0"/>
          <p:cNvCxnSpPr>
            <a:stCxn id="279" idx="1"/>
            <a:endCxn id="276" idx="5"/>
          </p:cNvCxnSpPr>
          <p:nvPr/>
        </p:nvCxnSpPr>
        <p:spPr>
          <a:xfrm rot="10800000">
            <a:off x="7011604" y="3277425"/>
            <a:ext cx="662100" cy="6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0"/>
          <p:cNvCxnSpPr>
            <a:stCxn id="278" idx="5"/>
            <a:endCxn id="276" idx="1"/>
          </p:cNvCxnSpPr>
          <p:nvPr/>
        </p:nvCxnSpPr>
        <p:spPr>
          <a:xfrm>
            <a:off x="6279897" y="2225393"/>
            <a:ext cx="472500" cy="79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0"/>
          <p:cNvSpPr/>
          <p:nvPr/>
        </p:nvSpPr>
        <p:spPr>
          <a:xfrm>
            <a:off x="7941739" y="196869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4" name="Google Shape;284;p20"/>
          <p:cNvCxnSpPr>
            <a:stCxn id="285" idx="7"/>
            <a:endCxn id="283" idx="4"/>
          </p:cNvCxnSpPr>
          <p:nvPr/>
        </p:nvCxnSpPr>
        <p:spPr>
          <a:xfrm flipH="1" rot="10800000">
            <a:off x="7857060" y="2335363"/>
            <a:ext cx="267900" cy="40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0"/>
          <p:cNvCxnSpPr>
            <a:stCxn id="283" idx="1"/>
            <a:endCxn id="278" idx="6"/>
          </p:cNvCxnSpPr>
          <p:nvPr/>
        </p:nvCxnSpPr>
        <p:spPr>
          <a:xfrm flipH="1">
            <a:off x="6333743" y="2022398"/>
            <a:ext cx="1661700" cy="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0"/>
          <p:cNvCxnSpPr>
            <a:stCxn id="276" idx="2"/>
            <a:endCxn id="277" idx="6"/>
          </p:cNvCxnSpPr>
          <p:nvPr/>
        </p:nvCxnSpPr>
        <p:spPr>
          <a:xfrm rot="10800000">
            <a:off x="5601626" y="2827629"/>
            <a:ext cx="1097100" cy="32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0"/>
          <p:cNvSpPr/>
          <p:nvPr/>
        </p:nvSpPr>
        <p:spPr>
          <a:xfrm>
            <a:off x="7544051" y="269025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8" name="Google Shape;288;p20"/>
          <p:cNvCxnSpPr>
            <a:stCxn id="285" idx="2"/>
            <a:endCxn id="276" idx="6"/>
          </p:cNvCxnSpPr>
          <p:nvPr/>
        </p:nvCxnSpPr>
        <p:spPr>
          <a:xfrm flipH="1">
            <a:off x="7065551" y="2873615"/>
            <a:ext cx="478500" cy="27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0"/>
          <p:cNvCxnSpPr>
            <a:stCxn id="279" idx="0"/>
            <a:endCxn id="285" idx="4"/>
          </p:cNvCxnSpPr>
          <p:nvPr/>
        </p:nvCxnSpPr>
        <p:spPr>
          <a:xfrm rot="10800000">
            <a:off x="7727456" y="3056921"/>
            <a:ext cx="75900" cy="79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0"/>
          <p:cNvSpPr/>
          <p:nvPr/>
        </p:nvSpPr>
        <p:spPr>
          <a:xfrm>
            <a:off x="5362844" y="3905730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1" name="Google Shape;291;p20"/>
          <p:cNvCxnSpPr>
            <a:stCxn id="290" idx="0"/>
            <a:endCxn id="277" idx="4"/>
          </p:cNvCxnSpPr>
          <p:nvPr/>
        </p:nvCxnSpPr>
        <p:spPr>
          <a:xfrm rot="10800000">
            <a:off x="5418401" y="3010830"/>
            <a:ext cx="127800" cy="89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0"/>
          <p:cNvCxnSpPr>
            <a:stCxn id="290" idx="6"/>
            <a:endCxn id="279" idx="2"/>
          </p:cNvCxnSpPr>
          <p:nvPr/>
        </p:nvCxnSpPr>
        <p:spPr>
          <a:xfrm flipH="1" rot="10800000">
            <a:off x="5729557" y="4036286"/>
            <a:ext cx="1890300" cy="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0"/>
          <p:cNvSpPr txBox="1"/>
          <p:nvPr/>
        </p:nvSpPr>
        <p:spPr>
          <a:xfrm>
            <a:off x="5175164" y="3324091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5562600" y="220980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7051986" y="179579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8001000" y="240539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7737786" y="331979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7239000" y="335280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6477000" y="248159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7128186" y="278639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5985186" y="274320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6518586" y="3810000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Presentation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828800"/>
            <a:ext cx="8305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 = (V, E); V = {0, 1,…, n-1}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 a graph by an adjacency matrix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A[u][v] = 1   if (u,v) ∈ E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A[u][v] = 0   Otherwise</a:t>
            </a:r>
            <a:endParaRPr/>
          </a:p>
        </p:txBody>
      </p:sp>
      <p:sp>
        <p:nvSpPr>
          <p:cNvPr id="309" name="Google Shape;309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10" name="Google Shape;310;p21"/>
          <p:cNvGraphicFramePr/>
          <p:nvPr/>
        </p:nvGraphicFramePr>
        <p:xfrm>
          <a:off x="43434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{1766E051-7363-4001-8FAA-DE40684B910D}</a:tableStyleId>
              </a:tblPr>
              <a:tblGrid>
                <a:gridCol w="736600"/>
                <a:gridCol w="736600"/>
                <a:gridCol w="736600"/>
                <a:gridCol w="736600"/>
                <a:gridCol w="736600"/>
                <a:gridCol w="7366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1" name="Google Shape;311;p21"/>
          <p:cNvSpPr/>
          <p:nvPr/>
        </p:nvSpPr>
        <p:spPr>
          <a:xfrm>
            <a:off x="959739" y="4184387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2" name="Google Shape;312;p21"/>
          <p:cNvCxnSpPr/>
          <p:nvPr/>
        </p:nvCxnSpPr>
        <p:spPr>
          <a:xfrm>
            <a:off x="1326451" y="4367744"/>
            <a:ext cx="179774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1"/>
          <p:cNvSpPr/>
          <p:nvPr/>
        </p:nvSpPr>
        <p:spPr>
          <a:xfrm>
            <a:off x="959739" y="556260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3124200" y="4184387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3124200" y="5562599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2057400" y="480060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7" name="Google Shape;317;p21"/>
          <p:cNvCxnSpPr>
            <a:stCxn id="313" idx="0"/>
            <a:endCxn id="311" idx="4"/>
          </p:cNvCxnSpPr>
          <p:nvPr/>
        </p:nvCxnSpPr>
        <p:spPr>
          <a:xfrm rot="10800000">
            <a:off x="1143095" y="4551000"/>
            <a:ext cx="0" cy="10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1"/>
          <p:cNvCxnSpPr/>
          <p:nvPr/>
        </p:nvCxnSpPr>
        <p:spPr>
          <a:xfrm rot="10800000">
            <a:off x="1326451" y="5745956"/>
            <a:ext cx="1797749" cy="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1"/>
          <p:cNvCxnSpPr/>
          <p:nvPr/>
        </p:nvCxnSpPr>
        <p:spPr>
          <a:xfrm>
            <a:off x="3307556" y="4551100"/>
            <a:ext cx="0" cy="10114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1"/>
          <p:cNvCxnSpPr/>
          <p:nvPr/>
        </p:nvCxnSpPr>
        <p:spPr>
          <a:xfrm>
            <a:off x="1272747" y="4497396"/>
            <a:ext cx="838357" cy="3569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1"/>
          <p:cNvCxnSpPr/>
          <p:nvPr/>
        </p:nvCxnSpPr>
        <p:spPr>
          <a:xfrm flipH="1">
            <a:off x="2370408" y="4497396"/>
            <a:ext cx="807496" cy="3569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1"/>
          <p:cNvCxnSpPr>
            <a:stCxn id="316" idx="5"/>
            <a:endCxn id="315" idx="1"/>
          </p:cNvCxnSpPr>
          <p:nvPr/>
        </p:nvCxnSpPr>
        <p:spPr>
          <a:xfrm>
            <a:off x="2370408" y="5113609"/>
            <a:ext cx="807600" cy="50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1"/>
          <p:cNvCxnSpPr/>
          <p:nvPr/>
        </p:nvCxnSpPr>
        <p:spPr>
          <a:xfrm flipH="1">
            <a:off x="1272747" y="5113609"/>
            <a:ext cx="838357" cy="50269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