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85" r:id="rId9"/>
    <p:sldId id="262" r:id="rId10"/>
    <p:sldId id="278" r:id="rId11"/>
    <p:sldId id="263" r:id="rId12"/>
    <p:sldId id="266" r:id="rId13"/>
    <p:sldId id="281" r:id="rId14"/>
    <p:sldId id="282" r:id="rId15"/>
    <p:sldId id="267" r:id="rId16"/>
    <p:sldId id="268" r:id="rId17"/>
    <p:sldId id="269" r:id="rId18"/>
    <p:sldId id="270" r:id="rId19"/>
    <p:sldId id="273" r:id="rId20"/>
    <p:sldId id="280" r:id="rId21"/>
    <p:sldId id="277" r:id="rId22"/>
    <p:sldId id="279" r:id="rId23"/>
    <p:sldId id="286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/>
    <p:restoredTop sz="94633"/>
  </p:normalViewPr>
  <p:slideViewPr>
    <p:cSldViewPr>
      <p:cViewPr varScale="1">
        <p:scale>
          <a:sx n="81" d="100"/>
          <a:sy n="81" d="100"/>
        </p:scale>
        <p:origin x="10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6938" y="1284514"/>
            <a:ext cx="4165391" cy="268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495" y="4114800"/>
            <a:ext cx="8076336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775" y="325881"/>
            <a:ext cx="22936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391" y="1052321"/>
            <a:ext cx="4919980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jp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752600"/>
            <a:ext cx="3217672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CHƯƠNG</a:t>
            </a:r>
            <a:r>
              <a:rPr sz="25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endParaRPr lang="en-US" sz="2500" b="1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2850"/>
              </a:lnSpc>
              <a:spcBef>
                <a:spcPts val="9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ts val="2850"/>
              </a:lnSpc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SÓNG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ĐIỆN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TỪ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6562" y="3304413"/>
            <a:ext cx="4055237" cy="19466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119444"/>
              <a:buAutoNum type="arabicPeriod"/>
              <a:tabLst>
                <a:tab pos="469900" algn="l"/>
                <a:tab pos="470534" algn="l"/>
              </a:tabLst>
            </a:pPr>
            <a:r>
              <a:rPr sz="2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Trường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điện</a:t>
            </a:r>
            <a:r>
              <a:rPr sz="2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từ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SzPct val="119444"/>
              <a:buAutoNum type="arabicPeriod"/>
              <a:tabLst>
                <a:tab pos="469900" algn="l"/>
                <a:tab pos="470534" algn="l"/>
              </a:tabLst>
            </a:pP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Dao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động điện</a:t>
            </a:r>
            <a:r>
              <a:rPr sz="2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từ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119444"/>
              <a:buAutoNum type="arabicPeriod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Sóng điện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từ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FF0000"/>
              </a:buClr>
              <a:buSzPct val="119444"/>
              <a:buAutoNum type="arabicPeriod"/>
              <a:tabLst>
                <a:tab pos="469900" algn="l"/>
                <a:tab pos="470534" algn="l"/>
              </a:tabLst>
            </a:pP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Hệ </a:t>
            </a:r>
            <a:r>
              <a:rPr sz="2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phát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sóng điện</a:t>
            </a:r>
            <a:r>
              <a:rPr sz="28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từ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325881"/>
            <a:ext cx="4936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 err="1"/>
              <a:t>điện</a:t>
            </a:r>
            <a:r>
              <a:rPr spc="-45" dirty="0"/>
              <a:t> </a:t>
            </a:r>
            <a:r>
              <a:rPr spc="-5" dirty="0" err="1"/>
              <a:t>tư</a:t>
            </a:r>
            <a:r>
              <a:rPr spc="-5" dirty="0"/>
              <a:t>̀</a:t>
            </a:r>
            <a:r>
              <a:rPr lang="vi-VN" spc="-5" dirty="0"/>
              <a:t> phẳng đơn sắc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688346" y="1797158"/>
            <a:ext cx="2358876" cy="172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8205" y="3045929"/>
            <a:ext cx="2522871" cy="1331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246" y="1242118"/>
            <a:ext cx="2958083" cy="1830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749471"/>
            <a:ext cx="5904865" cy="49436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Tính chất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</a:t>
            </a:r>
            <a:r>
              <a:rPr sz="2400" b="1" spc="-5" dirty="0" err="1">
                <a:solidFill>
                  <a:srgbClr val="CC3300"/>
                </a:solidFill>
                <a:latin typeface="Times New Roman"/>
                <a:cs typeface="Times New Roman"/>
              </a:rPr>
              <a:t>điện</a:t>
            </a:r>
            <a:r>
              <a:rPr sz="24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tư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̀</a:t>
            </a:r>
            <a:r>
              <a:rPr lang="vi-VN"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 phẳng đơn</a:t>
            </a:r>
            <a:r>
              <a:rPr lang="en-US"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sắc</a:t>
            </a:r>
            <a:r>
              <a:rPr lang="vi-VN"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0171" y="2604531"/>
            <a:ext cx="1097661" cy="455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D07AD328-286C-6D41-BF82-63FCD3FCA535}"/>
              </a:ext>
            </a:extLst>
          </p:cNvPr>
          <p:cNvSpPr txBox="1"/>
          <p:nvPr/>
        </p:nvSpPr>
        <p:spPr>
          <a:xfrm>
            <a:off x="6340735" y="990600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solidFill>
                  <a:srgbClr val="FF0000"/>
                </a:solidFill>
                <a:latin typeface="Arial"/>
                <a:cs typeface="Arial"/>
              </a:rPr>
              <a:t>Điện</a:t>
            </a:r>
            <a:r>
              <a:rPr lang="en-US"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90" dirty="0" err="1">
                <a:solidFill>
                  <a:srgbClr val="FF0000"/>
                </a:solidFill>
                <a:latin typeface="Arial"/>
                <a:cs typeface="Arial"/>
              </a:rPr>
              <a:t>trường</a:t>
            </a:r>
            <a:endParaRPr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F24A5259-57AA-3D43-9AED-B1BB7FB76196}"/>
              </a:ext>
            </a:extLst>
          </p:cNvPr>
          <p:cNvSpPr txBox="1"/>
          <p:nvPr/>
        </p:nvSpPr>
        <p:spPr>
          <a:xfrm>
            <a:off x="6000559" y="2034737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solidFill>
                  <a:srgbClr val="0A15C0"/>
                </a:solidFill>
                <a:latin typeface="Arial"/>
                <a:cs typeface="Arial"/>
              </a:rPr>
              <a:t>Từ</a:t>
            </a:r>
            <a:r>
              <a:rPr lang="en-US" sz="1600" spc="-90" dirty="0">
                <a:solidFill>
                  <a:srgbClr val="0A15C0"/>
                </a:solidFill>
                <a:latin typeface="Arial"/>
                <a:cs typeface="Arial"/>
              </a:rPr>
              <a:t> </a:t>
            </a:r>
            <a:r>
              <a:rPr lang="en-US" sz="1600" spc="-90" dirty="0" err="1">
                <a:solidFill>
                  <a:srgbClr val="0A15C0"/>
                </a:solidFill>
                <a:latin typeface="Arial"/>
                <a:cs typeface="Arial"/>
              </a:rPr>
              <a:t>trường</a:t>
            </a:r>
            <a:endParaRPr sz="1600" dirty="0">
              <a:solidFill>
                <a:srgbClr val="0A15C0"/>
              </a:solidFill>
              <a:latin typeface="Arial"/>
              <a:cs typeface="Arial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389EE61B-468D-914D-BB6D-D185CD3A3561}"/>
              </a:ext>
            </a:extLst>
          </p:cNvPr>
          <p:cNvSpPr txBox="1"/>
          <p:nvPr/>
        </p:nvSpPr>
        <p:spPr>
          <a:xfrm>
            <a:off x="4666495" y="1835285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latin typeface="Arial"/>
                <a:cs typeface="Arial"/>
              </a:rPr>
              <a:t>Mặt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spc="-90" dirty="0" err="1">
                <a:latin typeface="Arial"/>
                <a:cs typeface="Arial"/>
              </a:rPr>
              <a:t>sóng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spc="-90" dirty="0" err="1">
                <a:latin typeface="Arial"/>
                <a:cs typeface="Arial"/>
              </a:rPr>
              <a:t>phẳng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5876E198-2355-A64A-9CBA-C3A1C9425494}"/>
                  </a:ext>
                </a:extLst>
              </p:cNvPr>
              <p:cNvSpPr txBox="1"/>
              <p:nvPr/>
            </p:nvSpPr>
            <p:spPr>
              <a:xfrm>
                <a:off x="389380" y="1170928"/>
                <a:ext cx="3305890" cy="3949736"/>
              </a:xfrm>
              <a:prstGeom prst="rect">
                <a:avLst/>
              </a:prstGeom>
            </p:spPr>
            <p:txBody>
              <a:bodyPr vert="horz" wrap="square" lIns="0" tIns="123825" rIns="0" bIns="0" rtlCol="0">
                <a:spAutoFit/>
              </a:bodyPr>
              <a:lstStyle/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endParaRPr lang="en-US" sz="2000" spc="5" dirty="0">
                  <a:latin typeface="Times New Roman"/>
                  <a:cs typeface="Times New Roman"/>
                </a:endParaRPr>
              </a:p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r>
                  <a:rPr lang="vi-VN" sz="2000" dirty="0">
                    <a:latin typeface="Times New Roman"/>
                    <a:cs typeface="Times New Roman"/>
                  </a:rPr>
                  <a:t>Hai vectơ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luôn vuông góc nhau</a:t>
                </a:r>
              </a:p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r>
                  <a:rPr lang="vi-VN" sz="2000" dirty="0">
                    <a:latin typeface="Times New Roman"/>
                    <a:cs typeface="Times New Roman"/>
                  </a:rPr>
                  <a:t>Ba vectơ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và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v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theo thứ tự hợp thành tam diện thuận ba mặt vuông góc</a:t>
                </a:r>
              </a:p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luôn dao động cùng pha và tỷ lệ với nhau</a:t>
                </a:r>
              </a:p>
              <a:p>
                <a:pPr marL="12701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tabLst>
                    <a:tab pos="266065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𝜀𝜀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o</m:t>
                        </m:r>
                      </m:e>
                    </m:rad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|</a:t>
                </a:r>
                <a:r>
                  <a:rPr lang="en-US" sz="2000" spc="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𝜇𝜇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o</m:t>
                        </m:r>
                      </m:e>
                    </m:rad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|</a:t>
                </a:r>
                <a:r>
                  <a:rPr lang="en-US" sz="2000" spc="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</m:acc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|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5876E198-2355-A64A-9CBA-C3A1C94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0" y="1170928"/>
                <a:ext cx="3305890" cy="3949736"/>
              </a:xfrm>
              <a:prstGeom prst="rect">
                <a:avLst/>
              </a:prstGeom>
              <a:blipFill>
                <a:blip r:embed="rId6"/>
                <a:stretch>
                  <a:fillRect l="-3831" r="-6513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5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325881"/>
            <a:ext cx="2293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/>
              <a:t>điện</a:t>
            </a:r>
            <a:r>
              <a:rPr spc="-45" dirty="0"/>
              <a:t> </a:t>
            </a:r>
            <a:r>
              <a:rPr spc="-5" dirty="0"/>
              <a:t>từ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37005"/>
            <a:ext cx="321754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Năng lượng sóng </a:t>
            </a:r>
            <a:r>
              <a:rPr sz="2400" b="1" spc="-5" dirty="0" err="1">
                <a:solidFill>
                  <a:srgbClr val="CC3300"/>
                </a:solidFill>
                <a:latin typeface="Times New Roman"/>
                <a:cs typeface="Times New Roman"/>
              </a:rPr>
              <a:t>điện</a:t>
            </a:r>
            <a:r>
              <a:rPr sz="2400" b="1" spc="-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tư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̀</a:t>
            </a:r>
            <a:endParaRPr lang="vi-VN" sz="2400" b="1" dirty="0">
              <a:solidFill>
                <a:srgbClr val="CC33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75069" y="2553259"/>
                <a:ext cx="7825931" cy="44871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:r>
                  <a:rPr lang="vi-VN" sz="2100" i="1" spc="3065" dirty="0">
                    <a:solidFill>
                      <a:srgbClr val="0033CC"/>
                    </a:solidFill>
                    <a:latin typeface="Wingdings"/>
                    <a:cs typeface="Wingdings"/>
                  </a:rPr>
                  <a:t>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Mật </a:t>
                </a:r>
                <a:r>
                  <a:rPr lang="vi-VN" sz="2000" dirty="0">
                    <a:latin typeface="Times New Roman"/>
                    <a:cs typeface="Times New Roman"/>
                  </a:rPr>
                  <a:t>độ năng lượng sóng điện từ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000" i="1" dirty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vi-VN" sz="2000" b="0" i="1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vi-V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vi-V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vi-V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vi-V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𝜀𝜀</m:t>
                    </m:r>
                    <m:r>
                      <m:rPr>
                        <m:sty m:val="p"/>
                      </m:rPr>
                      <a:rPr lang="vi-VN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vi-V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  <m:sup>
                        <m:r>
                          <a:rPr lang="vi-V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+</a:t>
                </a:r>
                <a:r>
                  <a:rPr lang="vi-VN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vi-VN" sz="2000" i="1" dirty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vi-VN" sz="2000" i="1" dirty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vi-V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𝜇𝜇</m:t>
                    </m:r>
                    <m:r>
                      <m:rPr>
                        <m:sty m:val="p"/>
                      </m:rPr>
                      <a:rPr lang="vi-VN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p>
                        <m: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9" y="2553259"/>
                <a:ext cx="7825931" cy="448713"/>
              </a:xfrm>
              <a:prstGeom prst="rect">
                <a:avLst/>
              </a:prstGeom>
              <a:blipFill>
                <a:blip r:embed="rId2"/>
                <a:stretch>
                  <a:fillRect l="-1945" t="-277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75068" y="3429105"/>
                <a:ext cx="6378131" cy="1923091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5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:r>
                  <a:rPr lang="vi-VN" sz="2100" i="1" spc="3065" dirty="0">
                    <a:solidFill>
                      <a:srgbClr val="0033CC"/>
                    </a:solidFill>
                    <a:latin typeface="Wingdings"/>
                    <a:cs typeface="Wingdings"/>
                  </a:rPr>
                  <a:t>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Đối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với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sóng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phẳng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đơn</a:t>
                </a:r>
                <a:r>
                  <a:rPr lang="vi-V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vi-VN" sz="2000" spc="-5" dirty="0" err="1">
                    <a:latin typeface="Times New Roman"/>
                    <a:cs typeface="Times New Roman"/>
                  </a:rPr>
                  <a:t>sắc</a:t>
                </a:r>
                <a:endParaRPr lang="vi-VN" sz="2000" spc="-5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  <a:cs typeface="Times New Roman"/>
                      </a:rPr>
                      <m:t>                      </m:t>
                    </m:r>
                    <m:rad>
                      <m:radPr>
                        <m:degHide m:val="on"/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𝜀𝜀</m:t>
                        </m:r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o</m:t>
                        </m:r>
                      </m:e>
                    </m:rad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|</a:t>
                </a:r>
                <a:r>
                  <a:rPr lang="ar-AE" sz="2000" spc="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ar-A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𝜇𝜇</m:t>
                        </m:r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o</m:t>
                        </m:r>
                      </m:e>
                    </m:rad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|</a:t>
                </a:r>
                <a:r>
                  <a:rPr lang="ar-AE" sz="2000" spc="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</m:acc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|</a:t>
                </a:r>
                <a:endParaRPr lang="vi-VN" sz="20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:r>
                  <a:rPr lang="vi-VN" sz="2000" dirty="0">
                    <a:latin typeface="Times New Roman"/>
                    <a:cs typeface="Times New Roman"/>
                    <a:sym typeface="Wingdings" pitchFamily="2" charset="2"/>
                  </a:rPr>
                  <a:t></a:t>
                </a:r>
                <a:r>
                  <a:rPr lang="vi-VN" sz="2000" dirty="0"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𝜀𝜀</m:t>
                    </m:r>
                    <m:r>
                      <m:rPr>
                        <m:sty m:val="p"/>
                      </m:rPr>
                      <a:rPr lang="vi-VN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  <m:sup>
                        <m: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000" dirty="0">
                    <a:latin typeface="Times New Roman"/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r>
                      <a:rPr lang="vi-V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𝜇𝜇</m:t>
                    </m:r>
                    <m:r>
                      <m:rPr>
                        <m:sty m:val="p"/>
                      </m:rPr>
                      <a:rPr lang="vi-VN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p>
                        <m: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ar-AE" sz="20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8" y="3429105"/>
                <a:ext cx="6378131" cy="1923091"/>
              </a:xfrm>
              <a:prstGeom prst="rect">
                <a:avLst/>
              </a:prstGeom>
              <a:blipFill>
                <a:blip r:embed="rId3"/>
                <a:stretch>
                  <a:fillRect l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0" y="5175958"/>
                <a:ext cx="5840730" cy="64504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  <a:tabLst>
                    <a:tab pos="379730" algn="l"/>
                  </a:tabLst>
                </a:pPr>
                <a:r>
                  <a:rPr lang="en-US" sz="2100" i="1" spc="3065" dirty="0">
                    <a:solidFill>
                      <a:srgbClr val="0033CC"/>
                    </a:solidFill>
                    <a:latin typeface="Wingdings"/>
                    <a:cs typeface="Wingdings"/>
                  </a:rPr>
                  <a:t></a:t>
                </a:r>
                <a:r>
                  <a:rPr lang="en-US" sz="2000" spc="-5" dirty="0" err="1">
                    <a:latin typeface="Times New Roman"/>
                    <a:cs typeface="Times New Roman"/>
                  </a:rPr>
                  <a:t>Nên</a:t>
                </a:r>
                <a:r>
                  <a:rPr lang="en-US" sz="2000" dirty="0"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14:m>
                  <m:oMath xmlns:m="http://schemas.openxmlformats.org/officeDocument/2006/math">
                    <m:r>
                      <a:rPr lang="vi-V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                        </m:t>
                    </m:r>
                    <m:r>
                      <m:rPr>
                        <m:sty m:val="p"/>
                      </m:rPr>
                      <a:rPr lang="en-US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εε</m:t>
                    </m:r>
                    <m:r>
                      <m:rPr>
                        <m:sty m:val="p"/>
                      </m:rPr>
                      <a:rPr lang="en-US" sz="2000" b="0" i="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ar-AE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  <m:sup>
                        <m:r>
                          <a:rPr lang="ar-AE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z="20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μμ</m:t>
                    </m:r>
                    <m:r>
                      <m:rPr>
                        <m:sty m:val="p"/>
                      </m:rPr>
                      <a:rPr lang="en-US" sz="2000" b="0" i="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o</m:t>
                    </m:r>
                    <m:sSup>
                      <m:sSupPr>
                        <m:ctrlPr>
                          <a:rPr lang="ar-AE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p>
                        <m:r>
                          <a:rPr lang="ar-AE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ar-A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5958"/>
                <a:ext cx="5840730" cy="645048"/>
              </a:xfrm>
              <a:prstGeom prst="rect">
                <a:avLst/>
              </a:prstGeom>
              <a:blipFill>
                <a:blip r:embed="rId4"/>
                <a:stretch>
                  <a:fillRect l="-2391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4">
            <a:extLst>
              <a:ext uri="{FF2B5EF4-FFF2-40B4-BE49-F238E27FC236}">
                <a16:creationId xmlns:a16="http://schemas.microsoft.com/office/drawing/2014/main" id="{989B6113-DEF6-1B44-B493-869D9FFA1D02}"/>
              </a:ext>
            </a:extLst>
          </p:cNvPr>
          <p:cNvSpPr txBox="1"/>
          <p:nvPr/>
        </p:nvSpPr>
        <p:spPr>
          <a:xfrm>
            <a:off x="229030" y="1511723"/>
            <a:ext cx="8890662" cy="8821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10"/>
              </a:spcBef>
              <a:tabLst>
                <a:tab pos="37973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N</a:t>
            </a:r>
            <a:r>
              <a:rPr sz="2000" dirty="0" err="1">
                <a:latin typeface="Times New Roman"/>
                <a:cs typeface="Times New Roman"/>
              </a:rPr>
              <a:t>ăng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lượng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sóng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lượng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trường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lượng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xứ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khoảng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sóng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từ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920" y="719378"/>
            <a:ext cx="8115197" cy="175768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R="4663440" algn="ctr">
              <a:lnSpc>
                <a:spcPct val="100000"/>
              </a:lnSpc>
              <a:spcBef>
                <a:spcPts val="1385"/>
              </a:spcBef>
            </a:pP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Phân loại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điện</a:t>
            </a:r>
            <a:r>
              <a:rPr sz="2400" b="1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từ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lnSpc>
                <a:spcPts val="2460"/>
              </a:lnSpc>
              <a:spcBef>
                <a:spcPts val="1145"/>
              </a:spcBef>
            </a:pPr>
            <a:r>
              <a:rPr sz="2100" i="1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Sóng điện từ có </a:t>
            </a:r>
            <a:r>
              <a:rPr sz="2000" spc="-5" dirty="0">
                <a:latin typeface="Times New Roman"/>
                <a:cs typeface="Times New Roman"/>
              </a:rPr>
              <a:t>tần </a:t>
            </a:r>
            <a:r>
              <a:rPr sz="2000" dirty="0">
                <a:latin typeface="Times New Roman"/>
                <a:cs typeface="Times New Roman"/>
              </a:rPr>
              <a:t>số </a:t>
            </a:r>
            <a:r>
              <a:rPr sz="2100" i="1" spc="-65" dirty="0">
                <a:latin typeface="Symbol"/>
                <a:cs typeface="Symbol"/>
              </a:rPr>
              <a:t>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và vận tốc truyền trong </a:t>
            </a:r>
            <a:r>
              <a:rPr sz="2000" spc="-5" dirty="0">
                <a:latin typeface="Times New Roman"/>
                <a:cs typeface="Times New Roman"/>
              </a:rPr>
              <a:t>môi </a:t>
            </a:r>
            <a:r>
              <a:rPr sz="2000" dirty="0">
                <a:latin typeface="Times New Roman"/>
                <a:cs typeface="Times New Roman"/>
              </a:rPr>
              <a:t>trường </a:t>
            </a:r>
            <a:r>
              <a:rPr sz="2000" i="1" dirty="0">
                <a:latin typeface="Times New Roman"/>
                <a:cs typeface="Times New Roman"/>
              </a:rPr>
              <a:t>v </a:t>
            </a:r>
            <a:r>
              <a:rPr sz="2000" spc="5" dirty="0">
                <a:latin typeface="Symbol"/>
                <a:cs typeface="Symbol"/>
              </a:rPr>
              <a:t>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err="1">
                <a:latin typeface="Times New Roman"/>
                <a:cs typeface="Times New Roman"/>
              </a:rPr>
              <a:t>bước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sóng</a:t>
            </a:r>
            <a:r>
              <a:rPr sz="2000" dirty="0">
                <a:latin typeface="Times New Roman"/>
                <a:cs typeface="Times New Roman"/>
              </a:rPr>
              <a:t> được xác định: </a:t>
            </a:r>
            <a:r>
              <a:rPr sz="2100" i="1" spc="-55" dirty="0">
                <a:latin typeface="Symbol"/>
                <a:cs typeface="Symbol"/>
              </a:rPr>
              <a:t>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Times New Roman"/>
                <a:cs typeface="Times New Roman"/>
              </a:rPr>
              <a:t>v.T</a:t>
            </a:r>
            <a:endParaRPr sz="2000" dirty="0">
              <a:latin typeface="Times New Roman"/>
              <a:cs typeface="Times New Roman"/>
            </a:endParaRPr>
          </a:p>
          <a:p>
            <a:pPr marL="341630" indent="-252729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Font typeface="Wingdings"/>
              <a:buChar char=""/>
              <a:tabLst>
                <a:tab pos="34226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Ứng với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mỗi </a:t>
            </a:r>
            <a:r>
              <a:rPr sz="2100" i="1" spc="-55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21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100" i="1" spc="-70" dirty="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sz="2100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có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một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sóng xác định </a:t>
            </a:r>
            <a:r>
              <a:rPr sz="2000" dirty="0">
                <a:latin typeface="Symbol"/>
                <a:cs typeface="Symbol"/>
              </a:rPr>
              <a:t>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sóng đơn</a:t>
            </a:r>
            <a:r>
              <a:rPr sz="2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sắc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0623" y="3077007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5" h="19050">
                <a:moveTo>
                  <a:pt x="0" y="19013"/>
                </a:moveTo>
                <a:lnTo>
                  <a:pt x="33497" y="0"/>
                </a:lnTo>
              </a:path>
            </a:pathLst>
          </a:custGeom>
          <a:ln w="108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4120" y="3082659"/>
            <a:ext cx="48260" cy="107950"/>
          </a:xfrm>
          <a:custGeom>
            <a:avLst/>
            <a:gdLst/>
            <a:ahLst/>
            <a:cxnLst/>
            <a:rect l="l" t="t" r="r" b="b"/>
            <a:pathLst>
              <a:path w="48260" h="107950">
                <a:moveTo>
                  <a:pt x="0" y="0"/>
                </a:moveTo>
                <a:lnTo>
                  <a:pt x="48122" y="107911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7486" y="2878658"/>
            <a:ext cx="64135" cy="312420"/>
          </a:xfrm>
          <a:custGeom>
            <a:avLst/>
            <a:gdLst/>
            <a:ahLst/>
            <a:cxnLst/>
            <a:rect l="l" t="t" r="r" b="b"/>
            <a:pathLst>
              <a:path w="64135" h="312419">
                <a:moveTo>
                  <a:pt x="0" y="311911"/>
                </a:moveTo>
                <a:lnTo>
                  <a:pt x="63831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1318" y="2878658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0902" y="0"/>
                </a:lnTo>
              </a:path>
            </a:pathLst>
          </a:custGeom>
          <a:ln w="10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3430" y="2840628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240" y="0"/>
                </a:lnTo>
              </a:path>
            </a:pathLst>
          </a:custGeom>
          <a:ln w="10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0966" y="284062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658" y="0"/>
                </a:lnTo>
              </a:path>
            </a:pathLst>
          </a:custGeom>
          <a:ln w="10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5513" y="2835757"/>
            <a:ext cx="1581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spc="1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6981" y="2468359"/>
            <a:ext cx="1435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spc="15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1163" y="2853743"/>
            <a:ext cx="3175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00" dirty="0">
                <a:latin typeface="Symbol"/>
                <a:cs typeface="Symbol"/>
              </a:rPr>
              <a:t>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1682" y="2870070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39" y="0"/>
                </a:lnTo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5199" y="287007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202" y="0"/>
                </a:lnTo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4435" y="2865410"/>
            <a:ext cx="76009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2775" algn="l"/>
              </a:tabLst>
            </a:pPr>
            <a:r>
              <a:rPr sz="2050" i="1" spc="25" dirty="0">
                <a:latin typeface="Times New Roman"/>
                <a:cs typeface="Times New Roman"/>
              </a:rPr>
              <a:t>n	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0544" y="2478319"/>
            <a:ext cx="220281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3075" spc="30" baseline="-28455" dirty="0">
                <a:latin typeface="Symbol"/>
                <a:cs typeface="Symbol"/>
              </a:rPr>
              <a:t></a:t>
            </a:r>
            <a:r>
              <a:rPr sz="3075" spc="217" baseline="-28455" dirty="0">
                <a:latin typeface="Times New Roman"/>
                <a:cs typeface="Times New Roman"/>
              </a:rPr>
              <a:t> </a:t>
            </a:r>
            <a:r>
              <a:rPr sz="3075" i="1" spc="22" baseline="5420" dirty="0">
                <a:latin typeface="Times New Roman"/>
                <a:cs typeface="Times New Roman"/>
              </a:rPr>
              <a:t>c	</a:t>
            </a:r>
            <a:r>
              <a:rPr sz="3000" baseline="-40277" dirty="0">
                <a:latin typeface="Symbol"/>
                <a:cs typeface="Symbol"/>
              </a:rPr>
              <a:t></a:t>
            </a:r>
            <a:r>
              <a:rPr sz="3000" baseline="-40277" dirty="0">
                <a:latin typeface="Times New Roman"/>
                <a:cs typeface="Times New Roman"/>
              </a:rPr>
              <a:t> </a:t>
            </a:r>
            <a:r>
              <a:rPr sz="3300" i="1" spc="-82" baseline="-32828" dirty="0">
                <a:latin typeface="Symbol"/>
                <a:cs typeface="Symbol"/>
              </a:rPr>
              <a:t></a:t>
            </a:r>
            <a:r>
              <a:rPr sz="3300" i="1" spc="-82" baseline="-32828" dirty="0">
                <a:latin typeface="Times New Roman"/>
                <a:cs typeface="Times New Roman"/>
              </a:rPr>
              <a:t> </a:t>
            </a:r>
            <a:r>
              <a:rPr sz="3075" spc="37" baseline="-35230" dirty="0">
                <a:latin typeface="Symbol"/>
                <a:cs typeface="Symbol"/>
              </a:rPr>
              <a:t></a:t>
            </a:r>
            <a:r>
              <a:rPr sz="3075" spc="37" baseline="-35230" dirty="0">
                <a:latin typeface="Times New Roman"/>
                <a:cs typeface="Times New Roman"/>
              </a:rPr>
              <a:t> </a:t>
            </a:r>
            <a:r>
              <a:rPr sz="2050" i="1" spc="-65" dirty="0">
                <a:latin typeface="Times New Roman"/>
                <a:cs typeface="Times New Roman"/>
              </a:rPr>
              <a:t>c</a:t>
            </a:r>
            <a:r>
              <a:rPr sz="2050" spc="-65" dirty="0">
                <a:latin typeface="Times New Roman"/>
                <a:cs typeface="Times New Roman"/>
              </a:rPr>
              <a:t>.</a:t>
            </a:r>
            <a:r>
              <a:rPr sz="2050" i="1" spc="-65" dirty="0">
                <a:latin typeface="Times New Roman"/>
                <a:cs typeface="Times New Roman"/>
              </a:rPr>
              <a:t>T </a:t>
            </a:r>
            <a:r>
              <a:rPr sz="3075" spc="37" baseline="-35230" dirty="0">
                <a:latin typeface="Symbol"/>
                <a:cs typeface="Symbol"/>
              </a:rPr>
              <a:t></a:t>
            </a:r>
            <a:r>
              <a:rPr sz="3075" spc="487" baseline="-3523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Symbol"/>
                <a:cs typeface="Symbol"/>
              </a:rPr>
              <a:t></a:t>
            </a:r>
            <a:r>
              <a:rPr sz="1800" spc="-52" baseline="-23148" dirty="0">
                <a:latin typeface="Times New Roman"/>
                <a:cs typeface="Times New Roman"/>
              </a:rPr>
              <a:t>0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0980" y="281558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178" y="2653997"/>
            <a:ext cx="7884159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44595" algn="l"/>
                <a:tab pos="4116704" algn="l"/>
              </a:tabLst>
            </a:pPr>
            <a:r>
              <a:rPr sz="3000" baseline="2777" dirty="0">
                <a:latin typeface="Times New Roman"/>
                <a:cs typeface="Times New Roman"/>
              </a:rPr>
              <a:t>Vì:</a:t>
            </a:r>
            <a:r>
              <a:rPr sz="3000" spc="-22" baseline="2777" dirty="0">
                <a:latin typeface="Times New Roman"/>
                <a:cs typeface="Times New Roman"/>
              </a:rPr>
              <a:t> </a:t>
            </a:r>
            <a:r>
              <a:rPr sz="3075" i="1" spc="22" baseline="6775" dirty="0">
                <a:latin typeface="Times New Roman"/>
                <a:cs typeface="Times New Roman"/>
              </a:rPr>
              <a:t>v</a:t>
            </a:r>
            <a:r>
              <a:rPr sz="3075" i="1" spc="-52" baseline="6775" dirty="0">
                <a:latin typeface="Times New Roman"/>
                <a:cs typeface="Times New Roman"/>
              </a:rPr>
              <a:t> </a:t>
            </a:r>
            <a:r>
              <a:rPr sz="3075" spc="30" baseline="6775" dirty="0">
                <a:latin typeface="Symbol"/>
                <a:cs typeface="Symbol"/>
              </a:rPr>
              <a:t></a:t>
            </a:r>
            <a:r>
              <a:rPr sz="3075" spc="30" baseline="6775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Times New Roman"/>
                <a:cs typeface="Times New Roman"/>
              </a:rPr>
              <a:t>(</a:t>
            </a:r>
            <a:r>
              <a:rPr sz="2100" i="1" spc="-30" dirty="0">
                <a:latin typeface="Symbol"/>
                <a:cs typeface="Symbol"/>
              </a:rPr>
              <a:t></a:t>
            </a:r>
            <a:r>
              <a:rPr sz="2100" spc="-3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bước sóng điện từ trong chân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không)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9752" y="3408271"/>
            <a:ext cx="5483860" cy="3372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3065" dirty="0">
                <a:solidFill>
                  <a:srgbClr val="0033CC"/>
                </a:solidFill>
                <a:latin typeface="Wingdings"/>
                <a:cs typeface="Wingdings"/>
              </a:rPr>
              <a:t></a:t>
            </a:r>
            <a:r>
              <a:rPr sz="2100" i="1" spc="-1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Thang sóng điện từ theo bước </a:t>
            </a:r>
            <a:r>
              <a:rPr sz="2000" dirty="0" err="1">
                <a:latin typeface="Times New Roman"/>
                <a:cs typeface="Times New Roman"/>
              </a:rPr>
              <a:t>sóng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100" i="1" spc="-55" dirty="0">
                <a:latin typeface="Symbol"/>
                <a:cs typeface="Symbol"/>
              </a:rPr>
              <a:t>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/>
              <a:t>điện</a:t>
            </a:r>
            <a:r>
              <a:rPr spc="-45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56"/>
          <a:stretch/>
        </p:blipFill>
        <p:spPr>
          <a:xfrm>
            <a:off x="152399" y="838200"/>
            <a:ext cx="8991601" cy="5105400"/>
          </a:xfrm>
          <a:prstGeom prst="rect">
            <a:avLst/>
          </a:prstGeom>
        </p:spPr>
      </p:pic>
      <p:sp>
        <p:nvSpPr>
          <p:cNvPr id="5" name="object 18"/>
          <p:cNvSpPr txBox="1"/>
          <p:nvPr/>
        </p:nvSpPr>
        <p:spPr>
          <a:xfrm>
            <a:off x="838200" y="304800"/>
            <a:ext cx="548386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spc="3065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</a:t>
            </a:r>
            <a:r>
              <a:rPr sz="2400" i="1" spc="-195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Thang sóng điện từ theo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458200" cy="2369880"/>
          </a:xfrm>
        </p:spPr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m 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50 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1 km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km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4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3773423"/>
            <a:ext cx="316991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4870703"/>
            <a:ext cx="316991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5687618"/>
            <a:ext cx="316991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7976" y="595883"/>
            <a:ext cx="4206239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1703" y="1667255"/>
            <a:ext cx="330835" cy="187960"/>
          </a:xfrm>
          <a:custGeom>
            <a:avLst/>
            <a:gdLst/>
            <a:ahLst/>
            <a:cxnLst/>
            <a:rect l="l" t="t" r="r" b="b"/>
            <a:pathLst>
              <a:path w="330835" h="187960">
                <a:moveTo>
                  <a:pt x="0" y="187451"/>
                </a:moveTo>
                <a:lnTo>
                  <a:pt x="330708" y="187451"/>
                </a:lnTo>
                <a:lnTo>
                  <a:pt x="330708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720" y="1694688"/>
            <a:ext cx="332740" cy="187960"/>
          </a:xfrm>
          <a:custGeom>
            <a:avLst/>
            <a:gdLst/>
            <a:ahLst/>
            <a:cxnLst/>
            <a:rect l="l" t="t" r="r" b="b"/>
            <a:pathLst>
              <a:path w="332739" h="187960">
                <a:moveTo>
                  <a:pt x="0" y="187451"/>
                </a:moveTo>
                <a:lnTo>
                  <a:pt x="332232" y="187451"/>
                </a:lnTo>
                <a:lnTo>
                  <a:pt x="332232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6509" y="5758786"/>
            <a:ext cx="21590" cy="13335"/>
          </a:xfrm>
          <a:custGeom>
            <a:avLst/>
            <a:gdLst/>
            <a:ahLst/>
            <a:cxnLst/>
            <a:rect l="l" t="t" r="r" b="b"/>
            <a:pathLst>
              <a:path w="21590" h="13335">
                <a:moveTo>
                  <a:pt x="0" y="12707"/>
                </a:moveTo>
                <a:lnTo>
                  <a:pt x="214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8447" y="5758786"/>
            <a:ext cx="52705" cy="87630"/>
          </a:xfrm>
          <a:custGeom>
            <a:avLst/>
            <a:gdLst/>
            <a:ahLst/>
            <a:cxnLst/>
            <a:rect l="l" t="t" r="r" b="b"/>
            <a:pathLst>
              <a:path w="52704" h="87629">
                <a:moveTo>
                  <a:pt x="0" y="0"/>
                </a:moveTo>
                <a:lnTo>
                  <a:pt x="52457" y="872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0905" y="5616054"/>
            <a:ext cx="57785" cy="230504"/>
          </a:xfrm>
          <a:custGeom>
            <a:avLst/>
            <a:gdLst/>
            <a:ahLst/>
            <a:cxnLst/>
            <a:rect l="l" t="t" r="r" b="b"/>
            <a:pathLst>
              <a:path w="57784" h="230504">
                <a:moveTo>
                  <a:pt x="0" y="229984"/>
                </a:moveTo>
                <a:lnTo>
                  <a:pt x="57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8081" y="561519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1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0064" y="5605465"/>
            <a:ext cx="436880" cy="236220"/>
          </a:xfrm>
          <a:custGeom>
            <a:avLst/>
            <a:gdLst/>
            <a:ahLst/>
            <a:cxnLst/>
            <a:rect l="l" t="t" r="r" b="b"/>
            <a:pathLst>
              <a:path w="436879" h="236220">
                <a:moveTo>
                  <a:pt x="38592" y="155439"/>
                </a:moveTo>
                <a:lnTo>
                  <a:pt x="18055" y="155439"/>
                </a:lnTo>
                <a:lnTo>
                  <a:pt x="70940" y="235915"/>
                </a:lnTo>
                <a:lnTo>
                  <a:pt x="81696" y="235915"/>
                </a:lnTo>
                <a:lnTo>
                  <a:pt x="87380" y="213043"/>
                </a:lnTo>
                <a:lnTo>
                  <a:pt x="76532" y="213043"/>
                </a:lnTo>
                <a:lnTo>
                  <a:pt x="38592" y="155439"/>
                </a:lnTo>
                <a:close/>
              </a:path>
              <a:path w="436879" h="236220">
                <a:moveTo>
                  <a:pt x="436844" y="0"/>
                </a:moveTo>
                <a:lnTo>
                  <a:pt x="129416" y="0"/>
                </a:lnTo>
                <a:lnTo>
                  <a:pt x="76532" y="213043"/>
                </a:lnTo>
                <a:lnTo>
                  <a:pt x="87380" y="213043"/>
                </a:lnTo>
                <a:lnTo>
                  <a:pt x="137589" y="11010"/>
                </a:lnTo>
                <a:lnTo>
                  <a:pt x="436844" y="11010"/>
                </a:lnTo>
                <a:lnTo>
                  <a:pt x="436844" y="0"/>
                </a:lnTo>
                <a:close/>
              </a:path>
              <a:path w="436879" h="236220">
                <a:moveTo>
                  <a:pt x="29665" y="141884"/>
                </a:moveTo>
                <a:lnTo>
                  <a:pt x="0" y="158403"/>
                </a:lnTo>
                <a:lnTo>
                  <a:pt x="3436" y="164757"/>
                </a:lnTo>
                <a:lnTo>
                  <a:pt x="18055" y="155439"/>
                </a:lnTo>
                <a:lnTo>
                  <a:pt x="38592" y="155439"/>
                </a:lnTo>
                <a:lnTo>
                  <a:pt x="29665" y="14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76990" y="5589474"/>
            <a:ext cx="29400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0" dirty="0">
                <a:latin typeface="Times New Roman"/>
                <a:cs typeface="Times New Roman"/>
              </a:rPr>
              <a:t>LC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3048" y="5603954"/>
            <a:ext cx="71513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10" dirty="0">
                <a:solidFill>
                  <a:srgbClr val="C00000"/>
                </a:solidFill>
                <a:latin typeface="Arial"/>
                <a:cs typeface="Arial"/>
              </a:rPr>
              <a:t>Mạch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dao động LC </a:t>
            </a:r>
            <a:r>
              <a:rPr sz="1800" spc="-5" dirty="0">
                <a:latin typeface="Arial"/>
                <a:cs typeface="Arial"/>
              </a:rPr>
              <a:t>là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10" dirty="0">
                <a:latin typeface="Arial"/>
                <a:cs typeface="Arial"/>
              </a:rPr>
              <a:t>nguồn phát </a:t>
            </a:r>
            <a:r>
              <a:rPr sz="1800" spc="-5" dirty="0">
                <a:latin typeface="Arial"/>
                <a:cs typeface="Arial"/>
              </a:rPr>
              <a:t>sóng như </a:t>
            </a:r>
            <a:r>
              <a:rPr sz="1800" spc="-35" dirty="0">
                <a:latin typeface="Arial"/>
                <a:cs typeface="Arial"/>
              </a:rPr>
              <a:t>vậy, </a:t>
            </a:r>
            <a:r>
              <a:rPr sz="1800" spc="-5" dirty="0">
                <a:latin typeface="Arial"/>
                <a:cs typeface="Arial"/>
              </a:rPr>
              <a:t>tần </a:t>
            </a:r>
            <a:r>
              <a:rPr sz="1800" dirty="0">
                <a:latin typeface="Arial"/>
                <a:cs typeface="Arial"/>
              </a:rPr>
              <a:t>số </a:t>
            </a:r>
            <a:r>
              <a:rPr sz="1800" spc="5" dirty="0">
                <a:latin typeface="Arial"/>
                <a:cs typeface="Arial"/>
              </a:rPr>
              <a:t>góc</a:t>
            </a:r>
            <a:r>
              <a:rPr sz="2700" i="1" spc="7" baseline="6172" dirty="0">
                <a:latin typeface="Symbol"/>
                <a:cs typeface="Symbol"/>
              </a:rPr>
              <a:t></a:t>
            </a:r>
            <a:r>
              <a:rPr sz="2700" i="1" spc="7" baseline="6172" dirty="0">
                <a:latin typeface="Times New Roman"/>
                <a:cs typeface="Times New Roman"/>
              </a:rPr>
              <a:t> </a:t>
            </a:r>
            <a:r>
              <a:rPr sz="2550" spc="37" baseline="6535" dirty="0">
                <a:latin typeface="Symbol"/>
                <a:cs typeface="Symbol"/>
              </a:rPr>
              <a:t></a:t>
            </a:r>
            <a:r>
              <a:rPr sz="2550" spc="-292" baseline="6535" dirty="0">
                <a:latin typeface="Times New Roman"/>
                <a:cs typeface="Times New Roman"/>
              </a:rPr>
              <a:t> </a:t>
            </a:r>
            <a:r>
              <a:rPr sz="2550" spc="225" baseline="6535" dirty="0">
                <a:latin typeface="Times New Roman"/>
                <a:cs typeface="Times New Roman"/>
              </a:rPr>
              <a:t>1/</a:t>
            </a:r>
            <a:endParaRPr sz="2550" baseline="653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79775" y="325881"/>
            <a:ext cx="2293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/>
              <a:t>điện</a:t>
            </a:r>
            <a:r>
              <a:rPr spc="-45" dirty="0"/>
              <a:t> </a:t>
            </a:r>
            <a:r>
              <a:rPr spc="-5" dirty="0"/>
              <a:t>từ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940" y="2035886"/>
            <a:ext cx="860806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Nguồn </a:t>
            </a:r>
            <a:r>
              <a:rPr sz="2000" spc="-8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phát </a:t>
            </a:r>
            <a:r>
              <a:rPr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 </a:t>
            </a:r>
            <a:r>
              <a:rPr sz="2000" spc="-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sz="2000" spc="13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từ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26415">
              <a:lnSpc>
                <a:spcPct val="100000"/>
              </a:lnSpc>
              <a:spcBef>
                <a:spcPts val="1465"/>
              </a:spcBef>
            </a:pP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Mặt trời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nguồn phát xạ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chính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tạo 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các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này.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Ngoài 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có các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phát sóng điện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trạm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phát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tín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hiệu sóng radio, tivi,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phát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đèn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máy </a:t>
            </a:r>
            <a:r>
              <a:rPr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vật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liệu phóng</a:t>
            </a:r>
            <a:r>
              <a:rPr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xạ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61950" indent="50165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Các sóng điện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gamma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 phát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các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kích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thước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tử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hoặc hạt nhân, tuân theo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vật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lý lượng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tử.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50165">
              <a:lnSpc>
                <a:spcPts val="2110"/>
              </a:lnSpc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50165">
              <a:lnSpc>
                <a:spcPts val="2110"/>
              </a:lnSpc>
            </a:pPr>
            <a:r>
              <a:rPr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này,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khảo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sát các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điện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 tạo 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  phát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xạ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kích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thước macro,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các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này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ở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vùng phổ bước sóng </a:t>
            </a:r>
            <a:r>
              <a:rPr sz="2000" spc="-89" baseline="1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</a:t>
            </a:r>
            <a:r>
              <a:rPr sz="2000" spc="-89" baseline="1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</a:t>
            </a:r>
            <a:r>
              <a:rPr sz="2000" spc="-217" baseline="1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baseline="1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endParaRPr sz="2000" baseline="14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907" y="1259776"/>
            <a:ext cx="6750110" cy="2282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1" y="3722889"/>
            <a:ext cx="8259278" cy="310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Mạch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động LC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tạo ra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dòng điện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sin: điện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dòng trong mạch này biến thiên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theo tần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số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4340">
              <a:lnSpc>
                <a:spcPct val="1022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 cung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cấp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lượng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để bù lại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mất mát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nhiệt  trong mạch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lượng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phát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điện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từ.</a:t>
            </a:r>
          </a:p>
          <a:p>
            <a:pPr marL="12700" marR="612140">
              <a:lnSpc>
                <a:spcPct val="102200"/>
              </a:lnSpc>
              <a:spcBef>
                <a:spcPts val="1105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Mạch dao động LC này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kết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hợp với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biến thế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một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đường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tới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ăngten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(gồm hai dây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dẫn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mỏng).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1" indent="63500" algn="just">
              <a:lnSpc>
                <a:spcPct val="101099"/>
              </a:lnSpc>
              <a:spcBef>
                <a:spcPts val="1130"/>
              </a:spcBef>
              <a:buClr>
                <a:srgbClr val="FF0000"/>
              </a:buClr>
              <a:buFont typeface="Wingdings"/>
              <a:buChar char=""/>
              <a:tabLst>
                <a:tab pos="30099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sự kết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hợp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này,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dòng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dao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trong mạch  dao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sẽ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làm cho điện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tử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dọc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dây của  anten với cùng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tần số</a:t>
            </a:r>
            <a:r>
              <a:rPr sz="2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2906" y="865378"/>
            <a:ext cx="514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Hệ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phát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sóng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điện từ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có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bước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sóng radio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ngắn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3036" y="24912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4. </a:t>
            </a:r>
            <a:r>
              <a:rPr spc="-5" dirty="0"/>
              <a:t>Hệ phát </a:t>
            </a:r>
            <a:r>
              <a:rPr dirty="0"/>
              <a:t>sóng </a:t>
            </a:r>
            <a:r>
              <a:rPr spc="-5" dirty="0"/>
              <a:t>điện</a:t>
            </a:r>
            <a:r>
              <a:rPr spc="-30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883532"/>
            <a:ext cx="8534399" cy="21859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Ăngten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hiệu ứng của lưỡng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cực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lưỡng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cực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dọc theo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ăngten.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3664">
              <a:lnSpc>
                <a:spcPct val="100000"/>
              </a:lnSpc>
              <a:spcBef>
                <a:spcPts val="1155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momen lưỡng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cực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biến thiên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về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 lớn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hướng, điện  trường tạo ra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bởi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lưỡng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cực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cũng biến thiên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về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 lớn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hướng.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dòng điện thay đổi,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 sinh ra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bởi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cũng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biến thiên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về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 lớn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hướng.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106" y="1111948"/>
            <a:ext cx="6751538" cy="2282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06" y="865378"/>
            <a:ext cx="514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Hệ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phát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sóng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điện từ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có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bước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sóng radio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ngắn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3036" y="24912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4. </a:t>
            </a:r>
            <a:r>
              <a:rPr spc="-5" dirty="0"/>
              <a:t>Hệ phát </a:t>
            </a:r>
            <a:r>
              <a:rPr dirty="0"/>
              <a:t>sóng </a:t>
            </a:r>
            <a:r>
              <a:rPr spc="-5" dirty="0"/>
              <a:t>điện</a:t>
            </a:r>
            <a:r>
              <a:rPr spc="-30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617" y="1400719"/>
            <a:ext cx="4238228" cy="265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2477" y="4950840"/>
            <a:ext cx="138545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477" y="5377560"/>
            <a:ext cx="138545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477" y="5804293"/>
            <a:ext cx="138545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7408" y="4706553"/>
            <a:ext cx="6899909" cy="130856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Đóng khóa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và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dòng điện xuất hiện.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Tạo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trường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12700" marR="5080">
              <a:lnSpc>
                <a:spcPct val="155500"/>
              </a:lnSpc>
              <a:spcBef>
                <a:spcPts val="5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trường thay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đổi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thời gian tạo ra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 xung quanh nó. </a:t>
            </a:r>
            <a:endParaRPr lang="en-US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5500"/>
              </a:lnSpc>
              <a:spcBef>
                <a:spcPts val="5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lượng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giữ trong không gian của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3036" y="24912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4. </a:t>
            </a:r>
            <a:r>
              <a:rPr spc="-5" dirty="0"/>
              <a:t>Hệ phát </a:t>
            </a:r>
            <a:r>
              <a:rPr dirty="0"/>
              <a:t>sóng </a:t>
            </a:r>
            <a:r>
              <a:rPr spc="-5" dirty="0"/>
              <a:t>điện</a:t>
            </a:r>
            <a:r>
              <a:rPr spc="-30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5461932"/>
            <a:ext cx="39198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luôn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hướng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chuyển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809" y="5923644"/>
            <a:ext cx="7633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Các trường luôn biến thiên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hình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sin, cùng tần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số và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cùng pha với</a:t>
            </a:r>
            <a:r>
              <a:rPr sz="1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nhau.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" y="0"/>
            <a:ext cx="13208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-55" dirty="0">
                <a:latin typeface="Symbol"/>
                <a:cs typeface="Symbol"/>
              </a:rPr>
              <a:t>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2445" y="4683262"/>
            <a:ext cx="227568" cy="227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2128" y="4689354"/>
            <a:ext cx="228646" cy="22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21640" y="5435018"/>
                <a:ext cx="2115820" cy="327269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18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</a:t>
                </a:r>
                <a:r>
                  <a:rPr lang="en-US" sz="1800" spc="-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Tích</a:t>
                </a:r>
                <a:r>
                  <a:rPr lang="en-US" sz="1800" spc="-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spc="-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800" b="0" i="1" spc="-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𝘹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pc="-5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sz="2925" baseline="284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" y="5435018"/>
                <a:ext cx="2115820" cy="327269"/>
              </a:xfrm>
              <a:prstGeom prst="rect">
                <a:avLst/>
              </a:prstGeom>
              <a:blipFill>
                <a:blip r:embed="rId4"/>
                <a:stretch>
                  <a:fillRect l="-6052" t="-9434" b="-45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1136018" y="1203388"/>
            <a:ext cx="6751538" cy="2282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421640" y="3697887"/>
                <a:ext cx="8192770" cy="1710055"/>
              </a:xfrm>
              <a:prstGeom prst="rect">
                <a:avLst/>
              </a:prstGeom>
            </p:spPr>
            <p:txBody>
              <a:bodyPr vert="horz" wrap="square" lIns="0" tIns="17208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5"/>
                  </a:spcBef>
                  <a:buClr>
                    <a:srgbClr val="FF0000"/>
                  </a:buClr>
                  <a:tabLst>
                    <a:tab pos="236854" algn="l"/>
                  </a:tabLst>
                </a:pPr>
                <a:r>
                  <a:rPr sz="1800" spc="-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Sóng 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điện </a:t>
                </a:r>
                <a:r>
                  <a:rPr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sz="18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chuyển </a:t>
                </a:r>
                <a:r>
                  <a:rPr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ăngten với </a:t>
                </a:r>
                <a:r>
                  <a:rPr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tốc 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độ</a:t>
                </a:r>
                <a:r>
                  <a:rPr sz="1800" spc="1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</a:p>
              <a:p>
                <a:pPr marL="236220" indent="-223520">
                  <a:lnSpc>
                    <a:spcPct val="100000"/>
                  </a:lnSpc>
                  <a:spcBef>
                    <a:spcPts val="1664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36854" algn="l"/>
                  </a:tabLst>
                </a:pPr>
                <a:r>
                  <a:rPr sz="2700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Tần số 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góc của sóng này là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sz="2350" i="1" spc="-1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700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giống của mạch dao động</a:t>
                </a:r>
                <a:r>
                  <a:rPr sz="2700" spc="-142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LC:</a:t>
                </a:r>
                <a:endParaRPr sz="2700" baseline="154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699">
                  <a:lnSpc>
                    <a:spcPct val="100000"/>
                  </a:lnSpc>
                  <a:spcBef>
                    <a:spcPts val="185"/>
                  </a:spcBef>
                  <a:tabLst>
                    <a:tab pos="413384" algn="l"/>
                    <a:tab pos="414020" algn="l"/>
                  </a:tabLst>
                </a:pPr>
                <a:r>
                  <a:rPr lang="en-US"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700" spc="-7" baseline="1543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sz="2700" spc="-7" baseline="1543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Điện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trường </a:t>
                </a:r>
                <a:r>
                  <a:rPr sz="3150" i="1" spc="-15" baseline="13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sz="2700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và từ </a:t>
                </a:r>
                <a:r>
                  <a:rPr sz="2700" spc="-7" baseline="1543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trường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100" i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100" i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700" spc="15" baseline="1543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luôn</a:t>
                </a:r>
                <a:r>
                  <a:rPr sz="2700" spc="15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 góc với hướng lan truyền của</a:t>
                </a:r>
                <a:r>
                  <a:rPr sz="2700" spc="-480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700" spc="-7" baseline="154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sóng</a:t>
                </a:r>
                <a:endParaRPr sz="2700" baseline="154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699">
                  <a:lnSpc>
                    <a:spcPct val="100000"/>
                  </a:lnSpc>
                  <a:spcBef>
                    <a:spcPts val="495"/>
                  </a:spcBef>
                  <a:tabLst>
                    <a:tab pos="413384" algn="l"/>
                    <a:tab pos="414020" algn="l"/>
                  </a:tabLst>
                </a:pPr>
                <a:r>
                  <a:rPr lang="en-US"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sz="1800" spc="-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Điện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trường luôn vuông góc với </a:t>
                </a:r>
                <a:r>
                  <a:rPr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</a:t>
                </a:r>
                <a:r>
                  <a:rPr sz="1800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8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trường</a:t>
                </a: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" y="3697887"/>
                <a:ext cx="8192770" cy="1710055"/>
              </a:xfrm>
              <a:prstGeom prst="rect">
                <a:avLst/>
              </a:prstGeom>
              <a:blipFill>
                <a:blip r:embed="rId6"/>
                <a:stretch>
                  <a:fillRect l="-2158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3036" y="24912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4. </a:t>
            </a:r>
            <a:r>
              <a:rPr spc="-5" dirty="0"/>
              <a:t>Hệ phát </a:t>
            </a:r>
            <a:r>
              <a:rPr dirty="0"/>
              <a:t>sóng </a:t>
            </a:r>
            <a:r>
              <a:rPr spc="-5" dirty="0"/>
              <a:t>điện</a:t>
            </a:r>
            <a:r>
              <a:rPr spc="-30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84247"/>
            <a:ext cx="5930265" cy="104521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Trường </a:t>
            </a:r>
            <a:r>
              <a:rPr sz="24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điện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từ và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năng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lượng trường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điện</a:t>
            </a:r>
            <a:r>
              <a:rPr sz="2400" b="1" spc="2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từ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35"/>
              </a:spcBef>
            </a:pPr>
            <a:r>
              <a:rPr sz="2100" i="1" spc="3065" dirty="0">
                <a:solidFill>
                  <a:srgbClr val="0033CC"/>
                </a:solidFill>
                <a:latin typeface="Wingdings"/>
                <a:cs typeface="Wingdings"/>
              </a:rPr>
              <a:t></a:t>
            </a:r>
            <a:r>
              <a:rPr sz="2100" i="1" spc="-1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Từ trường biến </a:t>
            </a:r>
            <a:r>
              <a:rPr sz="2000" spc="5" dirty="0">
                <a:latin typeface="Times New Roman"/>
                <a:cs typeface="Times New Roman"/>
              </a:rPr>
              <a:t>đổi </a:t>
            </a:r>
            <a:r>
              <a:rPr sz="2000" spc="-5" dirty="0">
                <a:latin typeface="Times New Roman"/>
                <a:cs typeface="Times New Roman"/>
              </a:rPr>
              <a:t>sinh </a:t>
            </a:r>
            <a:r>
              <a:rPr sz="2000" dirty="0">
                <a:latin typeface="Times New Roman"/>
                <a:cs typeface="Times New Roman"/>
              </a:rPr>
              <a:t>ra điện trường (khép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41197"/>
            <a:ext cx="5273675" cy="10763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latin typeface="Times New Roman"/>
                <a:cs typeface="Times New Roman"/>
              </a:rPr>
              <a:t>kín) và điện trường biến đổi cũng </a:t>
            </a:r>
            <a:r>
              <a:rPr sz="2000" spc="-5" dirty="0">
                <a:latin typeface="Times New Roman"/>
                <a:cs typeface="Times New Roman"/>
              </a:rPr>
              <a:t>sinh </a:t>
            </a:r>
            <a:r>
              <a:rPr sz="2000" dirty="0">
                <a:latin typeface="Times New Roman"/>
                <a:cs typeface="Times New Roman"/>
              </a:rPr>
              <a:t>ra từ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trường</a:t>
            </a:r>
          </a:p>
          <a:p>
            <a:pPr marL="12700" marR="5080">
              <a:lnSpc>
                <a:spcPts val="2400"/>
              </a:lnSpc>
              <a:spcBef>
                <a:spcPts val="685"/>
              </a:spcBef>
            </a:pPr>
            <a:r>
              <a:rPr sz="2100" i="1" spc="3065" dirty="0">
                <a:solidFill>
                  <a:srgbClr val="0033CC"/>
                </a:solidFill>
                <a:latin typeface="Wingdings"/>
                <a:cs typeface="Wingdings"/>
              </a:rPr>
              <a:t></a:t>
            </a:r>
            <a:r>
              <a:rPr sz="2100" i="1" spc="-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Từ trường và điện trường đồng thời </a:t>
            </a:r>
            <a:r>
              <a:rPr sz="2000" dirty="0" err="1">
                <a:latin typeface="Times New Roman"/>
                <a:cs typeface="Times New Roman"/>
              </a:rPr>
              <a:t>tồn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có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mối </a:t>
            </a:r>
            <a:r>
              <a:rPr sz="2000" spc="-5" dirty="0">
                <a:latin typeface="Times New Roman"/>
                <a:cs typeface="Times New Roman"/>
              </a:rPr>
              <a:t>liên </a:t>
            </a:r>
            <a:r>
              <a:rPr sz="2000" dirty="0">
                <a:latin typeface="Times New Roman"/>
                <a:cs typeface="Times New Roman"/>
              </a:rPr>
              <a:t>hệ với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nhau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3166618"/>
            <a:ext cx="7768589" cy="3175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"/>
              <a:tabLst>
                <a:tab pos="261620" algn="l"/>
              </a:tabLst>
            </a:pPr>
            <a:r>
              <a:rPr sz="2000" spc="-10" dirty="0">
                <a:latin typeface="Times New Roman"/>
                <a:cs typeface="Times New Roman"/>
              </a:rPr>
              <a:t>Trường </a:t>
            </a:r>
            <a:r>
              <a:rPr sz="2000" dirty="0">
                <a:latin typeface="Times New Roman"/>
                <a:cs typeface="Times New Roman"/>
              </a:rPr>
              <a:t>điện từ là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dirty="0">
                <a:latin typeface="Times New Roman"/>
                <a:cs typeface="Times New Roman"/>
              </a:rPr>
              <a:t>dạng vật chất đặc trưng cho tương </a:t>
            </a:r>
            <a:r>
              <a:rPr sz="2000" spc="-5" dirty="0">
                <a:latin typeface="Times New Roman"/>
                <a:cs typeface="Times New Roman"/>
              </a:rPr>
              <a:t>tác </a:t>
            </a:r>
            <a:r>
              <a:rPr sz="2000" dirty="0">
                <a:latin typeface="Times New Roman"/>
                <a:cs typeface="Times New Roman"/>
              </a:rPr>
              <a:t>giữa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hạt </a:t>
            </a:r>
            <a:r>
              <a:rPr sz="2000" spc="-5" dirty="0">
                <a:latin typeface="Times New Roman"/>
                <a:cs typeface="Times New Roman"/>
              </a:rPr>
              <a:t>mang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điện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i="1" spc="3065" dirty="0">
                <a:solidFill>
                  <a:srgbClr val="0033CC"/>
                </a:solidFill>
                <a:latin typeface="Wingdings"/>
                <a:cs typeface="Wingdings"/>
              </a:rPr>
              <a:t></a:t>
            </a:r>
            <a:r>
              <a:rPr sz="2100" i="1" spc="-2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Năng lượng trường điện từ tồn </a:t>
            </a:r>
            <a:r>
              <a:rPr sz="2000" spc="-5" dirty="0">
                <a:latin typeface="Times New Roman"/>
                <a:cs typeface="Times New Roman"/>
              </a:rPr>
              <a:t>tại </a:t>
            </a:r>
            <a:r>
              <a:rPr sz="2000" dirty="0">
                <a:latin typeface="Times New Roman"/>
                <a:cs typeface="Times New Roman"/>
              </a:rPr>
              <a:t>và định xứ trong </a:t>
            </a:r>
            <a:r>
              <a:rPr sz="2000" spc="5" dirty="0" err="1">
                <a:latin typeface="Times New Roman"/>
                <a:cs typeface="Times New Roman"/>
              </a:rPr>
              <a:t>không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trường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65430" indent="-252729">
              <a:lnSpc>
                <a:spcPct val="100000"/>
              </a:lnSpc>
              <a:buClr>
                <a:srgbClr val="FF0000"/>
              </a:buClr>
              <a:buFont typeface="Wingdings"/>
              <a:buChar char=""/>
              <a:tabLst>
                <a:tab pos="266065" algn="l"/>
              </a:tabLst>
            </a:pPr>
            <a:r>
              <a:rPr sz="2000" spc="-5" dirty="0">
                <a:latin typeface="Times New Roman"/>
                <a:cs typeface="Times New Roman"/>
              </a:rPr>
              <a:t>Mật </a:t>
            </a:r>
            <a:r>
              <a:rPr sz="2000" dirty="0">
                <a:latin typeface="Times New Roman"/>
                <a:cs typeface="Times New Roman"/>
              </a:rPr>
              <a:t>độ năng lượng trường điện từ bằng tổng </a:t>
            </a:r>
            <a:r>
              <a:rPr sz="2000" spc="-10" dirty="0">
                <a:latin typeface="Times New Roman"/>
                <a:cs typeface="Times New Roman"/>
              </a:rPr>
              <a:t>mật </a:t>
            </a:r>
            <a:r>
              <a:rPr sz="2000" dirty="0">
                <a:latin typeface="Times New Roman"/>
                <a:cs typeface="Times New Roman"/>
              </a:rPr>
              <a:t>độ năng lượng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điện trường và từ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trường:</a:t>
            </a:r>
          </a:p>
          <a:p>
            <a:pPr marR="270510" algn="ctr">
              <a:lnSpc>
                <a:spcPct val="100000"/>
              </a:lnSpc>
              <a:spcBef>
                <a:spcPts val="1395"/>
              </a:spcBef>
            </a:pPr>
            <a:r>
              <a:rPr sz="2800" i="1" spc="5" dirty="0">
                <a:latin typeface="Times New Roman"/>
                <a:cs typeface="Times New Roman"/>
              </a:rPr>
              <a:t>u </a:t>
            </a:r>
            <a:r>
              <a:rPr sz="2800" spc="5" dirty="0">
                <a:latin typeface="Symbol"/>
                <a:cs typeface="Symbol"/>
              </a:rPr>
              <a:t>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u</a:t>
            </a:r>
            <a:r>
              <a:rPr sz="2000" i="1" spc="44" baseline="-24154" dirty="0">
                <a:latin typeface="Times New Roman"/>
                <a:cs typeface="Times New Roman"/>
              </a:rPr>
              <a:t>E  </a:t>
            </a:r>
            <a:r>
              <a:rPr sz="2800" spc="5" dirty="0">
                <a:latin typeface="Symbol"/>
                <a:cs typeface="Symbol"/>
              </a:rPr>
              <a:t>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u</a:t>
            </a:r>
            <a:r>
              <a:rPr sz="2000" i="1" spc="37" baseline="-24154" dirty="0">
                <a:latin typeface="Times New Roman"/>
                <a:cs typeface="Times New Roman"/>
              </a:rPr>
              <a:t>M</a:t>
            </a:r>
            <a:endParaRPr sz="2000" baseline="-2415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409" y="1596008"/>
            <a:ext cx="212852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thành </a:t>
            </a:r>
            <a:r>
              <a:rPr sz="2000" spc="-10" dirty="0">
                <a:latin typeface="Times New Roman"/>
                <a:cs typeface="Times New Roman"/>
              </a:rPr>
              <a:t>một  </a:t>
            </a:r>
            <a:r>
              <a:rPr sz="2000" dirty="0">
                <a:latin typeface="Times New Roman"/>
                <a:cs typeface="Times New Roman"/>
              </a:rPr>
              <a:t>trường thống nhất  </a:t>
            </a:r>
            <a:r>
              <a:rPr sz="2000" spc="5" dirty="0">
                <a:latin typeface="Times New Roman"/>
                <a:cs typeface="Times New Roman"/>
              </a:rPr>
              <a:t>gọi </a:t>
            </a:r>
            <a:r>
              <a:rPr sz="2000" dirty="0">
                <a:latin typeface="Times New Roman"/>
                <a:cs typeface="Times New Roman"/>
              </a:rPr>
              <a:t>là </a:t>
            </a:r>
            <a:r>
              <a:rPr sz="2000" i="1" dirty="0">
                <a:solidFill>
                  <a:srgbClr val="0462C1"/>
                </a:solidFill>
                <a:latin typeface="Times New Roman"/>
                <a:cs typeface="Times New Roman"/>
              </a:rPr>
              <a:t>trường điện</a:t>
            </a:r>
            <a:r>
              <a:rPr sz="2000" i="1" spc="-1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462C1"/>
                </a:solidFill>
                <a:latin typeface="Times New Roman"/>
                <a:cs typeface="Times New Roman"/>
              </a:rPr>
              <a:t>từ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447800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0"/>
                </a:moveTo>
                <a:lnTo>
                  <a:pt x="29640" y="7981"/>
                </a:lnTo>
                <a:lnTo>
                  <a:pt x="53863" y="29749"/>
                </a:lnTo>
                <a:lnTo>
                  <a:pt x="70205" y="62043"/>
                </a:lnTo>
                <a:lnTo>
                  <a:pt x="76200" y="101600"/>
                </a:lnTo>
                <a:lnTo>
                  <a:pt x="76200" y="508000"/>
                </a:lnTo>
                <a:lnTo>
                  <a:pt x="82194" y="547556"/>
                </a:lnTo>
                <a:lnTo>
                  <a:pt x="98536" y="579850"/>
                </a:lnTo>
                <a:lnTo>
                  <a:pt x="122759" y="601618"/>
                </a:lnTo>
                <a:lnTo>
                  <a:pt x="152400" y="609600"/>
                </a:lnTo>
                <a:lnTo>
                  <a:pt x="122759" y="617581"/>
                </a:lnTo>
                <a:lnTo>
                  <a:pt x="98536" y="639349"/>
                </a:lnTo>
                <a:lnTo>
                  <a:pt x="82194" y="671643"/>
                </a:lnTo>
                <a:lnTo>
                  <a:pt x="76200" y="711200"/>
                </a:lnTo>
                <a:lnTo>
                  <a:pt x="76200" y="1117600"/>
                </a:lnTo>
                <a:lnTo>
                  <a:pt x="70205" y="1157156"/>
                </a:lnTo>
                <a:lnTo>
                  <a:pt x="53863" y="1189450"/>
                </a:lnTo>
                <a:lnTo>
                  <a:pt x="29640" y="1211218"/>
                </a:lnTo>
                <a:lnTo>
                  <a:pt x="0" y="1219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7375" y="172923"/>
            <a:ext cx="2690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1. </a:t>
            </a:r>
            <a:r>
              <a:rPr spc="-35" dirty="0"/>
              <a:t>Trường </a:t>
            </a:r>
            <a:r>
              <a:rPr spc="-5" dirty="0"/>
              <a:t>điện</a:t>
            </a:r>
            <a:r>
              <a:rPr spc="-60" dirty="0"/>
              <a:t> </a:t>
            </a:r>
            <a:r>
              <a:rPr spc="-5" dirty="0"/>
              <a:t>từ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4800" y="1295400"/>
                <a:ext cx="8496809" cy="535614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Chu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dao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LC: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f=1/2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3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rad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m:rPr>
                        <m:sty m:val="p"/>
                      </m:rPr>
                      <a:rPr lang="el-G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máy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l-GR" sz="2300" b="1" i="1" smtClean="0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300" b="1" i="1" baseline="-25000" smtClean="0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ad>
                      <m:radPr>
                        <m:degHide m:val="on"/>
                        <m:ctrlP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300" b="1" i="1" baseline="-25000" smtClean="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300" b="1" i="1" baseline="-25000" smtClean="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</m:rad>
                  </m:oMath>
                </a14:m>
                <a:r>
                  <a:rPr lang="en-US" sz="2300" b="1" dirty="0">
                    <a:solidFill>
                      <a:srgbClr val="0A15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đến </a:t>
                </a:r>
                <a14:m>
                  <m:oMath xmlns:m="http://schemas.openxmlformats.org/officeDocument/2006/math">
                    <m:r>
                      <a:rPr lang="el-GR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300" b="1" i="1" baseline="-25000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300" b="1" i="1" baseline="-25000" smtClean="0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300" b="1" i="1">
                        <a:solidFill>
                          <a:srgbClr val="0A15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ad>
                      <m:radPr>
                        <m:degHide m:val="on"/>
                        <m:ctrlP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300" b="1" i="1" baseline="-2500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300" b="1" i="1" baseline="-25000" smtClean="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  <m:r>
                          <a:rPr lang="en-US" sz="2300" b="1" i="1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300" b="1" i="1" baseline="-2500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300" b="1" i="1" baseline="-25000" smtClean="0">
                            <a:solidFill>
                              <a:srgbClr val="0A15C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e>
                    </m:rad>
                  </m:oMath>
                </a14:m>
                <a:endParaRPr lang="en-US" sz="2300" b="1" dirty="0">
                  <a:solidFill>
                    <a:srgbClr val="0A1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96809" cy="5356146"/>
              </a:xfrm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1"/>
          <p:cNvSpPr txBox="1">
            <a:spLocks/>
          </p:cNvSpPr>
          <p:nvPr/>
        </p:nvSpPr>
        <p:spPr>
          <a:xfrm>
            <a:off x="3124200" y="381000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vi-VN" kern="0" spc="-5" dirty="0">
                <a:solidFill>
                  <a:srgbClr val="FF0000"/>
                </a:solidFill>
              </a:rPr>
              <a:t>4. </a:t>
            </a:r>
            <a:r>
              <a:rPr lang="vi-VN" kern="0" spc="-5" dirty="0"/>
              <a:t>Hệ phát </a:t>
            </a:r>
            <a:r>
              <a:rPr lang="vi-VN" kern="0" dirty="0"/>
              <a:t>sóng </a:t>
            </a:r>
            <a:r>
              <a:rPr lang="vi-VN" kern="0" spc="-5" dirty="0"/>
              <a:t>điện</a:t>
            </a:r>
            <a:r>
              <a:rPr lang="vi-VN" kern="0" spc="-30" dirty="0"/>
              <a:t> </a:t>
            </a:r>
            <a:r>
              <a:rPr lang="vi-VN" kern="0" spc="-5" dirty="0"/>
              <a:t>từ</a:t>
            </a:r>
          </a:p>
        </p:txBody>
      </p:sp>
    </p:spTree>
    <p:extLst>
      <p:ext uri="{BB962C8B-B14F-4D97-AF65-F5344CB8AC3E}">
        <p14:creationId xmlns:p14="http://schemas.microsoft.com/office/powerpoint/2010/main" val="352025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trường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từ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 biến thiên theo thời  gian trong khoảng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bước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tại điểm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chuyển ra khỏi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mặt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phẳng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giấy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(trục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x).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trường dao động theo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trục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trục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z.</a:t>
            </a:r>
          </a:p>
          <a:p>
            <a:pPr marL="12700" marR="2032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thể viết từ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trường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trường như là  hàm sin của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vị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trí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(dọc theo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đường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  sóng)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thời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391" y="5258765"/>
            <a:ext cx="1955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Tốc </a:t>
            </a:r>
            <a:r>
              <a:rPr sz="1800" spc="-5" dirty="0">
                <a:latin typeface="Arial"/>
                <a:cs typeface="Arial"/>
              </a:rPr>
              <a:t>độ </a:t>
            </a:r>
            <a:r>
              <a:rPr sz="1800" dirty="0">
                <a:latin typeface="Arial"/>
                <a:cs typeface="Arial"/>
              </a:rPr>
              <a:t>của </a:t>
            </a:r>
            <a:r>
              <a:rPr sz="1800" spc="-5" dirty="0" err="1">
                <a:latin typeface="Arial"/>
                <a:cs typeface="Arial"/>
              </a:rPr>
              <a:t>sóng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là</a:t>
            </a:r>
            <a:r>
              <a:rPr lang="en-US" sz="1800" spc="-5" dirty="0">
                <a:latin typeface="Arial"/>
                <a:cs typeface="Arial"/>
              </a:rPr>
              <a:t> 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0" y="5966561"/>
            <a:ext cx="5372609" cy="5766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Phát biểu: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tất cả các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điện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từ,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gồm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cả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ánh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sáng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khả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kiến,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cùng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tốc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chân  không.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195" y="1177302"/>
            <a:ext cx="2600682" cy="498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6609" y="3524250"/>
            <a:ext cx="2194560" cy="828040"/>
          </a:xfrm>
          <a:prstGeom prst="rect">
            <a:avLst/>
          </a:prstGeom>
          <a:ln w="2895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55"/>
              </a:lnSpc>
            </a:pPr>
            <a:r>
              <a:rPr sz="2200" i="1" spc="15" dirty="0">
                <a:latin typeface="Times New Roman"/>
                <a:cs typeface="Times New Roman"/>
              </a:rPr>
              <a:t>E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E</a:t>
            </a:r>
            <a:r>
              <a:rPr sz="1875" spc="7" baseline="-24444" dirty="0">
                <a:latin typeface="Times New Roman"/>
                <a:cs typeface="Times New Roman"/>
              </a:rPr>
              <a:t>0 </a:t>
            </a:r>
            <a:r>
              <a:rPr sz="2200" spc="15" dirty="0">
                <a:latin typeface="Times New Roman"/>
                <a:cs typeface="Times New Roman"/>
              </a:rPr>
              <a:t>sin(</a:t>
            </a:r>
            <a:r>
              <a:rPr sz="2200" i="1" spc="15" dirty="0">
                <a:latin typeface="Times New Roman"/>
                <a:cs typeface="Times New Roman"/>
              </a:rPr>
              <a:t>kx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Symbol"/>
                <a:cs typeface="Symbol"/>
              </a:rPr>
              <a:t></a:t>
            </a:r>
            <a:r>
              <a:rPr sz="2300" i="1" spc="-130" dirty="0">
                <a:latin typeface="Symbol"/>
                <a:cs typeface="Symbol"/>
              </a:rPr>
              <a:t></a:t>
            </a:r>
            <a:r>
              <a:rPr sz="2200" i="1" spc="-130" dirty="0">
                <a:latin typeface="Times New Roman"/>
                <a:cs typeface="Times New Roman"/>
              </a:rPr>
              <a:t>t</a:t>
            </a:r>
            <a:r>
              <a:rPr sz="2200" spc="-13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30"/>
              </a:spcBef>
            </a:pPr>
            <a:r>
              <a:rPr sz="2150" i="1" spc="-10" dirty="0">
                <a:latin typeface="Times New Roman"/>
                <a:cs typeface="Times New Roman"/>
              </a:rPr>
              <a:t>B </a:t>
            </a:r>
            <a:r>
              <a:rPr sz="2150" spc="-10" dirty="0">
                <a:latin typeface="Symbol"/>
                <a:cs typeface="Symbol"/>
              </a:rPr>
              <a:t>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-40" dirty="0">
                <a:latin typeface="Times New Roman"/>
                <a:cs typeface="Times New Roman"/>
              </a:rPr>
              <a:t>B</a:t>
            </a:r>
            <a:r>
              <a:rPr sz="1800" spc="-60" baseline="-25462" dirty="0">
                <a:latin typeface="Times New Roman"/>
                <a:cs typeface="Times New Roman"/>
              </a:rPr>
              <a:t>0 </a:t>
            </a:r>
            <a:r>
              <a:rPr sz="2150" dirty="0">
                <a:latin typeface="Times New Roman"/>
                <a:cs typeface="Times New Roman"/>
              </a:rPr>
              <a:t>sin(</a:t>
            </a:r>
            <a:r>
              <a:rPr sz="2150" i="1" dirty="0">
                <a:latin typeface="Times New Roman"/>
                <a:cs typeface="Times New Roman"/>
              </a:rPr>
              <a:t>kx</a:t>
            </a:r>
            <a:r>
              <a:rPr sz="2150" i="1" spc="-240" dirty="0">
                <a:latin typeface="Times New Roman"/>
                <a:cs typeface="Times New Roman"/>
              </a:rPr>
              <a:t> </a:t>
            </a:r>
            <a:r>
              <a:rPr sz="2150" spc="-145" dirty="0">
                <a:latin typeface="Symbol"/>
                <a:cs typeface="Symbol"/>
              </a:rPr>
              <a:t></a:t>
            </a:r>
            <a:r>
              <a:rPr sz="2250" i="1" spc="-145" dirty="0">
                <a:latin typeface="Symbol"/>
                <a:cs typeface="Symbol"/>
              </a:rPr>
              <a:t></a:t>
            </a:r>
            <a:r>
              <a:rPr sz="2150" i="1" spc="-145" dirty="0">
                <a:latin typeface="Times New Roman"/>
                <a:cs typeface="Times New Roman"/>
              </a:rPr>
              <a:t>t</a:t>
            </a:r>
            <a:r>
              <a:rPr sz="2150" spc="-14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391" y="4486249"/>
            <a:ext cx="4794250" cy="6464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50"/>
              </a:spcBef>
            </a:pPr>
            <a:r>
              <a:rPr sz="18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i="1" spc="-2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</a:t>
            </a:r>
            <a:r>
              <a:rPr sz="18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i="1" spc="-2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biên độ </a:t>
            </a: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trường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525" i="1" spc="-15" baseline="-35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sz="3525" i="1" spc="-15" baseline="-35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k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tần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số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góc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và số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sóng.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4891" y="5700662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0" y="15455"/>
                </a:moveTo>
                <a:lnTo>
                  <a:pt x="220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59378" y="5298433"/>
            <a:ext cx="106235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Symbol"/>
                <a:cs typeface="Symbol"/>
              </a:rPr>
              <a:t>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3.10</a:t>
            </a:r>
            <a:r>
              <a:rPr sz="1500" spc="-22" baseline="44444" dirty="0">
                <a:latin typeface="Times New Roman"/>
                <a:cs typeface="Times New Roman"/>
              </a:rPr>
              <a:t>8</a:t>
            </a:r>
            <a:r>
              <a:rPr sz="1500" spc="-89" baseline="44444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m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/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63036" y="249123"/>
            <a:ext cx="354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4. </a:t>
            </a:r>
            <a:r>
              <a:rPr spc="-5" dirty="0"/>
              <a:t>Hệ phát </a:t>
            </a:r>
            <a:r>
              <a:rPr dirty="0"/>
              <a:t>sóng </a:t>
            </a:r>
            <a:r>
              <a:rPr spc="-5" dirty="0"/>
              <a:t>điện</a:t>
            </a:r>
            <a:r>
              <a:rPr spc="-30" dirty="0"/>
              <a:t> </a:t>
            </a:r>
            <a:r>
              <a:rPr spc="-5" dirty="0"/>
              <a:t>từ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EB4746-99E5-6341-8905-C8CCB0D65DFC}"/>
              </a:ext>
            </a:extLst>
          </p:cNvPr>
          <p:cNvGrpSpPr/>
          <p:nvPr/>
        </p:nvGrpSpPr>
        <p:grpSpPr>
          <a:xfrm>
            <a:off x="2432713" y="5080663"/>
            <a:ext cx="1641573" cy="780870"/>
            <a:chOff x="6308205" y="5755673"/>
            <a:chExt cx="1641573" cy="780870"/>
          </a:xfrm>
        </p:grpSpPr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998DFFAC-F3C1-BC4A-B073-F4AD76166F9B}"/>
                </a:ext>
              </a:extLst>
            </p:cNvPr>
            <p:cNvSpPr/>
            <p:nvPr/>
          </p:nvSpPr>
          <p:spPr>
            <a:xfrm>
              <a:off x="6713323" y="6169848"/>
              <a:ext cx="217804" cy="0"/>
            </a:xfrm>
            <a:custGeom>
              <a:avLst/>
              <a:gdLst/>
              <a:ahLst/>
              <a:cxnLst/>
              <a:rect l="l" t="t" r="r" b="b"/>
              <a:pathLst>
                <a:path w="217804">
                  <a:moveTo>
                    <a:pt x="0" y="0"/>
                  </a:moveTo>
                  <a:lnTo>
                    <a:pt x="217509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8ADF774E-B2F5-7F41-88A3-798C58274575}"/>
                </a:ext>
              </a:extLst>
            </p:cNvPr>
            <p:cNvSpPr/>
            <p:nvPr/>
          </p:nvSpPr>
          <p:spPr>
            <a:xfrm>
              <a:off x="7244634" y="6412317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7073"/>
                  </a:moveTo>
                  <a:lnTo>
                    <a:pt x="270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CE17976-E481-8445-8100-D45CA63AE5CF}"/>
                </a:ext>
              </a:extLst>
            </p:cNvPr>
            <p:cNvSpPr/>
            <p:nvPr/>
          </p:nvSpPr>
          <p:spPr>
            <a:xfrm>
              <a:off x="7272346" y="6411654"/>
              <a:ext cx="66675" cy="124460"/>
            </a:xfrm>
            <a:custGeom>
              <a:avLst/>
              <a:gdLst/>
              <a:ahLst/>
              <a:cxnLst/>
              <a:rect l="l" t="t" r="r" b="b"/>
              <a:pathLst>
                <a:path w="66675" h="124459">
                  <a:moveTo>
                    <a:pt x="0" y="0"/>
                  </a:moveTo>
                  <a:lnTo>
                    <a:pt x="66076" y="1240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E2910FBD-A03B-5E41-A414-89DF798F202E}"/>
                </a:ext>
              </a:extLst>
            </p:cNvPr>
            <p:cNvSpPr/>
            <p:nvPr/>
          </p:nvSpPr>
          <p:spPr>
            <a:xfrm>
              <a:off x="7338421" y="6208248"/>
              <a:ext cx="73025" cy="328295"/>
            </a:xfrm>
            <a:custGeom>
              <a:avLst/>
              <a:gdLst/>
              <a:ahLst/>
              <a:cxnLst/>
              <a:rect l="l" t="t" r="r" b="b"/>
              <a:pathLst>
                <a:path w="73025" h="328295">
                  <a:moveTo>
                    <a:pt x="0" y="328075"/>
                  </a:moveTo>
                  <a:lnTo>
                    <a:pt x="725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22F06D4A-EC20-0D45-ADF4-3FFAC9E2F920}"/>
                </a:ext>
              </a:extLst>
            </p:cNvPr>
            <p:cNvSpPr/>
            <p:nvPr/>
          </p:nvSpPr>
          <p:spPr>
            <a:xfrm>
              <a:off x="7410942" y="6207584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C16B9D7C-A3A7-6A41-A4E4-4FCBFBEF0D4A}"/>
                </a:ext>
              </a:extLst>
            </p:cNvPr>
            <p:cNvSpPr/>
            <p:nvPr/>
          </p:nvSpPr>
          <p:spPr>
            <a:xfrm>
              <a:off x="7242117" y="6201352"/>
              <a:ext cx="686435" cy="334645"/>
            </a:xfrm>
            <a:custGeom>
              <a:avLst/>
              <a:gdLst/>
              <a:ahLst/>
              <a:cxnLst/>
              <a:rect l="l" t="t" r="r" b="b"/>
              <a:pathLst>
                <a:path w="686434" h="334645">
                  <a:moveTo>
                    <a:pt x="48306" y="219815"/>
                  </a:moveTo>
                  <a:lnTo>
                    <a:pt x="22771" y="219815"/>
                  </a:lnTo>
                  <a:lnTo>
                    <a:pt x="89552" y="334644"/>
                  </a:lnTo>
                  <a:lnTo>
                    <a:pt x="103068" y="334644"/>
                  </a:lnTo>
                  <a:lnTo>
                    <a:pt x="109581" y="305126"/>
                  </a:lnTo>
                  <a:lnTo>
                    <a:pt x="95957" y="305126"/>
                  </a:lnTo>
                  <a:lnTo>
                    <a:pt x="48306" y="219815"/>
                  </a:lnTo>
                  <a:close/>
                </a:path>
                <a:path w="686434" h="334645">
                  <a:moveTo>
                    <a:pt x="685873" y="0"/>
                  </a:moveTo>
                  <a:lnTo>
                    <a:pt x="163485" y="0"/>
                  </a:lnTo>
                  <a:lnTo>
                    <a:pt x="95957" y="305126"/>
                  </a:lnTo>
                  <a:lnTo>
                    <a:pt x="109581" y="305126"/>
                  </a:lnTo>
                  <a:lnTo>
                    <a:pt x="174151" y="12476"/>
                  </a:lnTo>
                  <a:lnTo>
                    <a:pt x="685873" y="12476"/>
                  </a:lnTo>
                  <a:lnTo>
                    <a:pt x="685873" y="0"/>
                  </a:lnTo>
                  <a:close/>
                </a:path>
                <a:path w="686434" h="334645">
                  <a:moveTo>
                    <a:pt x="37685" y="200800"/>
                  </a:moveTo>
                  <a:lnTo>
                    <a:pt x="0" y="224413"/>
                  </a:lnTo>
                  <a:lnTo>
                    <a:pt x="4993" y="230976"/>
                  </a:lnTo>
                  <a:lnTo>
                    <a:pt x="22771" y="219815"/>
                  </a:lnTo>
                  <a:lnTo>
                    <a:pt x="48306" y="219815"/>
                  </a:lnTo>
                  <a:lnTo>
                    <a:pt x="37685" y="20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785EC930-C36F-A043-AA17-F3A72C15A363}"/>
                </a:ext>
              </a:extLst>
            </p:cNvPr>
            <p:cNvSpPr/>
            <p:nvPr/>
          </p:nvSpPr>
          <p:spPr>
            <a:xfrm>
              <a:off x="7220798" y="6169848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512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AD430CBE-28A1-4347-B646-5FE71FFD31A6}"/>
                </a:ext>
              </a:extLst>
            </p:cNvPr>
            <p:cNvSpPr txBox="1"/>
            <p:nvPr/>
          </p:nvSpPr>
          <p:spPr>
            <a:xfrm>
              <a:off x="7406940" y="5755673"/>
              <a:ext cx="494665" cy="760095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R="131445" algn="ctr">
                <a:lnSpc>
                  <a:spcPct val="100000"/>
                </a:lnSpc>
                <a:spcBef>
                  <a:spcPts val="555"/>
                </a:spcBef>
              </a:pPr>
              <a:r>
                <a:rPr sz="1950" spc="95" dirty="0">
                  <a:latin typeface="Times New Roman"/>
                  <a:cs typeface="Times New Roman"/>
                </a:rPr>
                <a:t>1</a:t>
              </a:r>
              <a:endParaRPr sz="1950" dirty="0">
                <a:latin typeface="Times New Roman"/>
                <a:cs typeface="Times New Roman"/>
              </a:endParaRPr>
            </a:p>
            <a:p>
              <a:pPr marR="5080" algn="ctr">
                <a:lnSpc>
                  <a:spcPct val="100000"/>
                </a:lnSpc>
                <a:spcBef>
                  <a:spcPts val="465"/>
                </a:spcBef>
              </a:pPr>
              <a:r>
                <a:rPr sz="2100" i="1" spc="-315" dirty="0">
                  <a:latin typeface="Symbol"/>
                  <a:cs typeface="Symbol"/>
                </a:rPr>
                <a:t></a:t>
              </a:r>
              <a:r>
                <a:rPr lang="en-US" sz="2100" i="1" spc="-315" dirty="0">
                  <a:latin typeface="Symbol"/>
                  <a:cs typeface="Symbol"/>
                </a:rPr>
                <a:t>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r>
                <a:rPr lang="en-US" sz="1725" spc="-472" baseline="-24154" dirty="0">
                  <a:latin typeface="Times New Roman"/>
                  <a:cs typeface="Times New Roman"/>
                </a:rPr>
                <a:t> </a:t>
              </a:r>
              <a:r>
                <a:rPr sz="2100" i="1" spc="-315" dirty="0">
                  <a:latin typeface="Symbol"/>
                  <a:cs typeface="Symbol"/>
                </a:rPr>
                <a:t></a:t>
              </a:r>
              <a:r>
                <a:rPr lang="en-US" sz="2100" i="1" spc="-315" dirty="0">
                  <a:latin typeface="Symbol"/>
                  <a:cs typeface="Symbol"/>
                </a:rPr>
                <a:t> 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B0A94F64-1077-5142-975D-514DC38DE018}"/>
                </a:ext>
              </a:extLst>
            </p:cNvPr>
            <p:cNvSpPr txBox="1"/>
            <p:nvPr/>
          </p:nvSpPr>
          <p:spPr>
            <a:xfrm>
              <a:off x="6308205" y="5968307"/>
              <a:ext cx="857885" cy="52451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ts val="1945"/>
                </a:lnSpc>
                <a:spcBef>
                  <a:spcPts val="130"/>
                </a:spcBef>
              </a:pPr>
              <a:r>
                <a:rPr sz="1950" i="1" spc="85" dirty="0">
                  <a:latin typeface="Times New Roman"/>
                  <a:cs typeface="Times New Roman"/>
                </a:rPr>
                <a:t>c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r>
                <a:rPr sz="1950" spc="105" dirty="0">
                  <a:latin typeface="Times New Roman"/>
                  <a:cs typeface="Times New Roman"/>
                </a:rPr>
                <a:t> </a:t>
              </a:r>
              <a:r>
                <a:rPr sz="2925" i="1" spc="179" baseline="35612" dirty="0">
                  <a:latin typeface="Times New Roman"/>
                  <a:cs typeface="Times New Roman"/>
                </a:rPr>
                <a:t>E</a:t>
              </a:r>
              <a:r>
                <a:rPr sz="2925" i="1" spc="427" baseline="35612" dirty="0">
                  <a:latin typeface="Times New Roman"/>
                  <a:cs typeface="Times New Roman"/>
                </a:rPr>
                <a:t>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endParaRPr sz="1950" dirty="0">
                <a:latin typeface="Symbol"/>
                <a:cs typeface="Symbol"/>
              </a:endParaRPr>
            </a:p>
            <a:p>
              <a:pPr marL="434975">
                <a:lnSpc>
                  <a:spcPts val="1945"/>
                </a:lnSpc>
              </a:pPr>
              <a:r>
                <a:rPr sz="1950" i="1" spc="120" dirty="0">
                  <a:latin typeface="Times New Roman"/>
                  <a:cs typeface="Times New Roman"/>
                </a:rPr>
                <a:t>B</a:t>
              </a:r>
              <a:endParaRPr sz="19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60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2A3-31DA-D14D-AE4C-B4CE10A2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75" y="325881"/>
            <a:ext cx="2293620" cy="430887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97B9-53FF-DC4F-AD5C-1157E8D8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19031"/>
            <a:ext cx="4919980" cy="36379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MHz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750 N/C.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D8B8D-0EF2-2D4B-8A7D-FC13EB0A9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1" t="5495" r="7487"/>
          <a:stretch/>
        </p:blipFill>
        <p:spPr>
          <a:xfrm>
            <a:off x="5410200" y="990600"/>
            <a:ext cx="3733800" cy="30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775" y="325881"/>
            <a:ext cx="2293620" cy="430887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390" y="1052321"/>
            <a:ext cx="8801609" cy="61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Câu</a:t>
            </a:r>
            <a:r>
              <a:rPr lang="en-US" b="1" dirty="0"/>
              <a:t> 1</a:t>
            </a:r>
            <a:r>
              <a:rPr lang="en-US" dirty="0"/>
              <a:t>.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L = 0,253 </a:t>
            </a:r>
            <a:r>
              <a:rPr lang="en-US" dirty="0" err="1"/>
              <a:t>mH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 = 25,0 pF?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A</a:t>
            </a:r>
            <a:r>
              <a:rPr lang="en-US" dirty="0"/>
              <a:t>. 150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B. 250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C. 125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D. 175 m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Câu</a:t>
            </a:r>
            <a:r>
              <a:rPr lang="en-US" b="1" dirty="0"/>
              <a:t> 2</a:t>
            </a:r>
            <a:r>
              <a:rPr lang="en-US" dirty="0"/>
              <a:t>.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0,1 </a:t>
            </a:r>
            <a:r>
              <a:rPr lang="en-US" dirty="0" err="1"/>
              <a:t>mH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dung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2,5 </a:t>
            </a:r>
            <a:r>
              <a:rPr lang="en-US" dirty="0" err="1"/>
              <a:t>nF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10 </a:t>
            </a:r>
            <a:r>
              <a:rPr lang="en-US" dirty="0" err="1"/>
              <a:t>nF</a:t>
            </a:r>
            <a:r>
              <a:rPr lang="en-US" dirty="0"/>
              <a:t>. Cho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 = 3.10</a:t>
            </a:r>
            <a:r>
              <a:rPr lang="en-US" baseline="30000" dirty="0"/>
              <a:t>8</a:t>
            </a:r>
            <a:r>
              <a:rPr lang="en-US" dirty="0"/>
              <a:t> m/s.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A. </a:t>
            </a:r>
            <a:r>
              <a:rPr lang="en-US" dirty="0" err="1"/>
              <a:t>từ</a:t>
            </a:r>
            <a:r>
              <a:rPr lang="en-US" dirty="0"/>
              <a:t> 942 m </a:t>
            </a:r>
            <a:r>
              <a:rPr lang="en-US" dirty="0" err="1"/>
              <a:t>đến</a:t>
            </a:r>
            <a:r>
              <a:rPr lang="en-US" dirty="0"/>
              <a:t> 1885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B. </a:t>
            </a:r>
            <a:r>
              <a:rPr lang="en-US" dirty="0" err="1"/>
              <a:t>từ</a:t>
            </a:r>
            <a:r>
              <a:rPr lang="en-US" dirty="0"/>
              <a:t> 18,84 m </a:t>
            </a:r>
            <a:r>
              <a:rPr lang="en-US" dirty="0" err="1"/>
              <a:t>đến</a:t>
            </a:r>
            <a:r>
              <a:rPr lang="en-US" dirty="0"/>
              <a:t> 56,52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C. </a:t>
            </a:r>
            <a:r>
              <a:rPr lang="en-US" dirty="0" err="1"/>
              <a:t>từ</a:t>
            </a:r>
            <a:r>
              <a:rPr lang="en-US" dirty="0"/>
              <a:t> 56,52 m </a:t>
            </a:r>
            <a:r>
              <a:rPr lang="en-US" dirty="0" err="1"/>
              <a:t>đến</a:t>
            </a:r>
            <a:r>
              <a:rPr lang="en-US" dirty="0"/>
              <a:t> 94,2 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D. </a:t>
            </a:r>
            <a:r>
              <a:rPr lang="en-US" dirty="0" err="1"/>
              <a:t>từ</a:t>
            </a:r>
            <a:r>
              <a:rPr lang="en-US" dirty="0"/>
              <a:t> 188,4 m </a:t>
            </a:r>
            <a:r>
              <a:rPr lang="en-US" dirty="0" err="1"/>
              <a:t>đến</a:t>
            </a:r>
            <a:r>
              <a:rPr lang="en-US" dirty="0"/>
              <a:t> 565,2 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172923"/>
            <a:ext cx="299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2. </a:t>
            </a:r>
            <a:r>
              <a:rPr spc="-5" dirty="0"/>
              <a:t>Dao động điện</a:t>
            </a:r>
            <a:r>
              <a:rPr spc="-50" dirty="0"/>
              <a:t> </a:t>
            </a:r>
            <a:r>
              <a:rPr spc="-5" dirty="0"/>
              <a:t>từ</a:t>
            </a:r>
          </a:p>
        </p:txBody>
      </p:sp>
      <p:sp>
        <p:nvSpPr>
          <p:cNvPr id="3" name="object 3"/>
          <p:cNvSpPr/>
          <p:nvPr/>
        </p:nvSpPr>
        <p:spPr>
          <a:xfrm>
            <a:off x="5996321" y="1180497"/>
            <a:ext cx="2776346" cy="211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9809" y="862330"/>
            <a:ext cx="13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664" y="1881632"/>
            <a:ext cx="9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2731" y="312038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0828" y="1189482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0283" y="2915538"/>
            <a:ext cx="324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-</a:t>
            </a:r>
            <a:r>
              <a:rPr sz="2000" i="1" spc="-1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5435" y="1312163"/>
            <a:ext cx="304800" cy="1905"/>
          </a:xfrm>
          <a:custGeom>
            <a:avLst/>
            <a:gdLst/>
            <a:ahLst/>
            <a:cxnLst/>
            <a:rect l="l" t="t" r="r" b="b"/>
            <a:pathLst>
              <a:path w="304800" h="1905">
                <a:moveTo>
                  <a:pt x="0" y="0"/>
                </a:moveTo>
                <a:lnTo>
                  <a:pt x="304800" y="1650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9820" y="3124200"/>
            <a:ext cx="990600" cy="1905"/>
          </a:xfrm>
          <a:custGeom>
            <a:avLst/>
            <a:gdLst/>
            <a:ahLst/>
            <a:cxnLst/>
            <a:rect l="l" t="t" r="r" b="b"/>
            <a:pathLst>
              <a:path w="990600" h="1905">
                <a:moveTo>
                  <a:pt x="0" y="0"/>
                </a:moveTo>
                <a:lnTo>
                  <a:pt x="990600" y="1650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2852" y="4992586"/>
            <a:ext cx="19113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40" dirty="0">
                <a:latin typeface="Symbol"/>
                <a:cs typeface="Symbol"/>
              </a:rPr>
              <a:t>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4976" y="5005715"/>
            <a:ext cx="15938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2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508" y="4792169"/>
            <a:ext cx="641540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95238"/>
              <a:buFont typeface="Symbol"/>
              <a:buChar char=""/>
              <a:tabLst>
                <a:tab pos="267970" algn="l"/>
              </a:tabLst>
            </a:pPr>
            <a:r>
              <a:rPr sz="2100" i="1" spc="-55" dirty="0">
                <a:latin typeface="Symbol"/>
                <a:cs typeface="Symbol"/>
              </a:rPr>
              <a:t></a:t>
            </a:r>
            <a:r>
              <a:rPr sz="2000" i="1" spc="-55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tần số </a:t>
            </a:r>
            <a:r>
              <a:rPr sz="2000" dirty="0">
                <a:latin typeface="Times New Roman"/>
                <a:cs typeface="Times New Roman"/>
              </a:rPr>
              <a:t>góc, </a:t>
            </a:r>
            <a:r>
              <a:rPr sz="2100" i="1" spc="-70" dirty="0">
                <a:latin typeface="Symbol"/>
                <a:cs typeface="Symbol"/>
              </a:rPr>
              <a:t>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15" dirty="0">
                <a:latin typeface="Times New Roman"/>
                <a:cs typeface="Times New Roman"/>
              </a:rPr>
              <a:t>2</a:t>
            </a:r>
            <a:r>
              <a:rPr sz="2100" i="1" spc="-15" dirty="0">
                <a:latin typeface="Symbol"/>
                <a:cs typeface="Symbol"/>
              </a:rPr>
              <a:t></a:t>
            </a:r>
            <a:r>
              <a:rPr sz="2000" i="1" spc="-15" dirty="0">
                <a:latin typeface="Times New Roman"/>
                <a:cs typeface="Times New Roman"/>
              </a:rPr>
              <a:t>f </a:t>
            </a:r>
            <a:r>
              <a:rPr sz="2000" dirty="0">
                <a:latin typeface="Times New Roman"/>
                <a:cs typeface="Times New Roman"/>
              </a:rPr>
              <a:t>(đơn vị,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rad/s</a:t>
            </a:r>
            <a:r>
              <a:rPr sz="2000" dirty="0">
                <a:latin typeface="Times New Roman"/>
                <a:cs typeface="Times New Roman"/>
              </a:rPr>
              <a:t>), </a:t>
            </a:r>
            <a:r>
              <a:rPr sz="1850" spc="45" dirty="0">
                <a:latin typeface="Symbol"/>
                <a:cs typeface="Symbol"/>
              </a:rPr>
              <a:t>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950" i="1" spc="-40" dirty="0">
                <a:latin typeface="Symbol"/>
                <a:cs typeface="Symbol"/>
              </a:rPr>
              <a:t></a:t>
            </a:r>
            <a:r>
              <a:rPr sz="1950" i="1" spc="-4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2775" spc="37" baseline="36036" dirty="0">
                <a:latin typeface="Times New Roman"/>
                <a:cs typeface="Times New Roman"/>
              </a:rPr>
              <a:t> </a:t>
            </a:r>
            <a:r>
              <a:rPr sz="2775" u="sng" spc="-75" baseline="360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925" i="1" u="sng" spc="-75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925" i="1" spc="-75" baseline="34188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hay </a:t>
            </a:r>
            <a:r>
              <a:rPr sz="1850" i="1" spc="25" dirty="0">
                <a:latin typeface="Times New Roman"/>
                <a:cs typeface="Times New Roman"/>
              </a:rPr>
              <a:t>T </a:t>
            </a:r>
            <a:r>
              <a:rPr sz="1850" spc="25" dirty="0">
                <a:latin typeface="Symbol"/>
                <a:cs typeface="Symbol"/>
              </a:rPr>
              <a:t></a:t>
            </a:r>
            <a:r>
              <a:rPr sz="2775" spc="217" baseline="36036" dirty="0">
                <a:latin typeface="Times New Roman"/>
                <a:cs typeface="Times New Roman"/>
              </a:rPr>
              <a:t> </a:t>
            </a:r>
            <a:r>
              <a:rPr sz="2775" u="sng" spc="-75" baseline="360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925" i="1" u="sng" spc="-75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2925" baseline="34188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318508"/>
            <a:ext cx="7878445" cy="6521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90"/>
              </a:spcBef>
              <a:buClr>
                <a:srgbClr val="FF0000"/>
              </a:buClr>
              <a:buSzPct val="95238"/>
              <a:buFont typeface="Symbol"/>
              <a:buChar char=""/>
              <a:tabLst>
                <a:tab pos="267335" algn="l"/>
              </a:tabLst>
            </a:pPr>
            <a:r>
              <a:rPr sz="2100" i="1" spc="-30" dirty="0">
                <a:latin typeface="Symbol"/>
                <a:cs typeface="Symbol"/>
              </a:rPr>
              <a:t></a:t>
            </a:r>
            <a:r>
              <a:rPr sz="2000" i="1" spc="-3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pha </a:t>
            </a:r>
            <a:r>
              <a:rPr sz="2000" dirty="0">
                <a:latin typeface="Times New Roman"/>
                <a:cs typeface="Times New Roman"/>
              </a:rPr>
              <a:t>(góc pha) ban đầu: </a:t>
            </a:r>
            <a:r>
              <a:rPr sz="2000" spc="5" dirty="0">
                <a:latin typeface="Times New Roman"/>
                <a:cs typeface="Times New Roman"/>
              </a:rPr>
              <a:t>đối </a:t>
            </a:r>
            <a:r>
              <a:rPr sz="2000" spc="-5" dirty="0">
                <a:latin typeface="Times New Roman"/>
                <a:cs typeface="Times New Roman"/>
              </a:rPr>
              <a:t>số </a:t>
            </a:r>
            <a:r>
              <a:rPr sz="2000" dirty="0">
                <a:latin typeface="Times New Roman"/>
                <a:cs typeface="Times New Roman"/>
              </a:rPr>
              <a:t>của hàm </a:t>
            </a:r>
            <a:r>
              <a:rPr sz="2000" spc="-5" dirty="0">
                <a:latin typeface="Times New Roman"/>
                <a:cs typeface="Times New Roman"/>
              </a:rPr>
              <a:t>sin </a:t>
            </a:r>
            <a:r>
              <a:rPr sz="2000" dirty="0">
                <a:latin typeface="Times New Roman"/>
                <a:cs typeface="Times New Roman"/>
              </a:rPr>
              <a:t>hay cos, có ý nghĩa </a:t>
            </a:r>
            <a:r>
              <a:rPr sz="2000" spc="-10" dirty="0">
                <a:latin typeface="Times New Roman"/>
                <a:cs typeface="Times New Roman"/>
              </a:rPr>
              <a:t>mô </a:t>
            </a:r>
            <a:r>
              <a:rPr sz="2000" dirty="0">
                <a:latin typeface="Times New Roman"/>
                <a:cs typeface="Times New Roman"/>
              </a:rPr>
              <a:t>tả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giá  trị của </a:t>
            </a:r>
            <a:r>
              <a:rPr sz="2000" spc="5" dirty="0">
                <a:latin typeface="Times New Roman"/>
                <a:cs typeface="Times New Roman"/>
              </a:rPr>
              <a:t>pha </a:t>
            </a:r>
            <a:r>
              <a:rPr sz="2000" spc="-5" dirty="0">
                <a:latin typeface="Times New Roman"/>
                <a:cs typeface="Times New Roman"/>
              </a:rPr>
              <a:t>tại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0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</a:t>
            </a:r>
            <a:r>
              <a:rPr sz="2100" i="1" spc="-30" dirty="0">
                <a:latin typeface="Symbol"/>
                <a:cs typeface="Symbol"/>
              </a:rPr>
              <a:t></a:t>
            </a:r>
            <a:r>
              <a:rPr sz="2000" i="1" spc="-30" dirty="0">
                <a:latin typeface="Times New Roman"/>
                <a:cs typeface="Times New Roman"/>
              </a:rPr>
              <a:t>.t </a:t>
            </a:r>
            <a:r>
              <a:rPr sz="2000" i="1" dirty="0">
                <a:latin typeface="Times New Roman"/>
                <a:cs typeface="Times New Roman"/>
              </a:rPr>
              <a:t>+ </a:t>
            </a:r>
            <a:r>
              <a:rPr sz="2100" i="1" spc="-30" dirty="0">
                <a:latin typeface="Symbol"/>
                <a:cs typeface="Symbol"/>
              </a:rPr>
              <a:t></a:t>
            </a:r>
            <a:r>
              <a:rPr sz="2000" spc="-30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xác định trạng thái tức thời của dao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động.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784605"/>
            <a:ext cx="4968240" cy="262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Dao động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và các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đặc trưng dao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động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97900"/>
              </a:lnSpc>
              <a:spcBef>
                <a:spcPts val="1885"/>
              </a:spcBef>
            </a:pPr>
            <a:r>
              <a:rPr sz="2100" i="1" spc="3065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10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Định </a:t>
            </a:r>
            <a:r>
              <a:rPr sz="2000" dirty="0">
                <a:latin typeface="Times New Roman"/>
                <a:cs typeface="Times New Roman"/>
              </a:rPr>
              <a:t>nghĩa: chuyển động có </a:t>
            </a:r>
            <a:r>
              <a:rPr sz="2000" spc="-5" dirty="0">
                <a:latin typeface="Times New Roman"/>
                <a:cs typeface="Times New Roman"/>
              </a:rPr>
              <a:t>tọa </a:t>
            </a:r>
            <a:r>
              <a:rPr sz="2000" dirty="0" err="1">
                <a:latin typeface="Times New Roman"/>
                <a:cs typeface="Times New Roman"/>
              </a:rPr>
              <a:t>độ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b</a:t>
            </a:r>
            <a:r>
              <a:rPr lang="en-US" sz="2000" dirty="0" err="1">
                <a:latin typeface="Times New Roman"/>
                <a:cs typeface="Times New Roman"/>
              </a:rPr>
              <a:t>iến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thiên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</a:t>
            </a:r>
            <a:r>
              <a:rPr sz="2000" dirty="0" err="1">
                <a:latin typeface="Times New Roman"/>
                <a:cs typeface="Times New Roman"/>
              </a:rPr>
              <a:t>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lặp lại </a:t>
            </a:r>
            <a:r>
              <a:rPr sz="2000" dirty="0">
                <a:latin typeface="Times New Roman"/>
                <a:cs typeface="Times New Roman"/>
              </a:rPr>
              <a:t>theo thời gian, được </a:t>
            </a:r>
            <a:r>
              <a:rPr sz="2000" spc="-10" dirty="0">
                <a:latin typeface="Times New Roman"/>
                <a:cs typeface="Times New Roman"/>
              </a:rPr>
              <a:t>mô </a:t>
            </a:r>
            <a:r>
              <a:rPr sz="2000" dirty="0">
                <a:latin typeface="Times New Roman"/>
                <a:cs typeface="Times New Roman"/>
              </a:rPr>
              <a:t>tả dưới dạng  hàm </a:t>
            </a:r>
            <a:r>
              <a:rPr sz="2000" spc="-5" dirty="0">
                <a:latin typeface="Times New Roman"/>
                <a:cs typeface="Times New Roman"/>
              </a:rPr>
              <a:t>sin </a:t>
            </a:r>
            <a:r>
              <a:rPr sz="2000" dirty="0">
                <a:latin typeface="Times New Roman"/>
                <a:cs typeface="Times New Roman"/>
              </a:rPr>
              <a:t>hoặc cosin,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15" dirty="0">
                <a:latin typeface="Times New Roman"/>
                <a:cs typeface="Times New Roman"/>
              </a:rPr>
              <a:t>A.cos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100" i="1" spc="-15" dirty="0">
                <a:latin typeface="Symbol"/>
                <a:cs typeface="Symbol"/>
              </a:rPr>
              <a:t></a:t>
            </a:r>
            <a:r>
              <a:rPr sz="2000" i="1" spc="-15" dirty="0">
                <a:latin typeface="Times New Roman"/>
                <a:cs typeface="Times New Roman"/>
              </a:rPr>
              <a:t>.t </a:t>
            </a:r>
            <a:r>
              <a:rPr sz="2000" i="1" dirty="0">
                <a:latin typeface="Times New Roman"/>
                <a:cs typeface="Times New Roman"/>
              </a:rPr>
              <a:t>+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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r>
              <a:rPr sz="2000" i="1" spc="-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670"/>
              </a:spcBef>
            </a:pPr>
            <a:r>
              <a:rPr sz="2100" i="1" spc="3065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100" i="1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đặc trưng cơ bản của dao </a:t>
            </a:r>
            <a:r>
              <a:rPr sz="2000" spc="5" dirty="0">
                <a:latin typeface="Times New Roman"/>
                <a:cs typeface="Times New Roman"/>
              </a:rPr>
              <a:t>động:</a:t>
            </a:r>
            <a:endParaRPr sz="2000" dirty="0">
              <a:latin typeface="Times New Roman"/>
              <a:cs typeface="Times New Roman"/>
            </a:endParaRPr>
          </a:p>
          <a:p>
            <a:pPr marL="346710" indent="-250190">
              <a:lnSpc>
                <a:spcPct val="100000"/>
              </a:lnSpc>
              <a:spcBef>
                <a:spcPts val="1789"/>
              </a:spcBef>
              <a:buClr>
                <a:srgbClr val="FF0000"/>
              </a:buClr>
              <a:buFont typeface="Symbol"/>
              <a:buChar char=""/>
              <a:tabLst>
                <a:tab pos="347345" algn="l"/>
              </a:tabLst>
            </a:pPr>
            <a:r>
              <a:rPr sz="2000" i="1" dirty="0">
                <a:latin typeface="Times New Roman"/>
                <a:cs typeface="Times New Roman"/>
              </a:rPr>
              <a:t>A: </a:t>
            </a:r>
            <a:r>
              <a:rPr sz="2000" dirty="0">
                <a:latin typeface="Times New Roman"/>
                <a:cs typeface="Times New Roman"/>
              </a:rPr>
              <a:t>biên độ xác định phạm vi dao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động;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5777" y="449755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304" y="0"/>
                </a:lnTo>
              </a:path>
            </a:pathLst>
          </a:custGeom>
          <a:ln w="10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8456" y="3489705"/>
            <a:ext cx="718375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000">
              <a:lnSpc>
                <a:spcPts val="2395"/>
              </a:lnSpc>
              <a:spcBef>
                <a:spcPts val="105"/>
              </a:spcBef>
              <a:buClr>
                <a:srgbClr val="FF0000"/>
              </a:buClr>
              <a:buFont typeface="Symbol"/>
              <a:buChar char=""/>
              <a:tabLst>
                <a:tab pos="267335" algn="l"/>
              </a:tabLst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: chu kỳ dao </a:t>
            </a:r>
            <a:r>
              <a:rPr sz="2000" spc="5" dirty="0">
                <a:latin typeface="Times New Roman"/>
                <a:cs typeface="Times New Roman"/>
              </a:rPr>
              <a:t>động, </a:t>
            </a:r>
            <a:r>
              <a:rPr sz="2000" dirty="0">
                <a:latin typeface="Times New Roman"/>
                <a:cs typeface="Times New Roman"/>
              </a:rPr>
              <a:t>xác định khoảng thời gian </a:t>
            </a:r>
            <a:r>
              <a:rPr sz="2000" spc="-5" dirty="0">
                <a:latin typeface="Times New Roman"/>
                <a:cs typeface="Times New Roman"/>
              </a:rPr>
              <a:t>lặp lại </a:t>
            </a:r>
            <a:r>
              <a:rPr sz="2000" dirty="0">
                <a:latin typeface="Times New Roman"/>
                <a:cs typeface="Times New Roman"/>
              </a:rPr>
              <a:t>của dao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động,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ts val="2395"/>
              </a:lnSpc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(đơn vị,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88290" indent="-254635">
              <a:lnSpc>
                <a:spcPts val="1995"/>
              </a:lnSpc>
              <a:spcBef>
                <a:spcPts val="1535"/>
              </a:spcBef>
              <a:buClr>
                <a:srgbClr val="FF0000"/>
              </a:buClr>
              <a:buFont typeface="Symbol"/>
              <a:buChar char=""/>
              <a:tabLst>
                <a:tab pos="288925" algn="l"/>
                <a:tab pos="2964180" algn="l"/>
              </a:tabLst>
            </a:pPr>
            <a:r>
              <a:rPr sz="2000" i="1" dirty="0">
                <a:latin typeface="Times New Roman"/>
                <a:cs typeface="Times New Roman"/>
              </a:rPr>
              <a:t>f: </a:t>
            </a:r>
            <a:r>
              <a:rPr sz="2000" spc="-5" dirty="0">
                <a:latin typeface="Times New Roman"/>
                <a:cs typeface="Times New Roman"/>
              </a:rPr>
              <a:t>tần số </a:t>
            </a:r>
            <a:r>
              <a:rPr sz="2000" dirty="0">
                <a:latin typeface="Times New Roman"/>
                <a:cs typeface="Times New Roman"/>
              </a:rPr>
              <a:t>dao </a:t>
            </a:r>
            <a:r>
              <a:rPr sz="2000" spc="5" dirty="0">
                <a:latin typeface="Times New Roman"/>
                <a:cs typeface="Times New Roman"/>
              </a:rPr>
              <a:t>động, </a:t>
            </a:r>
            <a:r>
              <a:rPr sz="1850" i="1" spc="5" dirty="0">
                <a:latin typeface="Times New Roman"/>
                <a:cs typeface="Times New Roman"/>
              </a:rPr>
              <a:t>f</a:t>
            </a:r>
            <a:r>
              <a:rPr sz="1850" i="1" spc="38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240" dirty="0">
                <a:latin typeface="Times New Roman"/>
                <a:cs typeface="Times New Roman"/>
              </a:rPr>
              <a:t> </a:t>
            </a:r>
            <a:r>
              <a:rPr sz="2775" spc="15" baseline="36036" dirty="0">
                <a:latin typeface="Times New Roman"/>
                <a:cs typeface="Times New Roman"/>
              </a:rPr>
              <a:t>1	</a:t>
            </a:r>
            <a:r>
              <a:rPr sz="2000" dirty="0">
                <a:latin typeface="Times New Roman"/>
                <a:cs typeface="Times New Roman"/>
              </a:rPr>
              <a:t>(đơn vị,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1/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hay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Hz</a:t>
            </a:r>
            <a:r>
              <a:rPr sz="2000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R="1766570" algn="ctr">
              <a:lnSpc>
                <a:spcPts val="1814"/>
              </a:lnSpc>
            </a:pPr>
            <a:r>
              <a:rPr sz="1850" i="1" spc="10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8375" y="172923"/>
            <a:ext cx="2294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3. </a:t>
            </a:r>
            <a:r>
              <a:rPr spc="-5" dirty="0"/>
              <a:t>Sóng điện</a:t>
            </a:r>
            <a:r>
              <a:rPr spc="-60" dirty="0"/>
              <a:t> </a:t>
            </a:r>
            <a:r>
              <a:rPr spc="-5" dirty="0"/>
              <a:t>từ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525831"/>
            <a:ext cx="6257290" cy="56618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Thí </a:t>
            </a:r>
            <a:r>
              <a:rPr sz="2400" b="1" spc="-150" dirty="0">
                <a:solidFill>
                  <a:srgbClr val="CC3300"/>
                </a:solidFill>
                <a:latin typeface="Times New Roman"/>
                <a:cs typeface="Times New Roman"/>
              </a:rPr>
              <a:t>nghiệm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Hertz về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sự hình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thành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</a:t>
            </a:r>
            <a:r>
              <a:rPr sz="2400" b="1" spc="-5" dirty="0" err="1">
                <a:solidFill>
                  <a:srgbClr val="CC3300"/>
                </a:solidFill>
                <a:latin typeface="Times New Roman"/>
                <a:cs typeface="Times New Roman"/>
              </a:rPr>
              <a:t>điện</a:t>
            </a:r>
            <a:r>
              <a:rPr sz="2400" b="1" spc="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tư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̀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4200" y="914400"/>
            <a:ext cx="1531619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8226" y="2821939"/>
            <a:ext cx="1843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5080" indent="-33401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Heinrich Rudolf Hertz  (1857 –</a:t>
            </a:r>
            <a:r>
              <a:rPr sz="16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00FF"/>
                </a:solidFill>
                <a:latin typeface="Times New Roman"/>
                <a:cs typeface="Times New Roman"/>
              </a:rPr>
              <a:t>1894)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3862768"/>
            <a:ext cx="411480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Dụng cụ: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+ Nguồn xoay chiều cao tần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+ Ống dây tự cảm L, L`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+ Thanh kim loại D và D`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+ Quả cầu kim loại A và B gần nhau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72CA0-6ADA-1645-A822-646AA362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" y="1116721"/>
            <a:ext cx="4568261" cy="24150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2C0843-D0C3-CB4F-985E-5281A9655499}"/>
              </a:ext>
            </a:extLst>
          </p:cNvPr>
          <p:cNvSpPr/>
          <p:nvPr/>
        </p:nvSpPr>
        <p:spPr>
          <a:xfrm>
            <a:off x="2958031" y="15642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CAABA-5CC3-5145-95BB-70DF84EC1261}"/>
              </a:ext>
            </a:extLst>
          </p:cNvPr>
          <p:cNvSpPr/>
          <p:nvPr/>
        </p:nvSpPr>
        <p:spPr>
          <a:xfrm>
            <a:off x="3048677" y="305070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D`</a:t>
            </a:r>
            <a:endParaRPr lang="en-US" dirty="0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85AF7074-559E-2448-8B99-5F0C26079D92}"/>
              </a:ext>
            </a:extLst>
          </p:cNvPr>
          <p:cNvSpPr txBox="1"/>
          <p:nvPr/>
        </p:nvSpPr>
        <p:spPr>
          <a:xfrm>
            <a:off x="4191000" y="3601249"/>
            <a:ext cx="4949261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Thí nghiệm: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Điều chỉnh hiệu điện thế và khoảng cách AB để có hiện tượng phóng điện giữa AB. Giữa AB đã có điện trường xoay chiều.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2000" dirty="0">
                <a:latin typeface="Times New Roman"/>
                <a:cs typeface="Times New Roman"/>
              </a:rPr>
              <a:t>Dùng dụng cụ đo thấy tại mọi điểm M trong không gian đều có cặp E và H biến thiên theo thời gian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693B-1A62-6B45-BCFB-ACCC0DB3E014}"/>
              </a:ext>
            </a:extLst>
          </p:cNvPr>
          <p:cNvSpPr/>
          <p:nvPr/>
        </p:nvSpPr>
        <p:spPr>
          <a:xfrm>
            <a:off x="199671" y="5794157"/>
            <a:ext cx="8911661" cy="8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vi-VN" sz="2000" dirty="0">
                <a:latin typeface="Times New Roman"/>
                <a:cs typeface="Times New Roman"/>
              </a:rPr>
              <a:t>Thí nghiệm chứng tỏ: Điện từ trường biến thiên đã được truyền đi trong không gian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latin typeface="Times New Roman"/>
                <a:cs typeface="Times New Roman"/>
              </a:rPr>
              <a:t>Sóng điện từ là trường điện từ biến thiên truyền đi trong không gian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1" y="1828800"/>
            <a:ext cx="4971288" cy="29349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"/>
              <a:tabLst>
                <a:tab pos="288925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tiện </a:t>
            </a:r>
            <a:r>
              <a:rPr sz="20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sz="20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tin: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đài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tivi,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thoại,</a:t>
            </a:r>
            <a:r>
              <a:rPr sz="20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7480" algn="just">
              <a:lnSpc>
                <a:spcPct val="107000"/>
              </a:lnSpc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Ánh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sáng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(khả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kiến,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hồng ngoại,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cực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tím) 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sz="2000" spc="-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sóng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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1120">
              <a:lnSpc>
                <a:spcPct val="107200"/>
              </a:lnSpc>
              <a:buClr>
                <a:srgbClr val="FF0000"/>
              </a:buClr>
              <a:buFont typeface="Wingdings"/>
              <a:buChar char=""/>
              <a:tabLst>
                <a:tab pos="236854" algn="l"/>
              </a:tabLst>
            </a:pP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Bức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xạ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hạt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phóng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xạ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(tia 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vi-VN"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 𝛾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cũng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sóng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điện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từ,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nhiều 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ứng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dụng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8375" y="172923"/>
            <a:ext cx="2294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3. </a:t>
            </a:r>
            <a:r>
              <a:rPr spc="-5" dirty="0"/>
              <a:t>Sóng điện</a:t>
            </a:r>
            <a:r>
              <a:rPr spc="-60" dirty="0"/>
              <a:t> </a:t>
            </a:r>
            <a:r>
              <a:rPr spc="-5" dirty="0"/>
              <a:t>từ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708405"/>
            <a:ext cx="365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điện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từ và </a:t>
            </a:r>
            <a:r>
              <a:rPr sz="2400" b="1" spc="-90" dirty="0">
                <a:solidFill>
                  <a:srgbClr val="CC3300"/>
                </a:solidFill>
                <a:latin typeface="Times New Roman"/>
                <a:cs typeface="Times New Roman"/>
              </a:rPr>
              <a:t>đời</a:t>
            </a:r>
            <a:r>
              <a:rPr sz="2400" b="1" spc="28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sống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23688" y="685800"/>
            <a:ext cx="3657600" cy="311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4459" y="4337303"/>
            <a:ext cx="2723388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390" y="1052321"/>
            <a:ext cx="5982209" cy="1107996"/>
          </a:xfrm>
        </p:spPr>
        <p:txBody>
          <a:bodyPr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Maxwell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508375" y="172923"/>
            <a:ext cx="2294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3. </a:t>
            </a:r>
            <a:r>
              <a:rPr spc="-5" dirty="0"/>
              <a:t>Sóng điện</a:t>
            </a:r>
            <a:r>
              <a:rPr spc="-60" dirty="0"/>
              <a:t> </a:t>
            </a:r>
            <a:r>
              <a:rPr spc="-5" dirty="0"/>
              <a:t>từ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71" y="1698727"/>
            <a:ext cx="3278559" cy="696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284" y="255082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577481"/>
            <a:ext cx="3479067" cy="1066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94" y="3643647"/>
            <a:ext cx="3295906" cy="10172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799" y="3920547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Faraday: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799" y="497909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Maxwell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819" y="5275353"/>
            <a:ext cx="3951581" cy="1002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02" y="172503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325881"/>
            <a:ext cx="2293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/>
              <a:t>điện</a:t>
            </a:r>
            <a:r>
              <a:rPr spc="-45" dirty="0"/>
              <a:t> </a:t>
            </a:r>
            <a:r>
              <a:rPr spc="-5" dirty="0"/>
              <a:t>từ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13205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Tính chất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điện</a:t>
            </a:r>
            <a:r>
              <a:rPr sz="2400" b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từ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8481" y="805176"/>
            <a:ext cx="3957954" cy="188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972" y="1499919"/>
            <a:ext cx="2971472" cy="1945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42734" y="3551997"/>
                <a:ext cx="8613701" cy="265079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marR="5080" algn="just">
                  <a:lnSpc>
                    <a:spcPct val="130000"/>
                  </a:lnSpc>
                  <a:spcBef>
                    <a:spcPts val="110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37490" algn="l"/>
                  </a:tabLst>
                </a:pP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 điện từ tồn tại cả trong môi trường vật chất và trong môi trường chân không (khác với sóng cơ không tồn tại trong chân không).</a:t>
                </a:r>
              </a:p>
              <a:p>
                <a:pPr marL="12700" marR="5080" algn="just">
                  <a:lnSpc>
                    <a:spcPct val="130000"/>
                  </a:lnSpc>
                  <a:spcBef>
                    <a:spcPts val="110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37490" algn="l"/>
                  </a:tabLst>
                </a:pP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 điện từ là sóng ngang: tại mỗi điểm trong khoảng không gian có sóng điện từ, phương của các vectơ E, B đều vuông góc với phương truyền sóng </a:t>
                </a:r>
              </a:p>
              <a:p>
                <a:pPr marL="12700" marR="5080" algn="just">
                  <a:lnSpc>
                    <a:spcPct val="130000"/>
                  </a:lnSpc>
                  <a:spcBef>
                    <a:spcPts val="110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37490" algn="l"/>
                  </a:tabLst>
                </a:pP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Vận tốc truyền sóng điện từ trong một môi trường chất đồng chất và đẳng hướng cho bởi</a:t>
                </a:r>
              </a:p>
              <a:p>
                <a:pPr marL="12700" marR="5080" algn="just">
                  <a:lnSpc>
                    <a:spcPct val="130000"/>
                  </a:lnSpc>
                  <a:spcBef>
                    <a:spcPts val="110"/>
                  </a:spcBef>
                  <a:buClr>
                    <a:srgbClr val="FF0000"/>
                  </a:buClr>
                  <a:tabLst>
                    <a:tab pos="237490" algn="l"/>
                  </a:tabLst>
                </a:pP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0" i="1" spc="-6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vi-VN" sz="2000" b="0" i="1" spc="-6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vi-VN" sz="2000" b="0" i="1" spc="-6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2000" i="1" spc="-65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000" b="0" i="1" spc="-65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000" b="0" i="1" spc="-6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𝜀𝜇</m:t>
                            </m:r>
                          </m:e>
                        </m:rad>
                      </m:den>
                    </m:f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đó c = 3x10</a:t>
                </a:r>
                <a:r>
                  <a:rPr lang="vi-VN" sz="2000" spc="-6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vi-VN" sz="2000" spc="-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m/s; 𝜀: hằng số điện môi; 𝜇: độ từ thẩm của môi trường 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4" y="3551997"/>
                <a:ext cx="8613701" cy="2650790"/>
              </a:xfrm>
              <a:prstGeom prst="rect">
                <a:avLst/>
              </a:prstGeom>
              <a:blipFill>
                <a:blip r:embed="rId4"/>
                <a:stretch>
                  <a:fillRect l="-1620" t="-478" r="-235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 txBox="1"/>
          <p:nvPr/>
        </p:nvSpPr>
        <p:spPr>
          <a:xfrm>
            <a:off x="2565400" y="2542050"/>
            <a:ext cx="81280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25" i="1" spc="15" baseline="-14285" dirty="0">
                <a:latin typeface="Times New Roman"/>
                <a:cs typeface="Times New Roman"/>
              </a:rPr>
              <a:t>k </a:t>
            </a:r>
            <a:r>
              <a:rPr sz="2625" spc="15" baseline="-14285" dirty="0">
                <a:latin typeface="Symbol"/>
                <a:cs typeface="Symbol"/>
              </a:rPr>
              <a:t></a:t>
            </a:r>
            <a:r>
              <a:rPr sz="2625" spc="15" baseline="-14285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Times New Roman"/>
                <a:cs typeface="Times New Roman"/>
              </a:rPr>
              <a:t>2</a:t>
            </a:r>
            <a:r>
              <a:rPr sz="1850" i="1" spc="-65" dirty="0">
                <a:latin typeface="Symbol"/>
                <a:cs typeface="Symbol"/>
              </a:rPr>
              <a:t>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lang="vi-VN" sz="1850" i="1" spc="-200" dirty="0">
                <a:latin typeface="Times New Roman"/>
                <a:cs typeface="Times New Roman"/>
              </a:rPr>
              <a:t>/</a:t>
            </a:r>
            <a:r>
              <a:rPr sz="2775" i="1" spc="-67" baseline="-42042" dirty="0">
                <a:latin typeface="Symbol"/>
                <a:cs typeface="Symbol"/>
              </a:rPr>
              <a:t></a:t>
            </a:r>
            <a:endParaRPr sz="2775" baseline="-42042" dirty="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0798" y="1557137"/>
            <a:ext cx="3957954" cy="91563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23010">
              <a:lnSpc>
                <a:spcPct val="100000"/>
              </a:lnSpc>
              <a:spcBef>
                <a:spcPts val="1240"/>
              </a:spcBef>
            </a:pPr>
            <a:r>
              <a:rPr sz="1650" i="1" spc="190" dirty="0">
                <a:latin typeface="Times New Roman"/>
                <a:cs typeface="Times New Roman"/>
              </a:rPr>
              <a:t>E </a:t>
            </a:r>
            <a:r>
              <a:rPr sz="3000" baseline="1388" dirty="0">
                <a:latin typeface="Symbol"/>
                <a:cs typeface="Symbol"/>
              </a:rPr>
              <a:t></a:t>
            </a:r>
            <a:r>
              <a:rPr sz="3000" baseline="1388" dirty="0">
                <a:latin typeface="Times New Roman"/>
                <a:cs typeface="Times New Roman"/>
              </a:rPr>
              <a:t> phương truyền</a:t>
            </a:r>
            <a:r>
              <a:rPr sz="3000" spc="-157" baseline="1388" dirty="0">
                <a:latin typeface="Times New Roman"/>
                <a:cs typeface="Times New Roman"/>
              </a:rPr>
              <a:t> </a:t>
            </a:r>
            <a:r>
              <a:rPr sz="3000" spc="7" baseline="1388" dirty="0">
                <a:latin typeface="Times New Roman"/>
                <a:cs typeface="Times New Roman"/>
              </a:rPr>
              <a:t>sóng</a:t>
            </a:r>
            <a:endParaRPr sz="3000" baseline="1388" dirty="0">
              <a:latin typeface="Times New Roman"/>
              <a:cs typeface="Times New Roman"/>
            </a:endParaRPr>
          </a:p>
          <a:p>
            <a:pPr marL="1240790">
              <a:lnSpc>
                <a:spcPct val="100000"/>
              </a:lnSpc>
              <a:spcBef>
                <a:spcPts val="1140"/>
              </a:spcBef>
            </a:pPr>
            <a:r>
              <a:rPr sz="2475" i="1" spc="450" baseline="1683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</a:t>
            </a:r>
            <a:r>
              <a:rPr sz="2000" dirty="0">
                <a:latin typeface="Times New Roman"/>
                <a:cs typeface="Times New Roman"/>
              </a:rPr>
              <a:t> phương </a:t>
            </a:r>
            <a:r>
              <a:rPr sz="2000" dirty="0" err="1">
                <a:latin typeface="Times New Roman"/>
                <a:cs typeface="Times New Roman"/>
              </a:rPr>
              <a:t>truyền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5" dirty="0" err="1">
                <a:latin typeface="Times New Roman"/>
                <a:cs typeface="Times New Roman"/>
              </a:rPr>
              <a:t>sóng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CC0C5D-53E7-0445-8A8D-8DACD487B8A2}"/>
              </a:ext>
            </a:extLst>
          </p:cNvPr>
          <p:cNvCxnSpPr/>
          <p:nvPr/>
        </p:nvCxnSpPr>
        <p:spPr>
          <a:xfrm>
            <a:off x="2542906" y="48006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A57AA1-FCE6-0648-AA87-08216BDD2008}"/>
              </a:ext>
            </a:extLst>
          </p:cNvPr>
          <p:cNvCxnSpPr/>
          <p:nvPr/>
        </p:nvCxnSpPr>
        <p:spPr>
          <a:xfrm>
            <a:off x="2864130" y="480645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EB4746-99E5-6341-8905-C8CCB0D65DFC}"/>
              </a:ext>
            </a:extLst>
          </p:cNvPr>
          <p:cNvGrpSpPr/>
          <p:nvPr/>
        </p:nvGrpSpPr>
        <p:grpSpPr>
          <a:xfrm>
            <a:off x="1858913" y="6141684"/>
            <a:ext cx="1641573" cy="780870"/>
            <a:chOff x="6308205" y="5755673"/>
            <a:chExt cx="1641573" cy="7808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98DFFAC-F3C1-BC4A-B073-F4AD76166F9B}"/>
                </a:ext>
              </a:extLst>
            </p:cNvPr>
            <p:cNvSpPr/>
            <p:nvPr/>
          </p:nvSpPr>
          <p:spPr>
            <a:xfrm>
              <a:off x="6713323" y="6169848"/>
              <a:ext cx="217804" cy="0"/>
            </a:xfrm>
            <a:custGeom>
              <a:avLst/>
              <a:gdLst/>
              <a:ahLst/>
              <a:cxnLst/>
              <a:rect l="l" t="t" r="r" b="b"/>
              <a:pathLst>
                <a:path w="217804">
                  <a:moveTo>
                    <a:pt x="0" y="0"/>
                  </a:moveTo>
                  <a:lnTo>
                    <a:pt x="217509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ADF774E-B2F5-7F41-88A3-798C58274575}"/>
                </a:ext>
              </a:extLst>
            </p:cNvPr>
            <p:cNvSpPr/>
            <p:nvPr/>
          </p:nvSpPr>
          <p:spPr>
            <a:xfrm>
              <a:off x="7244634" y="6412317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7073"/>
                  </a:moveTo>
                  <a:lnTo>
                    <a:pt x="270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CE17976-E481-8445-8100-D45CA63AE5CF}"/>
                </a:ext>
              </a:extLst>
            </p:cNvPr>
            <p:cNvSpPr/>
            <p:nvPr/>
          </p:nvSpPr>
          <p:spPr>
            <a:xfrm>
              <a:off x="7272346" y="6411654"/>
              <a:ext cx="66675" cy="124460"/>
            </a:xfrm>
            <a:custGeom>
              <a:avLst/>
              <a:gdLst/>
              <a:ahLst/>
              <a:cxnLst/>
              <a:rect l="l" t="t" r="r" b="b"/>
              <a:pathLst>
                <a:path w="66675" h="124459">
                  <a:moveTo>
                    <a:pt x="0" y="0"/>
                  </a:moveTo>
                  <a:lnTo>
                    <a:pt x="66076" y="1240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2910FBD-A03B-5E41-A414-89DF798F202E}"/>
                </a:ext>
              </a:extLst>
            </p:cNvPr>
            <p:cNvSpPr/>
            <p:nvPr/>
          </p:nvSpPr>
          <p:spPr>
            <a:xfrm>
              <a:off x="7338421" y="6208248"/>
              <a:ext cx="73025" cy="328295"/>
            </a:xfrm>
            <a:custGeom>
              <a:avLst/>
              <a:gdLst/>
              <a:ahLst/>
              <a:cxnLst/>
              <a:rect l="l" t="t" r="r" b="b"/>
              <a:pathLst>
                <a:path w="73025" h="328295">
                  <a:moveTo>
                    <a:pt x="0" y="328075"/>
                  </a:moveTo>
                  <a:lnTo>
                    <a:pt x="725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22F06D4A-EC20-0D45-ADF4-3FFAC9E2F920}"/>
                </a:ext>
              </a:extLst>
            </p:cNvPr>
            <p:cNvSpPr/>
            <p:nvPr/>
          </p:nvSpPr>
          <p:spPr>
            <a:xfrm>
              <a:off x="7410942" y="6207584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C16B9D7C-A3A7-6A41-A4E4-4FCBFBEF0D4A}"/>
                </a:ext>
              </a:extLst>
            </p:cNvPr>
            <p:cNvSpPr/>
            <p:nvPr/>
          </p:nvSpPr>
          <p:spPr>
            <a:xfrm>
              <a:off x="7242117" y="6201352"/>
              <a:ext cx="686435" cy="334645"/>
            </a:xfrm>
            <a:custGeom>
              <a:avLst/>
              <a:gdLst/>
              <a:ahLst/>
              <a:cxnLst/>
              <a:rect l="l" t="t" r="r" b="b"/>
              <a:pathLst>
                <a:path w="686434" h="334645">
                  <a:moveTo>
                    <a:pt x="48306" y="219815"/>
                  </a:moveTo>
                  <a:lnTo>
                    <a:pt x="22771" y="219815"/>
                  </a:lnTo>
                  <a:lnTo>
                    <a:pt x="89552" y="334644"/>
                  </a:lnTo>
                  <a:lnTo>
                    <a:pt x="103068" y="334644"/>
                  </a:lnTo>
                  <a:lnTo>
                    <a:pt x="109581" y="305126"/>
                  </a:lnTo>
                  <a:lnTo>
                    <a:pt x="95957" y="305126"/>
                  </a:lnTo>
                  <a:lnTo>
                    <a:pt x="48306" y="219815"/>
                  </a:lnTo>
                  <a:close/>
                </a:path>
                <a:path w="686434" h="334645">
                  <a:moveTo>
                    <a:pt x="685873" y="0"/>
                  </a:moveTo>
                  <a:lnTo>
                    <a:pt x="163485" y="0"/>
                  </a:lnTo>
                  <a:lnTo>
                    <a:pt x="95957" y="305126"/>
                  </a:lnTo>
                  <a:lnTo>
                    <a:pt x="109581" y="305126"/>
                  </a:lnTo>
                  <a:lnTo>
                    <a:pt x="174151" y="12476"/>
                  </a:lnTo>
                  <a:lnTo>
                    <a:pt x="685873" y="12476"/>
                  </a:lnTo>
                  <a:lnTo>
                    <a:pt x="685873" y="0"/>
                  </a:lnTo>
                  <a:close/>
                </a:path>
                <a:path w="686434" h="334645">
                  <a:moveTo>
                    <a:pt x="37685" y="200800"/>
                  </a:moveTo>
                  <a:lnTo>
                    <a:pt x="0" y="224413"/>
                  </a:lnTo>
                  <a:lnTo>
                    <a:pt x="4993" y="230976"/>
                  </a:lnTo>
                  <a:lnTo>
                    <a:pt x="22771" y="219815"/>
                  </a:lnTo>
                  <a:lnTo>
                    <a:pt x="48306" y="219815"/>
                  </a:lnTo>
                  <a:lnTo>
                    <a:pt x="37685" y="20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85EC930-C36F-A043-AA17-F3A72C15A363}"/>
                </a:ext>
              </a:extLst>
            </p:cNvPr>
            <p:cNvSpPr/>
            <p:nvPr/>
          </p:nvSpPr>
          <p:spPr>
            <a:xfrm>
              <a:off x="7220798" y="6169848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512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D430CBE-28A1-4347-B646-5FE71FFD31A6}"/>
                </a:ext>
              </a:extLst>
            </p:cNvPr>
            <p:cNvSpPr txBox="1"/>
            <p:nvPr/>
          </p:nvSpPr>
          <p:spPr>
            <a:xfrm>
              <a:off x="7406940" y="5755673"/>
              <a:ext cx="494665" cy="760095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R="131445" algn="ctr">
                <a:lnSpc>
                  <a:spcPct val="100000"/>
                </a:lnSpc>
                <a:spcBef>
                  <a:spcPts val="555"/>
                </a:spcBef>
              </a:pPr>
              <a:r>
                <a:rPr sz="1950" spc="95" dirty="0">
                  <a:latin typeface="Times New Roman"/>
                  <a:cs typeface="Times New Roman"/>
                </a:rPr>
                <a:t>1</a:t>
              </a:r>
              <a:endParaRPr sz="1950" dirty="0">
                <a:latin typeface="Times New Roman"/>
                <a:cs typeface="Times New Roman"/>
              </a:endParaRPr>
            </a:p>
            <a:p>
              <a:pPr marR="5080" algn="ctr">
                <a:lnSpc>
                  <a:spcPct val="100000"/>
                </a:lnSpc>
                <a:spcBef>
                  <a:spcPts val="465"/>
                </a:spcBef>
              </a:pPr>
              <a:r>
                <a:rPr sz="2100" i="1" spc="-315" dirty="0">
                  <a:latin typeface="Symbol"/>
                  <a:cs typeface="Symbol"/>
                </a:rPr>
                <a:t></a:t>
              </a:r>
              <a:r>
                <a:rPr lang="en-US" sz="2100" i="1" spc="-315" dirty="0">
                  <a:latin typeface="Symbol"/>
                  <a:cs typeface="Symbol"/>
                </a:rPr>
                <a:t>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r>
                <a:rPr lang="en-US" sz="1725" spc="-472" baseline="-24154" dirty="0">
                  <a:latin typeface="Times New Roman"/>
                  <a:cs typeface="Times New Roman"/>
                </a:rPr>
                <a:t> </a:t>
              </a:r>
              <a:r>
                <a:rPr sz="2100" i="1" spc="-315" dirty="0">
                  <a:latin typeface="Symbol"/>
                  <a:cs typeface="Symbol"/>
                </a:rPr>
                <a:t></a:t>
              </a:r>
              <a:r>
                <a:rPr lang="en-US" sz="2100" i="1" spc="-315" dirty="0">
                  <a:latin typeface="Symbol"/>
                  <a:cs typeface="Symbol"/>
                </a:rPr>
                <a:t> 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0A94F64-1077-5142-975D-514DC38DE018}"/>
                </a:ext>
              </a:extLst>
            </p:cNvPr>
            <p:cNvSpPr txBox="1"/>
            <p:nvPr/>
          </p:nvSpPr>
          <p:spPr>
            <a:xfrm>
              <a:off x="6308205" y="5968307"/>
              <a:ext cx="857885" cy="52451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ts val="1945"/>
                </a:lnSpc>
                <a:spcBef>
                  <a:spcPts val="130"/>
                </a:spcBef>
              </a:pPr>
              <a:r>
                <a:rPr sz="1950" i="1" spc="85" dirty="0">
                  <a:latin typeface="Times New Roman"/>
                  <a:cs typeface="Times New Roman"/>
                </a:rPr>
                <a:t>c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r>
                <a:rPr sz="1950" spc="105" dirty="0">
                  <a:latin typeface="Times New Roman"/>
                  <a:cs typeface="Times New Roman"/>
                </a:rPr>
                <a:t> </a:t>
              </a:r>
              <a:r>
                <a:rPr sz="2925" i="1" spc="179" baseline="35612" dirty="0">
                  <a:latin typeface="Times New Roman"/>
                  <a:cs typeface="Times New Roman"/>
                </a:rPr>
                <a:t>E</a:t>
              </a:r>
              <a:r>
                <a:rPr sz="2925" i="1" spc="427" baseline="35612" dirty="0">
                  <a:latin typeface="Times New Roman"/>
                  <a:cs typeface="Times New Roman"/>
                </a:rPr>
                <a:t>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endParaRPr sz="1950" dirty="0">
                <a:latin typeface="Symbol"/>
                <a:cs typeface="Symbol"/>
              </a:endParaRPr>
            </a:p>
            <a:p>
              <a:pPr marL="434975">
                <a:lnSpc>
                  <a:spcPts val="1945"/>
                </a:lnSpc>
              </a:pPr>
              <a:r>
                <a:rPr sz="1950" i="1" spc="120" dirty="0">
                  <a:latin typeface="Times New Roman"/>
                  <a:cs typeface="Times New Roman"/>
                </a:rPr>
                <a:t>B</a:t>
              </a:r>
              <a:endParaRPr sz="195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496809" cy="3323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Câu</a:t>
            </a:r>
            <a:r>
              <a:rPr lang="en-US" b="1" dirty="0"/>
              <a:t> 1.</a:t>
            </a:r>
            <a:r>
              <a:rPr lang="en-US" dirty="0"/>
              <a:t>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A.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C.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/>
              <a:t>điện</a:t>
            </a:r>
            <a:r>
              <a:rPr spc="-45" dirty="0"/>
              <a:t> </a:t>
            </a:r>
            <a:r>
              <a:rPr spc="-5" dirty="0"/>
              <a:t>từ</a:t>
            </a:r>
          </a:p>
        </p:txBody>
      </p:sp>
    </p:spTree>
    <p:extLst>
      <p:ext uri="{BB962C8B-B14F-4D97-AF65-F5344CB8AC3E}">
        <p14:creationId xmlns:p14="http://schemas.microsoft.com/office/powerpoint/2010/main" val="345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325881"/>
            <a:ext cx="4936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3. </a:t>
            </a:r>
            <a:r>
              <a:rPr spc="-5" dirty="0"/>
              <a:t>Sóng </a:t>
            </a:r>
            <a:r>
              <a:rPr spc="-10" dirty="0" err="1"/>
              <a:t>điện</a:t>
            </a:r>
            <a:r>
              <a:rPr spc="-45" dirty="0"/>
              <a:t> </a:t>
            </a:r>
            <a:r>
              <a:rPr spc="-5" dirty="0" err="1"/>
              <a:t>tư</a:t>
            </a:r>
            <a:r>
              <a:rPr spc="-5" dirty="0"/>
              <a:t>̀</a:t>
            </a:r>
            <a:r>
              <a:rPr lang="vi-VN" spc="-5" dirty="0"/>
              <a:t> phẳng đơn sắc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688346" y="1797158"/>
            <a:ext cx="2358876" cy="172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8205" y="3045929"/>
            <a:ext cx="2522871" cy="1331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246" y="1242118"/>
            <a:ext cx="2958083" cy="1830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749471"/>
            <a:ext cx="5904865" cy="49436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Tính chất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sóng </a:t>
            </a:r>
            <a:r>
              <a:rPr sz="2400" b="1" spc="-5" dirty="0" err="1">
                <a:solidFill>
                  <a:srgbClr val="CC3300"/>
                </a:solidFill>
                <a:latin typeface="Times New Roman"/>
                <a:cs typeface="Times New Roman"/>
              </a:rPr>
              <a:t>điện</a:t>
            </a:r>
            <a:r>
              <a:rPr sz="24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tư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̀</a:t>
            </a:r>
            <a:r>
              <a:rPr lang="vi-VN"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 phẳng đơn </a:t>
            </a:r>
            <a:r>
              <a:rPr lang="en-US" sz="2400" b="1" dirty="0" err="1">
                <a:solidFill>
                  <a:srgbClr val="CC3300"/>
                </a:solidFill>
                <a:latin typeface="Times New Roman"/>
                <a:cs typeface="Times New Roman"/>
              </a:rPr>
              <a:t>sắc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0171" y="2604531"/>
            <a:ext cx="1097661" cy="455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F6DFD-3C05-DC4C-BBFD-D0E1CC7FBD39}"/>
              </a:ext>
            </a:extLst>
          </p:cNvPr>
          <p:cNvGrpSpPr/>
          <p:nvPr/>
        </p:nvGrpSpPr>
        <p:grpSpPr>
          <a:xfrm>
            <a:off x="5722024" y="6039481"/>
            <a:ext cx="1641573" cy="780870"/>
            <a:chOff x="6308205" y="5755673"/>
            <a:chExt cx="1641573" cy="780870"/>
          </a:xfrm>
        </p:grpSpPr>
        <p:sp>
          <p:nvSpPr>
            <p:cNvPr id="9" name="object 9"/>
            <p:cNvSpPr/>
            <p:nvPr/>
          </p:nvSpPr>
          <p:spPr>
            <a:xfrm>
              <a:off x="6713323" y="6169848"/>
              <a:ext cx="217804" cy="0"/>
            </a:xfrm>
            <a:custGeom>
              <a:avLst/>
              <a:gdLst/>
              <a:ahLst/>
              <a:cxnLst/>
              <a:rect l="l" t="t" r="r" b="b"/>
              <a:pathLst>
                <a:path w="217804">
                  <a:moveTo>
                    <a:pt x="0" y="0"/>
                  </a:moveTo>
                  <a:lnTo>
                    <a:pt x="217509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4634" y="6412317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7073"/>
                  </a:moveTo>
                  <a:lnTo>
                    <a:pt x="270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2346" y="6411654"/>
              <a:ext cx="66675" cy="124460"/>
            </a:xfrm>
            <a:custGeom>
              <a:avLst/>
              <a:gdLst/>
              <a:ahLst/>
              <a:cxnLst/>
              <a:rect l="l" t="t" r="r" b="b"/>
              <a:pathLst>
                <a:path w="66675" h="124459">
                  <a:moveTo>
                    <a:pt x="0" y="0"/>
                  </a:moveTo>
                  <a:lnTo>
                    <a:pt x="66076" y="1240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8421" y="6208248"/>
              <a:ext cx="73025" cy="328295"/>
            </a:xfrm>
            <a:custGeom>
              <a:avLst/>
              <a:gdLst/>
              <a:ahLst/>
              <a:cxnLst/>
              <a:rect l="l" t="t" r="r" b="b"/>
              <a:pathLst>
                <a:path w="73025" h="328295">
                  <a:moveTo>
                    <a:pt x="0" y="328075"/>
                  </a:moveTo>
                  <a:lnTo>
                    <a:pt x="725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942" y="6207584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42117" y="6201352"/>
              <a:ext cx="686435" cy="334645"/>
            </a:xfrm>
            <a:custGeom>
              <a:avLst/>
              <a:gdLst/>
              <a:ahLst/>
              <a:cxnLst/>
              <a:rect l="l" t="t" r="r" b="b"/>
              <a:pathLst>
                <a:path w="686434" h="334645">
                  <a:moveTo>
                    <a:pt x="48306" y="219815"/>
                  </a:moveTo>
                  <a:lnTo>
                    <a:pt x="22771" y="219815"/>
                  </a:lnTo>
                  <a:lnTo>
                    <a:pt x="89552" y="334644"/>
                  </a:lnTo>
                  <a:lnTo>
                    <a:pt x="103068" y="334644"/>
                  </a:lnTo>
                  <a:lnTo>
                    <a:pt x="109581" y="305126"/>
                  </a:lnTo>
                  <a:lnTo>
                    <a:pt x="95957" y="305126"/>
                  </a:lnTo>
                  <a:lnTo>
                    <a:pt x="48306" y="219815"/>
                  </a:lnTo>
                  <a:close/>
                </a:path>
                <a:path w="686434" h="334645">
                  <a:moveTo>
                    <a:pt x="685873" y="0"/>
                  </a:moveTo>
                  <a:lnTo>
                    <a:pt x="163485" y="0"/>
                  </a:lnTo>
                  <a:lnTo>
                    <a:pt x="95957" y="305126"/>
                  </a:lnTo>
                  <a:lnTo>
                    <a:pt x="109581" y="305126"/>
                  </a:lnTo>
                  <a:lnTo>
                    <a:pt x="174151" y="12476"/>
                  </a:lnTo>
                  <a:lnTo>
                    <a:pt x="685873" y="12476"/>
                  </a:lnTo>
                  <a:lnTo>
                    <a:pt x="685873" y="0"/>
                  </a:lnTo>
                  <a:close/>
                </a:path>
                <a:path w="686434" h="334645">
                  <a:moveTo>
                    <a:pt x="37685" y="200800"/>
                  </a:moveTo>
                  <a:lnTo>
                    <a:pt x="0" y="224413"/>
                  </a:lnTo>
                  <a:lnTo>
                    <a:pt x="4993" y="230976"/>
                  </a:lnTo>
                  <a:lnTo>
                    <a:pt x="22771" y="219815"/>
                  </a:lnTo>
                  <a:lnTo>
                    <a:pt x="48306" y="219815"/>
                  </a:lnTo>
                  <a:lnTo>
                    <a:pt x="37685" y="20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0798" y="6169848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512" y="0"/>
                  </a:lnTo>
                </a:path>
              </a:pathLst>
            </a:custGeom>
            <a:ln w="12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406940" y="5755673"/>
              <a:ext cx="494665" cy="760095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R="131445" algn="ctr">
                <a:lnSpc>
                  <a:spcPct val="100000"/>
                </a:lnSpc>
                <a:spcBef>
                  <a:spcPts val="555"/>
                </a:spcBef>
              </a:pPr>
              <a:r>
                <a:rPr sz="1950" spc="95" dirty="0">
                  <a:latin typeface="Times New Roman"/>
                  <a:cs typeface="Times New Roman"/>
                </a:rPr>
                <a:t>1</a:t>
              </a:r>
              <a:endParaRPr sz="1950" dirty="0">
                <a:latin typeface="Times New Roman"/>
                <a:cs typeface="Times New Roman"/>
              </a:endParaRPr>
            </a:p>
            <a:p>
              <a:pPr marR="5080" algn="ctr">
                <a:lnSpc>
                  <a:spcPct val="100000"/>
                </a:lnSpc>
                <a:spcBef>
                  <a:spcPts val="465"/>
                </a:spcBef>
              </a:pPr>
              <a:r>
                <a:rPr sz="2100" i="1" spc="-315" dirty="0">
                  <a:latin typeface="Symbol"/>
                  <a:cs typeface="Symbol"/>
                </a:rPr>
                <a:t></a:t>
              </a:r>
              <a:r>
                <a:rPr lang="en-US" sz="2100" i="1" spc="-315" dirty="0">
                  <a:latin typeface="Symbol"/>
                  <a:cs typeface="Symbol"/>
                </a:rPr>
                <a:t>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r>
                <a:rPr lang="en-US" sz="1725" spc="-472" baseline="-24154" dirty="0">
                  <a:latin typeface="Times New Roman"/>
                  <a:cs typeface="Times New Roman"/>
                </a:rPr>
                <a:t> </a:t>
              </a:r>
              <a:r>
                <a:rPr sz="2100" i="1" spc="-315" dirty="0">
                  <a:latin typeface="Symbol"/>
                  <a:cs typeface="Symbol"/>
                </a:rPr>
                <a:t></a:t>
              </a:r>
              <a:r>
                <a:rPr lang="en-US" sz="2100" i="1" spc="-315" dirty="0">
                  <a:latin typeface="Symbol"/>
                  <a:cs typeface="Symbol"/>
                </a:rPr>
                <a:t>  </a:t>
              </a:r>
              <a:r>
                <a:rPr sz="1725" spc="-472" baseline="-24154" dirty="0">
                  <a:latin typeface="Times New Roman"/>
                  <a:cs typeface="Times New Roman"/>
                </a:rPr>
                <a:t>0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308205" y="5968307"/>
              <a:ext cx="857885" cy="52451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ts val="1945"/>
                </a:lnSpc>
                <a:spcBef>
                  <a:spcPts val="130"/>
                </a:spcBef>
              </a:pPr>
              <a:r>
                <a:rPr sz="1950" i="1" spc="85" dirty="0">
                  <a:latin typeface="Times New Roman"/>
                  <a:cs typeface="Times New Roman"/>
                </a:rPr>
                <a:t>c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r>
                <a:rPr sz="1950" spc="105" dirty="0">
                  <a:latin typeface="Times New Roman"/>
                  <a:cs typeface="Times New Roman"/>
                </a:rPr>
                <a:t> </a:t>
              </a:r>
              <a:r>
                <a:rPr sz="2925" i="1" spc="179" baseline="35612" dirty="0">
                  <a:latin typeface="Times New Roman"/>
                  <a:cs typeface="Times New Roman"/>
                </a:rPr>
                <a:t>E</a:t>
              </a:r>
              <a:r>
                <a:rPr sz="2925" i="1" spc="427" baseline="35612" dirty="0">
                  <a:latin typeface="Times New Roman"/>
                  <a:cs typeface="Times New Roman"/>
                </a:rPr>
                <a:t>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endParaRPr sz="1950" dirty="0">
                <a:latin typeface="Symbol"/>
                <a:cs typeface="Symbol"/>
              </a:endParaRPr>
            </a:p>
            <a:p>
              <a:pPr marL="434975">
                <a:lnSpc>
                  <a:spcPts val="1945"/>
                </a:lnSpc>
              </a:pPr>
              <a:r>
                <a:rPr sz="1950" i="1" spc="120" dirty="0">
                  <a:latin typeface="Times New Roman"/>
                  <a:cs typeface="Times New Roman"/>
                </a:rPr>
                <a:t>B</a:t>
              </a:r>
              <a:endParaRPr sz="1950" dirty="0">
                <a:latin typeface="Times New Roman"/>
                <a:cs typeface="Times New Roman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958" y="6111788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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08" y="5619635"/>
            <a:ext cx="5063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"/>
                <a:cs typeface="Arial"/>
              </a:rPr>
              <a:t>E </a:t>
            </a:r>
            <a:r>
              <a:rPr lang="en-US" spc="-90" dirty="0" err="1">
                <a:latin typeface="Arial"/>
                <a:cs typeface="Arial"/>
              </a:rPr>
              <a:t>và</a:t>
            </a:r>
            <a:r>
              <a:rPr lang="en-US" spc="-90" dirty="0">
                <a:latin typeface="Arial"/>
                <a:cs typeface="Arial"/>
              </a:rPr>
              <a:t> B </a:t>
            </a:r>
            <a:r>
              <a:rPr lang="en-US" spc="-90" dirty="0" err="1">
                <a:latin typeface="Arial"/>
                <a:cs typeface="Arial"/>
              </a:rPr>
              <a:t>l</a:t>
            </a:r>
            <a:r>
              <a:rPr lang="en-US" sz="1800" spc="-90" dirty="0" err="1">
                <a:latin typeface="Arial"/>
                <a:cs typeface="Arial"/>
              </a:rPr>
              <a:t>uôn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90" dirty="0" err="1">
                <a:latin typeface="Arial"/>
                <a:cs typeface="Arial"/>
              </a:rPr>
              <a:t>vuông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90" dirty="0" err="1">
                <a:latin typeface="Arial"/>
                <a:cs typeface="Arial"/>
              </a:rPr>
              <a:t>góc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90" dirty="0" err="1">
                <a:latin typeface="Arial"/>
                <a:cs typeface="Arial"/>
              </a:rPr>
              <a:t>và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sz="1800" spc="-90" dirty="0" err="1">
                <a:latin typeface="Arial"/>
                <a:cs typeface="Arial"/>
              </a:rPr>
              <a:t>dao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động </a:t>
            </a:r>
            <a:r>
              <a:rPr sz="1800" spc="-85" dirty="0">
                <a:latin typeface="Arial"/>
                <a:cs typeface="Arial"/>
              </a:rPr>
              <a:t>cùng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pha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3661" y="6132293"/>
            <a:ext cx="4908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 err="1">
                <a:latin typeface="Arial"/>
                <a:cs typeface="Arial"/>
              </a:rPr>
              <a:t>Tốc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sz="1800" spc="-20" dirty="0" err="1">
                <a:latin typeface="Arial"/>
                <a:cs typeface="Arial"/>
              </a:rPr>
              <a:t>đô</a:t>
            </a:r>
            <a:r>
              <a:rPr sz="1800" spc="-20" dirty="0">
                <a:latin typeface="Arial"/>
                <a:cs typeface="Arial"/>
              </a:rPr>
              <a:t>̣ </a:t>
            </a:r>
            <a:r>
              <a:rPr sz="1800" spc="-65" dirty="0">
                <a:latin typeface="Arial"/>
                <a:cs typeface="Arial"/>
              </a:rPr>
              <a:t>lan </a:t>
            </a:r>
            <a:r>
              <a:rPr sz="1800" spc="-35" dirty="0">
                <a:latin typeface="Arial"/>
                <a:cs typeface="Arial"/>
              </a:rPr>
              <a:t>truyền </a:t>
            </a:r>
            <a:r>
              <a:rPr sz="1800" spc="-95" dirty="0">
                <a:latin typeface="Arial"/>
                <a:cs typeface="Arial"/>
              </a:rPr>
              <a:t>sóng </a:t>
            </a:r>
            <a:r>
              <a:rPr sz="1800" spc="-35" dirty="0">
                <a:latin typeface="Arial"/>
                <a:cs typeface="Arial"/>
              </a:rPr>
              <a:t>điện </a:t>
            </a:r>
            <a:r>
              <a:rPr sz="1800" spc="-10" dirty="0">
                <a:latin typeface="Arial"/>
                <a:cs typeface="Arial"/>
              </a:rPr>
              <a:t>từ </a:t>
            </a:r>
            <a:r>
              <a:rPr sz="1800" spc="-35" dirty="0">
                <a:latin typeface="Arial"/>
                <a:cs typeface="Arial"/>
              </a:rPr>
              <a:t>trong </a:t>
            </a:r>
            <a:r>
              <a:rPr sz="1800" spc="-100" dirty="0" err="1">
                <a:latin typeface="Arial"/>
                <a:cs typeface="Arial"/>
              </a:rPr>
              <a:t>chân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sz="1800" spc="-80" dirty="0" err="1">
                <a:latin typeface="Arial"/>
                <a:cs typeface="Arial"/>
              </a:rPr>
              <a:t>không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7B2652-C2A9-094C-88ED-3645C7942039}"/>
              </a:ext>
            </a:extLst>
          </p:cNvPr>
          <p:cNvGrpSpPr/>
          <p:nvPr/>
        </p:nvGrpSpPr>
        <p:grpSpPr>
          <a:xfrm>
            <a:off x="5001361" y="5348568"/>
            <a:ext cx="1635868" cy="748324"/>
            <a:chOff x="4207584" y="5009379"/>
            <a:chExt cx="1635868" cy="748324"/>
          </a:xfrm>
        </p:grpSpPr>
        <p:sp>
          <p:nvSpPr>
            <p:cNvPr id="24" name="object 24"/>
            <p:cNvSpPr/>
            <p:nvPr/>
          </p:nvSpPr>
          <p:spPr>
            <a:xfrm>
              <a:off x="4210063" y="5396404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7107"/>
                  </a:moveTo>
                  <a:lnTo>
                    <a:pt x="270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37804" y="5395751"/>
              <a:ext cx="66675" cy="124460"/>
            </a:xfrm>
            <a:custGeom>
              <a:avLst/>
              <a:gdLst/>
              <a:ahLst/>
              <a:cxnLst/>
              <a:rect l="l" t="t" r="r" b="b"/>
              <a:pathLst>
                <a:path w="66675" h="124460">
                  <a:moveTo>
                    <a:pt x="0" y="0"/>
                  </a:moveTo>
                  <a:lnTo>
                    <a:pt x="66172" y="1242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03977" y="5191924"/>
              <a:ext cx="73025" cy="328930"/>
            </a:xfrm>
            <a:custGeom>
              <a:avLst/>
              <a:gdLst/>
              <a:ahLst/>
              <a:cxnLst/>
              <a:rect l="l" t="t" r="r" b="b"/>
              <a:pathLst>
                <a:path w="73025" h="328929">
                  <a:moveTo>
                    <a:pt x="0" y="328741"/>
                  </a:moveTo>
                  <a:lnTo>
                    <a:pt x="725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6523" y="5191272"/>
              <a:ext cx="257810" cy="0"/>
            </a:xfrm>
            <a:custGeom>
              <a:avLst/>
              <a:gdLst/>
              <a:ahLst/>
              <a:cxnLst/>
              <a:rect l="l" t="t" r="r" b="b"/>
              <a:pathLst>
                <a:path w="257810">
                  <a:moveTo>
                    <a:pt x="0" y="0"/>
                  </a:moveTo>
                  <a:lnTo>
                    <a:pt x="257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07584" y="5185015"/>
              <a:ext cx="427355" cy="335915"/>
            </a:xfrm>
            <a:custGeom>
              <a:avLst/>
              <a:gdLst/>
              <a:ahLst/>
              <a:cxnLst/>
              <a:rect l="l" t="t" r="r" b="b"/>
              <a:pathLst>
                <a:path w="427354" h="335914">
                  <a:moveTo>
                    <a:pt x="48329" y="220281"/>
                  </a:moveTo>
                  <a:lnTo>
                    <a:pt x="22754" y="220281"/>
                  </a:lnTo>
                  <a:lnTo>
                    <a:pt x="89635" y="335318"/>
                  </a:lnTo>
                  <a:lnTo>
                    <a:pt x="103150" y="335318"/>
                  </a:lnTo>
                  <a:lnTo>
                    <a:pt x="109665" y="305746"/>
                  </a:lnTo>
                  <a:lnTo>
                    <a:pt x="96033" y="305746"/>
                  </a:lnTo>
                  <a:lnTo>
                    <a:pt x="48329" y="220281"/>
                  </a:lnTo>
                  <a:close/>
                </a:path>
                <a:path w="427354" h="335914">
                  <a:moveTo>
                    <a:pt x="426830" y="0"/>
                  </a:moveTo>
                  <a:lnTo>
                    <a:pt x="163594" y="0"/>
                  </a:lnTo>
                  <a:lnTo>
                    <a:pt x="96033" y="305746"/>
                  </a:lnTo>
                  <a:lnTo>
                    <a:pt x="109665" y="305746"/>
                  </a:lnTo>
                  <a:lnTo>
                    <a:pt x="174270" y="12501"/>
                  </a:lnTo>
                  <a:lnTo>
                    <a:pt x="426830" y="12501"/>
                  </a:lnTo>
                  <a:lnTo>
                    <a:pt x="426830" y="0"/>
                  </a:lnTo>
                  <a:close/>
                </a:path>
                <a:path w="427354" h="335914">
                  <a:moveTo>
                    <a:pt x="37687" y="201215"/>
                  </a:moveTo>
                  <a:lnTo>
                    <a:pt x="0" y="224863"/>
                  </a:lnTo>
                  <a:lnTo>
                    <a:pt x="4956" y="231440"/>
                  </a:lnTo>
                  <a:lnTo>
                    <a:pt x="22754" y="220281"/>
                  </a:lnTo>
                  <a:lnTo>
                    <a:pt x="48329" y="220281"/>
                  </a:lnTo>
                  <a:lnTo>
                    <a:pt x="37687" y="201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3485" y="5613385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7107"/>
                  </a:moveTo>
                  <a:lnTo>
                    <a:pt x="27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1221" y="5612720"/>
              <a:ext cx="66675" cy="124460"/>
            </a:xfrm>
            <a:custGeom>
              <a:avLst/>
              <a:gdLst/>
              <a:ahLst/>
              <a:cxnLst/>
              <a:rect l="l" t="t" r="r" b="b"/>
              <a:pathLst>
                <a:path w="66675" h="124460">
                  <a:moveTo>
                    <a:pt x="0" y="0"/>
                  </a:moveTo>
                  <a:lnTo>
                    <a:pt x="66135" y="1242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7357" y="5408905"/>
              <a:ext cx="73025" cy="328930"/>
            </a:xfrm>
            <a:custGeom>
              <a:avLst/>
              <a:gdLst/>
              <a:ahLst/>
              <a:cxnLst/>
              <a:rect l="l" t="t" r="r" b="b"/>
              <a:pathLst>
                <a:path w="73025" h="328929">
                  <a:moveTo>
                    <a:pt x="0" y="328734"/>
                  </a:moveTo>
                  <a:lnTo>
                    <a:pt x="725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89943" y="5408240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66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0966" y="5401996"/>
              <a:ext cx="466090" cy="335915"/>
            </a:xfrm>
            <a:custGeom>
              <a:avLst/>
              <a:gdLst/>
              <a:ahLst/>
              <a:cxnLst/>
              <a:rect l="l" t="t" r="r" b="b"/>
              <a:pathLst>
                <a:path w="466089" h="335914">
                  <a:moveTo>
                    <a:pt x="48350" y="220257"/>
                  </a:moveTo>
                  <a:lnTo>
                    <a:pt x="22791" y="220257"/>
                  </a:lnTo>
                  <a:lnTo>
                    <a:pt x="89673" y="335316"/>
                  </a:lnTo>
                  <a:lnTo>
                    <a:pt x="103161" y="335316"/>
                  </a:lnTo>
                  <a:lnTo>
                    <a:pt x="109680" y="305739"/>
                  </a:lnTo>
                  <a:lnTo>
                    <a:pt x="96044" y="305739"/>
                  </a:lnTo>
                  <a:lnTo>
                    <a:pt x="48350" y="220257"/>
                  </a:lnTo>
                  <a:close/>
                </a:path>
                <a:path w="466089" h="335914">
                  <a:moveTo>
                    <a:pt x="465972" y="0"/>
                  </a:moveTo>
                  <a:lnTo>
                    <a:pt x="163632" y="0"/>
                  </a:lnTo>
                  <a:lnTo>
                    <a:pt x="96044" y="305739"/>
                  </a:lnTo>
                  <a:lnTo>
                    <a:pt x="109680" y="305739"/>
                  </a:lnTo>
                  <a:lnTo>
                    <a:pt x="174308" y="12501"/>
                  </a:lnTo>
                  <a:lnTo>
                    <a:pt x="465972" y="12501"/>
                  </a:lnTo>
                  <a:lnTo>
                    <a:pt x="465972" y="0"/>
                  </a:lnTo>
                  <a:close/>
                </a:path>
                <a:path w="466089" h="335914">
                  <a:moveTo>
                    <a:pt x="37719" y="201203"/>
                  </a:moveTo>
                  <a:lnTo>
                    <a:pt x="0" y="224863"/>
                  </a:lnTo>
                  <a:lnTo>
                    <a:pt x="4998" y="231440"/>
                  </a:lnTo>
                  <a:lnTo>
                    <a:pt x="22791" y="220257"/>
                  </a:lnTo>
                  <a:lnTo>
                    <a:pt x="48350" y="220257"/>
                  </a:lnTo>
                  <a:lnTo>
                    <a:pt x="37719" y="20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9627" y="5370429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508650" y="0"/>
                  </a:lnTo>
                </a:path>
              </a:pathLst>
            </a:custGeom>
            <a:ln w="124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516325" y="5340067"/>
              <a:ext cx="92075" cy="2006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spc="45" dirty="0">
                  <a:latin typeface="Times New Roman"/>
                  <a:cs typeface="Times New Roman"/>
                </a:rPr>
                <a:t>0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468849" y="5557043"/>
              <a:ext cx="92075" cy="2006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spc="45" dirty="0">
                  <a:latin typeface="Times New Roman"/>
                  <a:cs typeface="Times New Roman"/>
                </a:rPr>
                <a:t>0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85304" y="5009379"/>
              <a:ext cx="149860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5"/>
                </a:spcBef>
              </a:pPr>
              <a:r>
                <a:rPr sz="1950" spc="100" dirty="0">
                  <a:latin typeface="Times New Roman"/>
                  <a:cs typeface="Times New Roman"/>
                </a:rPr>
                <a:t>1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663747" y="5168509"/>
              <a:ext cx="17970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5"/>
                </a:spcBef>
              </a:pPr>
              <a:r>
                <a:rPr sz="1950" i="1" spc="120" dirty="0">
                  <a:latin typeface="Times New Roman"/>
                  <a:cs typeface="Times New Roman"/>
                </a:rPr>
                <a:t>B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285937" y="5369578"/>
              <a:ext cx="281940" cy="3473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2100" i="1" spc="25" dirty="0">
                  <a:latin typeface="Symbol"/>
                  <a:cs typeface="Symbol"/>
                </a:rPr>
                <a:t></a:t>
              </a:r>
              <a:endParaRPr sz="2100">
                <a:latin typeface="Symbol"/>
                <a:cs typeface="Symbo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55458" y="5152596"/>
              <a:ext cx="689610" cy="3473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2100" i="1" spc="20" dirty="0">
                  <a:latin typeface="Symbol"/>
                  <a:cs typeface="Symbol"/>
                </a:rPr>
                <a:t></a:t>
              </a:r>
              <a:r>
                <a:rPr sz="2100" i="1" spc="20" dirty="0">
                  <a:latin typeface="Times New Roman"/>
                  <a:cs typeface="Times New Roman"/>
                </a:rPr>
                <a:t> </a:t>
              </a:r>
              <a:r>
                <a:rPr lang="en-US" sz="2100" i="1" spc="20" dirty="0">
                  <a:latin typeface="Times New Roman"/>
                  <a:cs typeface="Times New Roman"/>
                </a:rPr>
                <a:t> </a:t>
              </a:r>
              <a:r>
                <a:rPr sz="1950" i="1" spc="120" dirty="0">
                  <a:latin typeface="Times New Roman"/>
                  <a:cs typeface="Times New Roman"/>
                </a:rPr>
                <a:t>E</a:t>
              </a:r>
              <a:r>
                <a:rPr sz="1950" i="1" spc="-75" dirty="0">
                  <a:latin typeface="Times New Roman"/>
                  <a:cs typeface="Times New Roman"/>
                </a:rPr>
                <a:t> </a:t>
              </a:r>
              <a:r>
                <a:rPr sz="1950" spc="105" dirty="0">
                  <a:latin typeface="Symbol"/>
                  <a:cs typeface="Symbol"/>
                </a:rPr>
                <a:t></a:t>
              </a:r>
              <a:endParaRPr sz="1950" dirty="0">
                <a:latin typeface="Symbol"/>
                <a:cs typeface="Symbol"/>
              </a:endParaRPr>
            </a:p>
          </p:txBody>
        </p:sp>
      </p:grpSp>
      <p:sp>
        <p:nvSpPr>
          <p:cNvPr id="43" name="object 22">
            <a:extLst>
              <a:ext uri="{FF2B5EF4-FFF2-40B4-BE49-F238E27FC236}">
                <a16:creationId xmlns:a16="http://schemas.microsoft.com/office/drawing/2014/main" id="{D07AD328-286C-6D41-BF82-63FCD3FCA535}"/>
              </a:ext>
            </a:extLst>
          </p:cNvPr>
          <p:cNvSpPr txBox="1"/>
          <p:nvPr/>
        </p:nvSpPr>
        <p:spPr>
          <a:xfrm>
            <a:off x="6340735" y="990600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solidFill>
                  <a:srgbClr val="FF0000"/>
                </a:solidFill>
                <a:latin typeface="Arial"/>
                <a:cs typeface="Arial"/>
              </a:rPr>
              <a:t>Điện</a:t>
            </a:r>
            <a:r>
              <a:rPr lang="en-US"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90" dirty="0" err="1">
                <a:solidFill>
                  <a:srgbClr val="FF0000"/>
                </a:solidFill>
                <a:latin typeface="Arial"/>
                <a:cs typeface="Arial"/>
              </a:rPr>
              <a:t>trường</a:t>
            </a:r>
            <a:endParaRPr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F24A5259-57AA-3D43-9AED-B1BB7FB76196}"/>
              </a:ext>
            </a:extLst>
          </p:cNvPr>
          <p:cNvSpPr txBox="1"/>
          <p:nvPr/>
        </p:nvSpPr>
        <p:spPr>
          <a:xfrm>
            <a:off x="6000559" y="2034737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solidFill>
                  <a:srgbClr val="0A15C0"/>
                </a:solidFill>
                <a:latin typeface="Arial"/>
                <a:cs typeface="Arial"/>
              </a:rPr>
              <a:t>Từ</a:t>
            </a:r>
            <a:r>
              <a:rPr lang="en-US" sz="1600" spc="-90" dirty="0">
                <a:solidFill>
                  <a:srgbClr val="0A15C0"/>
                </a:solidFill>
                <a:latin typeface="Arial"/>
                <a:cs typeface="Arial"/>
              </a:rPr>
              <a:t> </a:t>
            </a:r>
            <a:r>
              <a:rPr lang="en-US" sz="1600" spc="-90" dirty="0" err="1">
                <a:solidFill>
                  <a:srgbClr val="0A15C0"/>
                </a:solidFill>
                <a:latin typeface="Arial"/>
                <a:cs typeface="Arial"/>
              </a:rPr>
              <a:t>trường</a:t>
            </a:r>
            <a:endParaRPr sz="1600" dirty="0">
              <a:solidFill>
                <a:srgbClr val="0A15C0"/>
              </a:solidFill>
              <a:latin typeface="Arial"/>
              <a:cs typeface="Arial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389EE61B-468D-914D-BB6D-D185CD3A3561}"/>
              </a:ext>
            </a:extLst>
          </p:cNvPr>
          <p:cNvSpPr txBox="1"/>
          <p:nvPr/>
        </p:nvSpPr>
        <p:spPr>
          <a:xfrm>
            <a:off x="4666495" y="1835285"/>
            <a:ext cx="18027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 err="1">
                <a:latin typeface="Arial"/>
                <a:cs typeface="Arial"/>
              </a:rPr>
              <a:t>Mặt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spc="-90" dirty="0" err="1">
                <a:latin typeface="Arial"/>
                <a:cs typeface="Arial"/>
              </a:rPr>
              <a:t>sóng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spc="-90" dirty="0" err="1">
                <a:latin typeface="Arial"/>
                <a:cs typeface="Arial"/>
              </a:rPr>
              <a:t>phẳng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5876E198-2355-A64A-9CBA-C3A1C9425494}"/>
                  </a:ext>
                </a:extLst>
              </p:cNvPr>
              <p:cNvSpPr txBox="1"/>
              <p:nvPr/>
            </p:nvSpPr>
            <p:spPr>
              <a:xfrm>
                <a:off x="389380" y="1170928"/>
                <a:ext cx="3305890" cy="4783425"/>
              </a:xfrm>
              <a:prstGeom prst="rect">
                <a:avLst/>
              </a:prstGeom>
            </p:spPr>
            <p:txBody>
              <a:bodyPr vert="horz" wrap="square" lIns="0" tIns="123825" rIns="0" bIns="0" rtlCol="0">
                <a:spAutoFit/>
              </a:bodyPr>
              <a:lstStyle/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r>
                  <a:rPr lang="en-US" sz="2000" spc="5" dirty="0">
                    <a:latin typeface="Times New Roman"/>
                    <a:cs typeface="Times New Roman"/>
                  </a:rPr>
                  <a:t>Các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mặt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là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những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mặt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phẳng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song song,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tức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là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phương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truyền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là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những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đường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thẳng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song song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nguồn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ở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rất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xa</a:t>
                </a:r>
                <a:endParaRPr lang="en-US" sz="2000" spc="5" dirty="0">
                  <a:latin typeface="Times New Roman"/>
                  <a:cs typeface="Times New Roman"/>
                </a:endParaRPr>
              </a:p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r>
                  <a:rPr lang="en-US" sz="2000" spc="5" dirty="0" err="1">
                    <a:latin typeface="Times New Roman"/>
                    <a:cs typeface="Times New Roman"/>
                  </a:rPr>
                  <a:t>Các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vectơ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 spc="5" smtClean="0">
                            <a:latin typeface="Cambria Math" panose="02040503050406030204" pitchFamily="18" charset="0"/>
                            <a:cs typeface="Times New Roman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pc="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vi-VN" sz="2000" b="0" i="1" spc="5" smtClean="0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có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phương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không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thay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đổi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là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hàm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sin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của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thời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gian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t.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điện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từ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phẳng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đơn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sắc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có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tần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số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xác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định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và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có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bước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sóng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nhất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định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𝜆= </a:t>
                </a:r>
                <a:r>
                  <a:rPr lang="en-US" sz="2000" spc="5" dirty="0" err="1">
                    <a:latin typeface="Times New Roman"/>
                    <a:cs typeface="Times New Roman"/>
                  </a:rPr>
                  <a:t>vT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</a:p>
              <a:p>
                <a:pPr marL="265430" indent="-252729" algn="just">
                  <a:lnSpc>
                    <a:spcPct val="120000"/>
                  </a:lnSpc>
                  <a:spcBef>
                    <a:spcPts val="735"/>
                  </a:spcBef>
                  <a:buClr>
                    <a:srgbClr val="FF0000"/>
                  </a:buClr>
                  <a:buFont typeface="Wingdings"/>
                  <a:buChar char=""/>
                  <a:tabLst>
                    <a:tab pos="266065" algn="l"/>
                  </a:tabLst>
                </a:pPr>
                <a:r>
                  <a:rPr lang="vi-VN" sz="2000" dirty="0">
                    <a:latin typeface="Times New Roman"/>
                    <a:cs typeface="Times New Roman"/>
                  </a:rPr>
                  <a:t> 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5876E198-2355-A64A-9CBA-C3A1C94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0" y="1170928"/>
                <a:ext cx="3305890" cy="4783425"/>
              </a:xfrm>
              <a:prstGeom prst="rect">
                <a:avLst/>
              </a:prstGeom>
              <a:blipFill>
                <a:blip r:embed="rId6"/>
                <a:stretch>
                  <a:fillRect l="-3831" r="-6513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E74D5D-6071-074B-9193-B8EF26C80236}"/>
              </a:ext>
            </a:extLst>
          </p:cNvPr>
          <p:cNvCxnSpPr>
            <a:cxnSpLocks/>
          </p:cNvCxnSpPr>
          <p:nvPr/>
        </p:nvCxnSpPr>
        <p:spPr>
          <a:xfrm>
            <a:off x="537743" y="5560006"/>
            <a:ext cx="24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2295</Words>
  <Application>Microsoft Macintosh PowerPoint</Application>
  <PresentationFormat>On-screen Show (4:3)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1. Trường điện từ</vt:lpstr>
      <vt:lpstr>2. Dao động điện từ</vt:lpstr>
      <vt:lpstr>3. Sóng điện từ</vt:lpstr>
      <vt:lpstr>3. Sóng điện từ</vt:lpstr>
      <vt:lpstr>3. Sóng điện từ</vt:lpstr>
      <vt:lpstr>3. Sóng điện từ</vt:lpstr>
      <vt:lpstr>3. Sóng điện từ</vt:lpstr>
      <vt:lpstr>3. Sóng điện từ phẳng đơn sắc</vt:lpstr>
      <vt:lpstr>3. Sóng điện từ phẳng đơn sắc</vt:lpstr>
      <vt:lpstr>3. Sóng điện từ</vt:lpstr>
      <vt:lpstr>3. Sóng điện từ</vt:lpstr>
      <vt:lpstr>PowerPoint Presentation</vt:lpstr>
      <vt:lpstr>PowerPoint Presentation</vt:lpstr>
      <vt:lpstr>3. Sóng điện từ</vt:lpstr>
      <vt:lpstr>4. Hệ phát sóng điện từ</vt:lpstr>
      <vt:lpstr>4. Hệ phát sóng điện từ</vt:lpstr>
      <vt:lpstr>4. Hệ phát sóng điện từ</vt:lpstr>
      <vt:lpstr>4. Hệ phát sóng điện từ</vt:lpstr>
      <vt:lpstr>PowerPoint Presentation</vt:lpstr>
      <vt:lpstr>4. Hệ phát sóng điện từ</vt:lpstr>
      <vt:lpstr>Bài tập</vt:lpstr>
      <vt:lpstr>Bài tập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SÓNG ĐIỆN TỪ</dc:title>
  <dc:creator>Yen Mai Nguyen</dc:creator>
  <cp:lastModifiedBy>Microsoft Office User</cp:lastModifiedBy>
  <cp:revision>38</cp:revision>
  <dcterms:created xsi:type="dcterms:W3CDTF">2019-03-09T03:50:05Z</dcterms:created>
  <dcterms:modified xsi:type="dcterms:W3CDTF">2023-04-02T08:37:28Z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2019-03-09T00:00:00Z</vt:filetime>
  </property>
</Properties>
</file>