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Old Standard TT"/>
      <p:regular r:id="rId35"/>
      <p:bold r:id="rId36"/>
      <p: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ldStandardTT-italic.fntdata"/><Relationship Id="rId14" Type="http://schemas.openxmlformats.org/officeDocument/2006/relationships/slide" Target="slides/slide9.xml"/><Relationship Id="rId36" Type="http://schemas.openxmlformats.org/officeDocument/2006/relationships/font" Target="fonts/OldStandardT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47a8cf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47a8cf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47a8cfd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47a8cfd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47a8cfd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47a8cfd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47a8cf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47a8cf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47a8cfd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47a8cfd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47a8cfd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47a8cfd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47a8cfd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247a8cfd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47a8cfd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247a8cfd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48adb9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48adb9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b48adb9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b48adb9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47a8cf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47a8cf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47a8cfd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247a8cfd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3fc3a3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3fc3a3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b48adb9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b48adb9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b48adb90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b48adb90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48adb90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48adb90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b48adb90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b48adb90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48adb90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b48adb90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247a8cfd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247a8cfd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47a8cfd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47a8cfd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446e0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446e0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446e06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446e06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446e06a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446e06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48adb9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48adb9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48adb9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48adb9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446e06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446e06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47a8cf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47a8cf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47a8cf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47a8cf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hyperlink" Target="https://www.tigerteam.dk/wp-content/uploads/2014/03/2-phase-commit-protocol-flow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s://www.mssqltips.com/tipimages2/3180_HDFS_Architecture.jp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64275" y="902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Hadoop Map-Reduce NoSQL Database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 Akash Desai, Nihal Parchand, Viraj Chaudhari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266275" y="258400"/>
            <a:ext cx="84510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Map-Reduce Overview</a:t>
            </a:r>
            <a:endParaRPr sz="4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88625" y="1211425"/>
            <a:ext cx="78903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❖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Two types of nodes: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➢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Cluster (Same local network and similar hardware)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➢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Grid (Shared across geographically and heterogeneous hardware)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❖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Data stored in :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➢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Filesystem (Unstructured) 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➢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Database (Structured)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81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Map-Reduce Operations</a:t>
            </a:r>
            <a:endParaRPr sz="420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71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Map - Process the I/P key-value pair and produce set of O/P </a:t>
            </a:r>
            <a:r>
              <a:rPr lang="en-GB"/>
              <a:t>intermediate </a:t>
            </a:r>
            <a:r>
              <a:rPr lang="en-GB"/>
              <a:t>key/value pairs.</a:t>
            </a:r>
            <a:endParaRPr/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map(in_key,in_value) -&gt; list(out_key,interm_value)</a:t>
            </a:r>
            <a:endParaRPr/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Shuffle - Use sort/merge to combine intermediate results.</a:t>
            </a:r>
            <a:endParaRPr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Reduce - Process the intermediate key/value, combine intermediate values for each unique key and generate a set of merged output values</a:t>
            </a:r>
            <a:r>
              <a:rPr lang="en-GB"/>
              <a:t> </a:t>
            </a:r>
            <a:endParaRPr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reduce</a:t>
            </a:r>
            <a:r>
              <a:rPr lang="en-GB"/>
              <a:t>(out_key,interm_value) -&gt; list(out_value)</a:t>
            </a:r>
            <a:endParaRPr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 rot="-5400000">
            <a:off x="-2355375" y="2403450"/>
            <a:ext cx="512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[input (key,value)]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582175" y="9079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582175" y="19544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582175" y="30009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582175" y="40474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2224750" y="9079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2224750" y="19544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2224750" y="30009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2224750" y="40474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4348000" y="9079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4348000" y="19544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4348000" y="30009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4348000" y="4047450"/>
            <a:ext cx="653700" cy="721200"/>
          </a:xfrm>
          <a:prstGeom prst="snip1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1134475" y="4768650"/>
            <a:ext cx="1470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Map function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2716550" y="4768650"/>
            <a:ext cx="2349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Shuffle (merge sort by key)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 rot="-5400000">
            <a:off x="565875" y="2403450"/>
            <a:ext cx="512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[intermediate (key,value)]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6297175" y="1542450"/>
            <a:ext cx="1596000" cy="721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6297175" y="3521525"/>
            <a:ext cx="1596000" cy="721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4"/>
          <p:cNvCxnSpPr>
            <a:stCxn id="129" idx="0"/>
            <a:endCxn id="133" idx="2"/>
          </p:cNvCxnSpPr>
          <p:nvPr/>
        </p:nvCxnSpPr>
        <p:spPr>
          <a:xfrm>
            <a:off x="1235875" y="1268550"/>
            <a:ext cx="9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>
            <a:stCxn id="130" idx="0"/>
            <a:endCxn id="134" idx="2"/>
          </p:cNvCxnSpPr>
          <p:nvPr/>
        </p:nvCxnSpPr>
        <p:spPr>
          <a:xfrm>
            <a:off x="1235875" y="2315050"/>
            <a:ext cx="9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4"/>
          <p:cNvCxnSpPr>
            <a:stCxn id="131" idx="0"/>
            <a:endCxn id="135" idx="2"/>
          </p:cNvCxnSpPr>
          <p:nvPr/>
        </p:nvCxnSpPr>
        <p:spPr>
          <a:xfrm>
            <a:off x="1235875" y="3361550"/>
            <a:ext cx="9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4"/>
          <p:cNvCxnSpPr>
            <a:stCxn id="132" idx="0"/>
            <a:endCxn id="136" idx="2"/>
          </p:cNvCxnSpPr>
          <p:nvPr/>
        </p:nvCxnSpPr>
        <p:spPr>
          <a:xfrm>
            <a:off x="1235875" y="4408050"/>
            <a:ext cx="9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>
            <a:endCxn id="137" idx="2"/>
          </p:cNvCxnSpPr>
          <p:nvPr/>
        </p:nvCxnSpPr>
        <p:spPr>
          <a:xfrm flipH="1" rot="10800000">
            <a:off x="2826400" y="1268550"/>
            <a:ext cx="1521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>
            <a:stCxn id="134" idx="0"/>
            <a:endCxn id="139" idx="2"/>
          </p:cNvCxnSpPr>
          <p:nvPr/>
        </p:nvCxnSpPr>
        <p:spPr>
          <a:xfrm>
            <a:off x="2878450" y="2315050"/>
            <a:ext cx="1469700" cy="10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4"/>
          <p:cNvCxnSpPr>
            <a:stCxn id="135" idx="0"/>
            <a:endCxn id="140" idx="2"/>
          </p:cNvCxnSpPr>
          <p:nvPr/>
        </p:nvCxnSpPr>
        <p:spPr>
          <a:xfrm>
            <a:off x="2878450" y="3361550"/>
            <a:ext cx="1469700" cy="10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>
            <a:stCxn id="136" idx="0"/>
            <a:endCxn id="138" idx="2"/>
          </p:cNvCxnSpPr>
          <p:nvPr/>
        </p:nvCxnSpPr>
        <p:spPr>
          <a:xfrm flipH="1" rot="10800000">
            <a:off x="2878450" y="2314950"/>
            <a:ext cx="1469700" cy="20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4"/>
          <p:cNvSpPr/>
          <p:nvPr/>
        </p:nvSpPr>
        <p:spPr>
          <a:xfrm>
            <a:off x="5001700" y="1273350"/>
            <a:ext cx="1295400" cy="123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5020175" y="3269450"/>
            <a:ext cx="1295400" cy="123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5177625" y="4768650"/>
            <a:ext cx="1470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Reduce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function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 rot="-5400000">
            <a:off x="5719975" y="2403450"/>
            <a:ext cx="512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[unique key,output value list]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028700" y="109950"/>
            <a:ext cx="6970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Old Standard TT"/>
                <a:ea typeface="Old Standard TT"/>
                <a:cs typeface="Old Standard TT"/>
                <a:sym typeface="Old Standard TT"/>
              </a:rPr>
              <a:t>Map-Reduce Programming Model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44200" y="907950"/>
            <a:ext cx="1091700" cy="3908700"/>
          </a:xfrm>
          <a:prstGeom prst="snip1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small brown fox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fox speaks to another fox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brown cow cross the road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1497550" y="1092875"/>
            <a:ext cx="1155900" cy="10080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small brown fox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2774175" y="547350"/>
            <a:ext cx="5865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Map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5262100" y="547350"/>
            <a:ext cx="77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Shuffle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67" name="Google Shape;167;p25"/>
          <p:cNvCxnSpPr/>
          <p:nvPr/>
        </p:nvCxnSpPr>
        <p:spPr>
          <a:xfrm>
            <a:off x="1263600" y="2907225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5"/>
          <p:cNvSpPr txBox="1"/>
          <p:nvPr/>
        </p:nvSpPr>
        <p:spPr>
          <a:xfrm>
            <a:off x="1086900" y="-114325"/>
            <a:ext cx="6970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Old Standard TT"/>
                <a:ea typeface="Old Standard TT"/>
                <a:cs typeface="Old Standard TT"/>
                <a:sym typeface="Old Standard TT"/>
              </a:rPr>
              <a:t>Map-Reduce WordCount Example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68700" y="547350"/>
            <a:ext cx="65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Input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1570975" y="547350"/>
            <a:ext cx="65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Split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71" name="Google Shape;171;p25"/>
          <p:cNvCxnSpPr/>
          <p:nvPr/>
        </p:nvCxnSpPr>
        <p:spPr>
          <a:xfrm>
            <a:off x="1242825" y="1408125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5"/>
          <p:cNvCxnSpPr/>
          <p:nvPr/>
        </p:nvCxnSpPr>
        <p:spPr>
          <a:xfrm>
            <a:off x="1242825" y="4406350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5"/>
          <p:cNvSpPr/>
          <p:nvPr/>
        </p:nvSpPr>
        <p:spPr>
          <a:xfrm>
            <a:off x="1511400" y="2480375"/>
            <a:ext cx="1155900" cy="10080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GB">
                <a:solidFill>
                  <a:schemeClr val="dk1"/>
                </a:solidFill>
              </a:rPr>
              <a:t> fox speaks to another fox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1497550" y="3867875"/>
            <a:ext cx="1155900" cy="10080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</a:t>
            </a:r>
            <a:r>
              <a:rPr lang="en-GB">
                <a:solidFill>
                  <a:schemeClr val="dk1"/>
                </a:solidFill>
              </a:rPr>
              <a:t>rown cow cross the road</a:t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2901250" y="1416575"/>
            <a:ext cx="712800" cy="36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cxnSp>
        <p:nvCxnSpPr>
          <p:cNvPr id="176" name="Google Shape;176;p25"/>
          <p:cNvCxnSpPr/>
          <p:nvPr/>
        </p:nvCxnSpPr>
        <p:spPr>
          <a:xfrm>
            <a:off x="2653450" y="1595225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5"/>
          <p:cNvSpPr/>
          <p:nvPr/>
        </p:nvSpPr>
        <p:spPr>
          <a:xfrm>
            <a:off x="2901250" y="2857275"/>
            <a:ext cx="712800" cy="36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cxnSp>
        <p:nvCxnSpPr>
          <p:cNvPr id="178" name="Google Shape;178;p25"/>
          <p:cNvCxnSpPr/>
          <p:nvPr/>
        </p:nvCxnSpPr>
        <p:spPr>
          <a:xfrm>
            <a:off x="2653450" y="3035925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5"/>
          <p:cNvSpPr/>
          <p:nvPr/>
        </p:nvSpPr>
        <p:spPr>
          <a:xfrm>
            <a:off x="2895538" y="4227750"/>
            <a:ext cx="712800" cy="36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cxnSp>
        <p:nvCxnSpPr>
          <p:cNvPr id="180" name="Google Shape;180;p25"/>
          <p:cNvCxnSpPr/>
          <p:nvPr/>
        </p:nvCxnSpPr>
        <p:spPr>
          <a:xfrm>
            <a:off x="2647738" y="4406400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5"/>
          <p:cNvSpPr txBox="1"/>
          <p:nvPr/>
        </p:nvSpPr>
        <p:spPr>
          <a:xfrm>
            <a:off x="3702388" y="970500"/>
            <a:ext cx="1559700" cy="3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&lt;the,1&gt;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&lt;small,1&gt;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&lt;brown,1&gt;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&lt;fox,1&gt;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&lt;a,1&gt;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&lt;fox,1&gt;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&lt;fox,1&gt;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&lt;speaks,1&gt;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&lt;to,1&gt;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&lt;another,1&gt;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&lt;brown,1&gt;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&lt;cow,1&gt;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&lt;cross,1&gt;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&lt;the,1&gt;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&lt;road,1&gt;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6462425" y="547350"/>
            <a:ext cx="77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Reduce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7984725" y="547350"/>
            <a:ext cx="77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Output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6344825" y="1777163"/>
            <a:ext cx="888000" cy="36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Reduce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6344825" y="3654175"/>
            <a:ext cx="888000" cy="36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Reduce</a:t>
            </a:r>
            <a:endParaRPr/>
          </a:p>
        </p:txBody>
      </p:sp>
      <p:cxnSp>
        <p:nvCxnSpPr>
          <p:cNvPr id="186" name="Google Shape;186;p25"/>
          <p:cNvCxnSpPr>
            <a:endCxn id="184" idx="1"/>
          </p:cNvCxnSpPr>
          <p:nvPr/>
        </p:nvCxnSpPr>
        <p:spPr>
          <a:xfrm>
            <a:off x="3613925" y="1596863"/>
            <a:ext cx="273090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5"/>
          <p:cNvCxnSpPr>
            <a:stCxn id="175" idx="3"/>
            <a:endCxn id="185" idx="1"/>
          </p:cNvCxnSpPr>
          <p:nvPr/>
        </p:nvCxnSpPr>
        <p:spPr>
          <a:xfrm>
            <a:off x="3614050" y="1596875"/>
            <a:ext cx="2730900" cy="22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5"/>
          <p:cNvCxnSpPr>
            <a:stCxn id="177" idx="3"/>
            <a:endCxn id="184" idx="1"/>
          </p:cNvCxnSpPr>
          <p:nvPr/>
        </p:nvCxnSpPr>
        <p:spPr>
          <a:xfrm flipH="1" rot="10800000">
            <a:off x="3614050" y="1957575"/>
            <a:ext cx="27309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5"/>
          <p:cNvCxnSpPr>
            <a:stCxn id="177" idx="3"/>
            <a:endCxn id="185" idx="1"/>
          </p:cNvCxnSpPr>
          <p:nvPr/>
        </p:nvCxnSpPr>
        <p:spPr>
          <a:xfrm>
            <a:off x="3614050" y="3037575"/>
            <a:ext cx="2730900" cy="7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>
            <a:stCxn id="179" idx="3"/>
            <a:endCxn id="184" idx="1"/>
          </p:cNvCxnSpPr>
          <p:nvPr/>
        </p:nvCxnSpPr>
        <p:spPr>
          <a:xfrm flipH="1" rot="10800000">
            <a:off x="3608338" y="1957350"/>
            <a:ext cx="2736600" cy="24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5"/>
          <p:cNvCxnSpPr>
            <a:stCxn id="179" idx="3"/>
            <a:endCxn id="185" idx="1"/>
          </p:cNvCxnSpPr>
          <p:nvPr/>
        </p:nvCxnSpPr>
        <p:spPr>
          <a:xfrm flipH="1" rot="10800000">
            <a:off x="3608338" y="3834450"/>
            <a:ext cx="27366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5"/>
          <p:cNvSpPr/>
          <p:nvPr/>
        </p:nvSpPr>
        <p:spPr>
          <a:xfrm>
            <a:off x="7791975" y="1174263"/>
            <a:ext cx="1155900" cy="1586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/>
              <a:t>rown,2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ross,2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ow,1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ox,3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7791975" y="3041275"/>
            <a:ext cx="1155900" cy="1586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/>
              <a:t>oad,1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mall,1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peaks,1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the,2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to,1</a:t>
            </a:r>
            <a:endParaRPr/>
          </a:p>
        </p:txBody>
      </p:sp>
      <p:cxnSp>
        <p:nvCxnSpPr>
          <p:cNvPr id="194" name="Google Shape;194;p25"/>
          <p:cNvCxnSpPr>
            <a:stCxn id="184" idx="3"/>
            <a:endCxn id="192" idx="1"/>
          </p:cNvCxnSpPr>
          <p:nvPr/>
        </p:nvCxnSpPr>
        <p:spPr>
          <a:xfrm>
            <a:off x="7232825" y="1957463"/>
            <a:ext cx="559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5"/>
          <p:cNvCxnSpPr>
            <a:stCxn id="185" idx="3"/>
            <a:endCxn id="193" idx="1"/>
          </p:cNvCxnSpPr>
          <p:nvPr/>
        </p:nvCxnSpPr>
        <p:spPr>
          <a:xfrm>
            <a:off x="7232825" y="3834475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144200" y="907950"/>
            <a:ext cx="1091700" cy="3908700"/>
          </a:xfrm>
          <a:prstGeom prst="snip1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small brown fox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fox speaks to another fox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brown cow cross the road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1497550" y="1092875"/>
            <a:ext cx="1155900" cy="10080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small brown fox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2774175" y="547350"/>
            <a:ext cx="5865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Map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262100" y="547350"/>
            <a:ext cx="77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Shuffle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04" name="Google Shape;204;p26"/>
          <p:cNvCxnSpPr/>
          <p:nvPr/>
        </p:nvCxnSpPr>
        <p:spPr>
          <a:xfrm>
            <a:off x="1263600" y="2907225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6"/>
          <p:cNvSpPr txBox="1"/>
          <p:nvPr/>
        </p:nvSpPr>
        <p:spPr>
          <a:xfrm>
            <a:off x="0" y="-114325"/>
            <a:ext cx="91440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Old Standard TT"/>
                <a:ea typeface="Old Standard TT"/>
                <a:cs typeface="Old Standard TT"/>
                <a:sym typeface="Old Standard TT"/>
              </a:rPr>
              <a:t>Map-Reduce WordCount Example (Combiner)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168700" y="547350"/>
            <a:ext cx="65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Input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570975" y="547350"/>
            <a:ext cx="65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Split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08" name="Google Shape;208;p26"/>
          <p:cNvCxnSpPr/>
          <p:nvPr/>
        </p:nvCxnSpPr>
        <p:spPr>
          <a:xfrm>
            <a:off x="1242825" y="1408125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6"/>
          <p:cNvCxnSpPr/>
          <p:nvPr/>
        </p:nvCxnSpPr>
        <p:spPr>
          <a:xfrm>
            <a:off x="1242825" y="4406350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6"/>
          <p:cNvSpPr/>
          <p:nvPr/>
        </p:nvSpPr>
        <p:spPr>
          <a:xfrm>
            <a:off x="1511400" y="2480375"/>
            <a:ext cx="1155900" cy="10080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fox speaks to another fox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497550" y="3867875"/>
            <a:ext cx="1155900" cy="10080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brown cow cross the road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2901250" y="1416575"/>
            <a:ext cx="712800" cy="36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cxnSp>
        <p:nvCxnSpPr>
          <p:cNvPr id="213" name="Google Shape;213;p26"/>
          <p:cNvCxnSpPr/>
          <p:nvPr/>
        </p:nvCxnSpPr>
        <p:spPr>
          <a:xfrm>
            <a:off x="2653450" y="1595225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/>
          <p:nvPr/>
        </p:nvSpPr>
        <p:spPr>
          <a:xfrm>
            <a:off x="2901250" y="2857275"/>
            <a:ext cx="712800" cy="36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cxnSp>
        <p:nvCxnSpPr>
          <p:cNvPr id="215" name="Google Shape;215;p26"/>
          <p:cNvCxnSpPr/>
          <p:nvPr/>
        </p:nvCxnSpPr>
        <p:spPr>
          <a:xfrm>
            <a:off x="2653450" y="3035925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6"/>
          <p:cNvSpPr/>
          <p:nvPr/>
        </p:nvSpPr>
        <p:spPr>
          <a:xfrm>
            <a:off x="2895538" y="4227750"/>
            <a:ext cx="712800" cy="36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cxnSp>
        <p:nvCxnSpPr>
          <p:cNvPr id="217" name="Google Shape;217;p26"/>
          <p:cNvCxnSpPr/>
          <p:nvPr/>
        </p:nvCxnSpPr>
        <p:spPr>
          <a:xfrm>
            <a:off x="2647738" y="4406400"/>
            <a:ext cx="24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6"/>
          <p:cNvSpPr txBox="1"/>
          <p:nvPr/>
        </p:nvSpPr>
        <p:spPr>
          <a:xfrm>
            <a:off x="3702388" y="970500"/>
            <a:ext cx="1559700" cy="3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&lt;the,1&gt;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&lt;small,1&gt;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&lt;brown,1&gt;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&lt;fox,1&gt;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&lt;a,1&gt;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&lt;fox,2&gt;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&lt;speaks,1&gt;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&lt;to,1&gt;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&lt;another,1&gt;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&lt;brown,1&gt;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&lt;cow,1&gt;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&lt;cross,1&gt;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&lt;the,1&gt;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&lt;road,1&gt;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6462425" y="547350"/>
            <a:ext cx="77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Reduce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7984725" y="547350"/>
            <a:ext cx="77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Output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6344825" y="1777163"/>
            <a:ext cx="888000" cy="36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Reduce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6344825" y="3654175"/>
            <a:ext cx="888000" cy="36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Reduce</a:t>
            </a:r>
            <a:endParaRPr/>
          </a:p>
        </p:txBody>
      </p:sp>
      <p:cxnSp>
        <p:nvCxnSpPr>
          <p:cNvPr id="223" name="Google Shape;223;p26"/>
          <p:cNvCxnSpPr>
            <a:endCxn id="221" idx="1"/>
          </p:cNvCxnSpPr>
          <p:nvPr/>
        </p:nvCxnSpPr>
        <p:spPr>
          <a:xfrm>
            <a:off x="3613925" y="1596863"/>
            <a:ext cx="273090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6"/>
          <p:cNvCxnSpPr>
            <a:stCxn id="212" idx="3"/>
            <a:endCxn id="222" idx="1"/>
          </p:cNvCxnSpPr>
          <p:nvPr/>
        </p:nvCxnSpPr>
        <p:spPr>
          <a:xfrm>
            <a:off x="3614050" y="1596875"/>
            <a:ext cx="2730900" cy="22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6"/>
          <p:cNvCxnSpPr>
            <a:stCxn id="214" idx="3"/>
            <a:endCxn id="221" idx="1"/>
          </p:cNvCxnSpPr>
          <p:nvPr/>
        </p:nvCxnSpPr>
        <p:spPr>
          <a:xfrm flipH="1" rot="10800000">
            <a:off x="3614050" y="1957575"/>
            <a:ext cx="27309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6"/>
          <p:cNvCxnSpPr>
            <a:stCxn id="214" idx="3"/>
            <a:endCxn id="222" idx="1"/>
          </p:cNvCxnSpPr>
          <p:nvPr/>
        </p:nvCxnSpPr>
        <p:spPr>
          <a:xfrm>
            <a:off x="3614050" y="3037575"/>
            <a:ext cx="2730900" cy="7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6"/>
          <p:cNvCxnSpPr>
            <a:stCxn id="216" idx="3"/>
            <a:endCxn id="221" idx="1"/>
          </p:cNvCxnSpPr>
          <p:nvPr/>
        </p:nvCxnSpPr>
        <p:spPr>
          <a:xfrm flipH="1" rot="10800000">
            <a:off x="3608338" y="1957350"/>
            <a:ext cx="2736600" cy="24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6"/>
          <p:cNvCxnSpPr>
            <a:stCxn id="216" idx="3"/>
            <a:endCxn id="222" idx="1"/>
          </p:cNvCxnSpPr>
          <p:nvPr/>
        </p:nvCxnSpPr>
        <p:spPr>
          <a:xfrm flipH="1" rot="10800000">
            <a:off x="3608338" y="3834450"/>
            <a:ext cx="27366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6"/>
          <p:cNvSpPr/>
          <p:nvPr/>
        </p:nvSpPr>
        <p:spPr>
          <a:xfrm>
            <a:off x="7791975" y="1174263"/>
            <a:ext cx="1155900" cy="1586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brown,2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cross,2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cow,1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fox,3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7791975" y="3041275"/>
            <a:ext cx="1155900" cy="1586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small,1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speaks,1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the,2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to,1</a:t>
            </a:r>
            <a:endParaRPr/>
          </a:p>
        </p:txBody>
      </p:sp>
      <p:cxnSp>
        <p:nvCxnSpPr>
          <p:cNvPr id="231" name="Google Shape;231;p26"/>
          <p:cNvCxnSpPr>
            <a:stCxn id="221" idx="3"/>
            <a:endCxn id="229" idx="1"/>
          </p:cNvCxnSpPr>
          <p:nvPr/>
        </p:nvCxnSpPr>
        <p:spPr>
          <a:xfrm>
            <a:off x="7232825" y="1957463"/>
            <a:ext cx="559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6"/>
          <p:cNvCxnSpPr>
            <a:stCxn id="222" idx="3"/>
            <a:endCxn id="230" idx="1"/>
          </p:cNvCxnSpPr>
          <p:nvPr/>
        </p:nvCxnSpPr>
        <p:spPr>
          <a:xfrm>
            <a:off x="7232825" y="3834475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Map-Reduce Indexing</a:t>
            </a:r>
            <a:endParaRPr sz="4200"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311700" y="1171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Index based on File URI</a:t>
            </a:r>
            <a:endParaRPr sz="2400"/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Indexed query will be equivalent to full scan query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Index based on InputSplit</a:t>
            </a:r>
            <a:endParaRPr sz="2400"/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Indexed query better than full scan. </a:t>
            </a:r>
            <a:endParaRPr sz="2400"/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Performance is optimized</a:t>
            </a:r>
            <a:endParaRPr sz="24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Map-Reduce Performance</a:t>
            </a:r>
            <a:endParaRPr sz="4200"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171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Optimized shuffle operation and writing only Map and Reduce function.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Combiner - reduce data written to disk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Complexity of mapping, shuffle, sorting, and reducing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Fault Tolerance can be handled by re-execution</a:t>
            </a:r>
            <a:endParaRPr sz="2400"/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Worker failure</a:t>
            </a:r>
            <a:endParaRPr sz="2400"/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Master failure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Map-Reduce Refinement</a:t>
            </a:r>
            <a:endParaRPr sz="4200"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1171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Redundant execution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Skipping bad records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Backup tasks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Locality optimization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Optional secondary keys for ordering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 Management 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311700" y="1171600"/>
            <a:ext cx="2786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ACID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Atomicity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Consistency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Isolation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Durability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4967250" y="1272375"/>
            <a:ext cx="2786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Basically available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Soft state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Eventual consistency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PHASE COMMIT PROTOCOL</a:t>
            </a:r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300" y="954950"/>
            <a:ext cx="5535419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712650" y="4595500"/>
            <a:ext cx="73641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Image source: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https://www.tigerteam.dk/wp-content/uploads/2014/03/2-phase-commit-protocol-flow.png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66275" y="258400"/>
            <a:ext cx="84510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ld Standard TT"/>
                <a:ea typeface="Old Standard TT"/>
                <a:cs typeface="Old Standard TT"/>
                <a:sym typeface="Old Standard TT"/>
              </a:rPr>
              <a:t>Overview</a:t>
            </a:r>
            <a:r>
              <a:rPr lang="en-GB" sz="36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3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88625" y="1211425"/>
            <a:ext cx="78903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❖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Challenges: 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➢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Input data is too large (PetaBytes) 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➢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Straightforward repetitive work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❖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  Issues: 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➢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Recovering from machine failure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➢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Debugging and Optimization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➢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Communication and coordination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➢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Locality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➢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Scheduling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Map-Reduce Uses</a:t>
            </a:r>
            <a:endParaRPr sz="4200"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1171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Distributed pattern-based searching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Distributed sorting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Web link-graph reversal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Inverted index construction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Document clustering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Application </a:t>
            </a:r>
            <a:endParaRPr sz="4200"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11700" y="1171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Cloudera VM-Oracle Virtual Box virtualization software pr</a:t>
            </a:r>
            <a:r>
              <a:rPr lang="en-GB" sz="1400"/>
              <a:t>ovides the HDFS instances as well as all the services in the Hadoop framework, which can be installed separately. The components include the HDFS file system, Hive, Impala, MapReduce, PigLatin. </a:t>
            </a:r>
            <a:endParaRPr sz="140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CentOs operating system provides terminal support.</a:t>
            </a:r>
            <a:endParaRPr sz="14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City database as an input with columns - ID, Name, CountryCode, District, Population. The database is stored as a CSV input in the HDFS folder.</a:t>
            </a:r>
            <a:endParaRPr sz="140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implemented java code, which takes SQL queries as an input and generates output using MapReduce Framework.</a:t>
            </a:r>
            <a:endParaRPr sz="14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select name, countrycode, population from city</a:t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25071" l="0" r="0" t="0"/>
          <a:stretch/>
        </p:blipFill>
        <p:spPr>
          <a:xfrm>
            <a:off x="5071700" y="1171600"/>
            <a:ext cx="2853976" cy="363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select count(*) from city</a:t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 rotWithShape="1">
          <a:blip r:embed="rId3">
            <a:alphaModFix/>
          </a:blip>
          <a:srcRect b="0" l="0" r="0" t="36724"/>
          <a:stretch/>
        </p:blipFill>
        <p:spPr>
          <a:xfrm>
            <a:off x="392700" y="1636575"/>
            <a:ext cx="7867650" cy="31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select count(*) from city group by countrycode</a:t>
            </a:r>
            <a:endParaRPr/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b="64098" l="0" r="0" t="0"/>
          <a:stretch/>
        </p:blipFill>
        <p:spPr>
          <a:xfrm>
            <a:off x="5409650" y="1171600"/>
            <a:ext cx="1463950" cy="357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. select name, countrycode from city where </a:t>
            </a:r>
            <a:endParaRPr sz="14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population &lt; 100000</a:t>
            </a:r>
            <a:endParaRPr/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0" r="0" t="22779"/>
          <a:stretch/>
        </p:blipFill>
        <p:spPr>
          <a:xfrm>
            <a:off x="5540950" y="949500"/>
            <a:ext cx="2695425" cy="39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select MAX(population) from city</a:t>
            </a:r>
            <a:endParaRPr/>
          </a:p>
        </p:txBody>
      </p:sp>
      <p:pic>
        <p:nvPicPr>
          <p:cNvPr id="311" name="Google Shape;311;p38"/>
          <p:cNvPicPr preferRelativeResize="0"/>
          <p:nvPr/>
        </p:nvPicPr>
        <p:blipFill rotWithShape="1">
          <a:blip r:embed="rId3">
            <a:alphaModFix/>
          </a:blip>
          <a:srcRect b="3157" l="0" r="0" t="0"/>
          <a:stretch/>
        </p:blipFill>
        <p:spPr>
          <a:xfrm>
            <a:off x="363700" y="1817250"/>
            <a:ext cx="8416600" cy="26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Conclusion</a:t>
            </a:r>
            <a:endParaRPr sz="4200"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311700" y="1171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Inexpensive (Free to use)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Hides all the messy details- Implement only Map and Reduce functions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Provides easy model to implement parallel programs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Performance of MapReduce is better when the volume of data is large i.e. in PetaBytes.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References</a:t>
            </a:r>
            <a:endParaRPr sz="4200"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11700" y="1171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MapReduce: Simplified Data Processing on Large Clusters </a:t>
            </a:r>
            <a:endParaRPr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https://static.googleusercontent.com/media/research.google.com/en//archive/mapreduce-osdi04.pdf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HADOOP vs RDBMS|Know The 12 Useful Differences</a:t>
            </a:r>
            <a:endParaRPr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https://www.educba.com/hadoop-vs-rdbms/</a:t>
            </a:r>
            <a:endParaRPr sz="1400"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Hadoop: The Definitive Guide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https://en.wikipedia.org/wiki/MapReduc</a:t>
            </a:r>
            <a:r>
              <a:rPr lang="en-GB"/>
              <a:t>e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https://hadoopi.wordpress.com/2013/05/24/indexing-on-mapreduce-2/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https://www.slideshare.net/rantav/introduction-to-map-reduce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2855500" y="1958550"/>
            <a:ext cx="31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21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200">
                <a:solidFill>
                  <a:srgbClr val="000000"/>
                </a:solidFill>
              </a:rPr>
              <a:t>Limitations of RDBMS</a:t>
            </a:r>
            <a:endParaRPr sz="4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Only structured Data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Average sized data (GBs)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Scalability (Vertical)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Licensed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Static schema (Pre-defined)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Eg: PostgreSQL, MySQL, Oracle, Microsoft SQL server etc.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48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Benefits of NoSQL</a:t>
            </a:r>
            <a:endParaRPr sz="42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Structured, semi-structured and unstructured data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Large datasets (TBs and PBs)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Scalability (Horizontal)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Dynamic Schema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Eg: Cassandra, MongoDB, BigTable, HBase, Neo4j, CouchDB, MapReduce etc.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of Hadoop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Apache Open Source Framework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Stores large </a:t>
            </a:r>
            <a:r>
              <a:rPr lang="en-GB"/>
              <a:t>heterogeneous</a:t>
            </a:r>
            <a:r>
              <a:rPr lang="en-GB"/>
              <a:t> dataset on distributed 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 data using MapReduce Framework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storage using Hadoop Distributed File 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Hive Query Language to access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components - Hive, Pig, MapReduce, Mahout, Latin, Oozie, HDFS etc.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13" y="2178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HDFS ARCHITECTURE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038" y="944350"/>
            <a:ext cx="5215929" cy="36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712650" y="4595500"/>
            <a:ext cx="73641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Image source: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https://www.mssqltips.com/tipimages2/3180_HDFS_Architecture.jpg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66275" y="258400"/>
            <a:ext cx="84510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ld Standard TT"/>
                <a:ea typeface="Old Standard TT"/>
                <a:cs typeface="Old Standard TT"/>
                <a:sym typeface="Old Standard TT"/>
              </a:rPr>
              <a:t>Map-Reduce History </a:t>
            </a:r>
            <a:endParaRPr sz="3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88625" y="1211425"/>
            <a:ext cx="78903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❖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Popularized as programming model by Jeffery Dean and Sanjay Ghemawat in 2004. 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❖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Google used it to collect and analyze website data for search optimizations. 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❖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Apache started using map-reduce in the subproject Apache Lucern. Provides text search capabilities across large databases.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❖"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In 2007, Doug Cutting released Hadoop as open source Apache project. 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00" y="125225"/>
            <a:ext cx="45720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latin typeface="Old Standard TT"/>
                <a:ea typeface="Old Standard TT"/>
                <a:cs typeface="Old Standard TT"/>
                <a:sym typeface="Old Standard TT"/>
              </a:rPr>
              <a:t>RDBMS</a:t>
            </a:r>
            <a:endParaRPr sz="4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572000" y="125225"/>
            <a:ext cx="45720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Map-Reduce</a:t>
            </a:r>
            <a:endParaRPr sz="42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35650" y="1319575"/>
            <a:ext cx="39009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❖"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Use B-Tree for updates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❖"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Many read/write operations continually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❖"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Structured data (XML documents/Tables)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❖"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Schema-on-write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907550" y="1319575"/>
            <a:ext cx="39009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ld Standard TT"/>
              <a:buChar char="❖"/>
            </a:pPr>
            <a:r>
              <a:rPr lang="en-GB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 Sort/Merge for updates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ld Standard TT"/>
              <a:buChar char="❖"/>
            </a:pPr>
            <a:r>
              <a:rPr lang="en-GB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Write once, read many times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ld Standard TT"/>
              <a:buChar char="❖"/>
            </a:pPr>
            <a:r>
              <a:rPr lang="en-GB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Semi-structured data (Spreadsheet) and unstructured data (plain text/image data)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ld Standard TT"/>
              <a:buChar char="❖"/>
            </a:pPr>
            <a:r>
              <a:rPr lang="en-GB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Schema-on-read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81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Map-Reduce Overview</a:t>
            </a:r>
            <a:endParaRPr sz="42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71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Simple programming model (Map + Reduce) that applies to many large-scale computing problems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GB" sz="2400"/>
              <a:t>Distributed implementation hides messy details: </a:t>
            </a:r>
            <a:endParaRPr sz="2400"/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Fault Tolerance</a:t>
            </a:r>
            <a:endParaRPr sz="2400"/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Parallelization</a:t>
            </a:r>
            <a:endParaRPr sz="2400"/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I/O Scheduling</a:t>
            </a:r>
            <a:endParaRPr sz="2400"/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Network and Disk transfer optimization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