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31"/>
  </p:notesMasterIdLst>
  <p:sldIdLst>
    <p:sldId id="256" r:id="rId2"/>
    <p:sldId id="269" r:id="rId3"/>
    <p:sldId id="257" r:id="rId4"/>
    <p:sldId id="303" r:id="rId5"/>
    <p:sldId id="309" r:id="rId6"/>
    <p:sldId id="304" r:id="rId7"/>
    <p:sldId id="305" r:id="rId8"/>
    <p:sldId id="306" r:id="rId9"/>
    <p:sldId id="315" r:id="rId10"/>
    <p:sldId id="316" r:id="rId11"/>
    <p:sldId id="317" r:id="rId12"/>
    <p:sldId id="331" r:id="rId13"/>
    <p:sldId id="334" r:id="rId14"/>
    <p:sldId id="308" r:id="rId15"/>
    <p:sldId id="318" r:id="rId16"/>
    <p:sldId id="330" r:id="rId17"/>
    <p:sldId id="319" r:id="rId18"/>
    <p:sldId id="336" r:id="rId19"/>
    <p:sldId id="335" r:id="rId20"/>
    <p:sldId id="321" r:id="rId21"/>
    <p:sldId id="322" r:id="rId22"/>
    <p:sldId id="323" r:id="rId23"/>
    <p:sldId id="324" r:id="rId24"/>
    <p:sldId id="325" r:id="rId25"/>
    <p:sldId id="326" r:id="rId26"/>
    <p:sldId id="329" r:id="rId27"/>
    <p:sldId id="327" r:id="rId28"/>
    <p:sldId id="332" r:id="rId29"/>
    <p:sldId id="33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71" autoAdjust="0"/>
  </p:normalViewPr>
  <p:slideViewPr>
    <p:cSldViewPr>
      <p:cViewPr varScale="1">
        <p:scale>
          <a:sx n="66" d="100"/>
          <a:sy n="66" d="100"/>
        </p:scale>
        <p:origin x="-14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23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1AA7D-34FE-415D-B592-BE52F43E6D8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2DF6D-43FD-418A-AFC8-13DC3BEEA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0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5FF7-164E-4FB3-8F5F-87F447AD3617}" type="datetime2">
              <a:rPr lang="en-US" smtClean="0"/>
              <a:t>Wednesday, February 20,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F3B1-0129-439F-83AC-A9C2254D58EF}" type="datetime2">
              <a:rPr lang="en-US" smtClean="0"/>
              <a:t>Wednesday, February 20,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CA47-CCCD-4F27-AE5D-65243C898850}" type="datetime2">
              <a:rPr lang="en-US" smtClean="0"/>
              <a:t>Wednesday, February 20,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123E-B2B2-4CF0-B3EA-B1D89533966A}" type="datetime2">
              <a:rPr lang="en-US" smtClean="0"/>
              <a:t>Wednesday, February 20,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algn="r"/>
            <a:endParaRPr lang="en-US" b="1" dirty="0" smtClean="0"/>
          </a:p>
          <a:p>
            <a:pPr algn="r"/>
            <a:r>
              <a:rPr lang="en-US" b="1" dirty="0" smtClean="0"/>
              <a:t>@m_nsiddique, @WebSciDL</a:t>
            </a:r>
            <a:endParaRPr lang="en-US" b="1" dirty="0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0FEC-9224-4709-8015-D2AECA4B3087}" type="datetime2">
              <a:rPr lang="en-US" smtClean="0"/>
              <a:t>Wednesday, February 20,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574B-5D19-46F1-B781-53379DDC088E}" type="datetime2">
              <a:rPr lang="en-US" smtClean="0"/>
              <a:t>Wednesday, February 20,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D3A5-6E9B-4D41-AE34-101F096DC5DC}" type="datetime2">
              <a:rPr lang="en-US" smtClean="0"/>
              <a:t>Wednesday, February 20,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EF53-CC42-4B4F-90B8-EB595C46BE20}" type="datetime2">
              <a:rPr lang="en-US" smtClean="0"/>
              <a:t>Wednesday, February 20,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A3FE-9D3A-4613-9424-084AB95F333E}" type="datetime2">
              <a:rPr lang="en-US" smtClean="0"/>
              <a:t>Wednesday, February 20,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A4FF-346C-4B68-ADAD-D03386153A04}" type="datetime2">
              <a:rPr lang="en-US" smtClean="0"/>
              <a:t>Wednesday, February 20,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5271-7DB8-42CC-A85C-D4C01052A9B2}" type="datetime2">
              <a:rPr lang="en-US" smtClean="0"/>
              <a:t>Wednesday, February 20,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75E210E-5249-4C21-846C-CFC108F75D77}" type="datetime2">
              <a:rPr lang="en-US" smtClean="0"/>
              <a:t>Wednesday, February 20,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b="1" dirty="0" smtClean="0"/>
          </a:p>
          <a:p>
            <a:pPr algn="r"/>
            <a:r>
              <a:rPr lang="en-US" sz="1600" b="1" dirty="0" smtClean="0"/>
              <a:t>@m_nsiddique, @WebSciDL</a:t>
            </a:r>
            <a:endParaRPr lang="en-US" sz="1600" b="1" dirty="0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abs.rhizome.org/presentations/security.html#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3133956.313404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133956.3134042" TargetMode="External"/><Relationship Id="rId2" Type="http://schemas.openxmlformats.org/officeDocument/2006/relationships/hyperlink" Target="https://developer.mozilla.org/en-US/docs/Web/HTTP/Headers/Content-Security-Polic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archive.org/web/20110901233330/http:/www.reuters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10.25777/n8mg-da06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3133956.313404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labs.rhizome.org/presentations/security.html#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3133956.313404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inthusan.tv/launcher/?lang=hindi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archive.org/web/20190220192222/https:/einthusan.tv/launcher/?lang=hind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*/twitter.com/aoc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90209073156/twitter.com/aoc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20823085210/https:/twitter.com/aoc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10903085703/http:/twitter.com/AOC" TargetMode="External"/><Relationship Id="rId2" Type="http://schemas.openxmlformats.org/officeDocument/2006/relationships/hyperlink" Target="https://web.archive.org/web/20120823085210/https:/twitter.com/aoc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labs.rhizome.org/presentations/security.html#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labs.rhizome.org/presentations/security.html#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10.25777/n8mg-da06" TargetMode="External"/><Relationship Id="rId2" Type="http://schemas.openxmlformats.org/officeDocument/2006/relationships/hyperlink" Target="https://blog.dshr.org/2017/09/attacking-users-of-wayback-machin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45/3133956.313404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eb.archive.org/web/*/https:/twitter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90128040938/https:/twitter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witter.com/CasMudde/status/960546130684768256/" TargetMode="External"/><Relationship Id="rId4" Type="http://schemas.openxmlformats.org/officeDocument/2006/relationships/hyperlink" Target="https://web.archive.org/web/20180205060940/http:/twitter.com/BreitbartNews/status/96035357358128332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s-dl.blogspot.com/2015/12/2015-12-08-evaluating-temporal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s-dl.blogspot.com/2012/10/2012-10-10-zombies-in-archives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3133956.313404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10901233330/http:/www.reuters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438" y="1447800"/>
            <a:ext cx="7848600" cy="1927225"/>
          </a:xfrm>
        </p:spPr>
        <p:txBody>
          <a:bodyPr/>
          <a:lstStyle/>
          <a:p>
            <a:pPr algn="ctr" fontAlgn="base"/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3600" dirty="0"/>
              <a:t>Thinking like a hacker:</a:t>
            </a:r>
            <a:br>
              <a:rPr lang="en-US" sz="3600" dirty="0"/>
            </a:br>
            <a:r>
              <a:rPr lang="en-US" sz="3600" dirty="0"/>
              <a:t>Security Considerations for</a:t>
            </a:r>
            <a:br>
              <a:rPr lang="en-US" sz="3600" dirty="0"/>
            </a:br>
            <a:r>
              <a:rPr lang="en-US" sz="3600" dirty="0"/>
              <a:t>High-Fidelity Web </a:t>
            </a:r>
            <a:r>
              <a:rPr lang="en-US" sz="3600" dirty="0" smtClean="0"/>
              <a:t>Archives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505200"/>
            <a:ext cx="6705600" cy="2971800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3200" dirty="0" smtClean="0"/>
              <a:t>Originally Presented </a:t>
            </a:r>
            <a:r>
              <a:rPr lang="en-US" sz="3200" dirty="0"/>
              <a:t>by,</a:t>
            </a:r>
          </a:p>
          <a:p>
            <a:pPr algn="ctr" fontAlgn="base"/>
            <a:r>
              <a:rPr lang="en-US" sz="3200" b="1" dirty="0"/>
              <a:t>Jack Cushman, Perma.cc</a:t>
            </a:r>
          </a:p>
          <a:p>
            <a:pPr algn="ctr" fontAlgn="base"/>
            <a:r>
              <a:rPr lang="en-US" sz="3200" b="1" dirty="0" err="1"/>
              <a:t>Ilya</a:t>
            </a:r>
            <a:r>
              <a:rPr lang="en-US" sz="3200" b="1" dirty="0"/>
              <a:t> </a:t>
            </a:r>
            <a:r>
              <a:rPr lang="en-US" sz="3200" b="1" dirty="0" err="1"/>
              <a:t>Kreymer</a:t>
            </a:r>
            <a:r>
              <a:rPr lang="en-US" sz="3200" b="1" dirty="0"/>
              <a:t>, </a:t>
            </a:r>
            <a:r>
              <a:rPr lang="en-US" sz="3200" b="1" dirty="0" err="1" smtClean="0"/>
              <a:t>Webrecorder</a:t>
            </a:r>
            <a:endParaRPr lang="en-US" sz="3200" b="1" dirty="0" smtClean="0"/>
          </a:p>
          <a:p>
            <a:pPr algn="ctr" fontAlgn="base"/>
            <a:r>
              <a:rPr lang="en-US" sz="3200" dirty="0">
                <a:hlinkClick r:id="rId2"/>
              </a:rPr>
              <a:t>http://labs.rhizome.org/presentations/security.html#/</a:t>
            </a:r>
            <a:endParaRPr lang="en-US" sz="3200" dirty="0"/>
          </a:p>
          <a:p>
            <a:pPr algn="ctr" fontAlgn="base"/>
            <a:endParaRPr lang="en-US" sz="3200" b="1" dirty="0"/>
          </a:p>
          <a:p>
            <a:pPr algn="ctr"/>
            <a:endParaRPr lang="en-US" sz="3200" b="1" dirty="0" smtClean="0"/>
          </a:p>
          <a:p>
            <a:pPr algn="ctr"/>
            <a:r>
              <a:rPr lang="en-US" sz="3200" b="1" dirty="0" smtClean="0"/>
              <a:t>Mohammed </a:t>
            </a:r>
            <a:r>
              <a:rPr lang="en-US" sz="3200" b="1" dirty="0" smtClean="0"/>
              <a:t>Nauman Siddique</a:t>
            </a:r>
          </a:p>
          <a:p>
            <a:pPr algn="ctr" fontAlgn="base"/>
            <a:r>
              <a:rPr lang="en-US" sz="3200" dirty="0" smtClean="0"/>
              <a:t>Web </a:t>
            </a:r>
            <a:r>
              <a:rPr lang="en-US" sz="3200" dirty="0"/>
              <a:t>Archiving </a:t>
            </a:r>
            <a:r>
              <a:rPr lang="en-US" sz="3200" dirty="0" smtClean="0"/>
              <a:t>Forensics (CS 895) </a:t>
            </a:r>
          </a:p>
          <a:p>
            <a:pPr algn="ctr" fontAlgn="base"/>
            <a:r>
              <a:rPr lang="en-US" sz="3200" dirty="0" smtClean="0"/>
              <a:t>Spring, 2019</a:t>
            </a:r>
          </a:p>
          <a:p>
            <a:pPr lvl="0">
              <a:lnSpc>
                <a:spcPct val="80000"/>
              </a:lnSpc>
              <a:spcBef>
                <a:spcPts val="300"/>
              </a:spcBef>
              <a:buSzPts val="1275"/>
            </a:pPr>
            <a:endParaRPr lang="en-US" dirty="0"/>
          </a:p>
          <a:p>
            <a:pPr algn="ctr" fontAlgn="base"/>
            <a:endParaRPr lang="en-US" dirty="0"/>
          </a:p>
        </p:txBody>
      </p:sp>
      <p:pic>
        <p:nvPicPr>
          <p:cNvPr id="4" name="Google Shape;96;p13" descr="C:\Users\nauman\Desktop\glider-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800" y="38862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7;p13" descr="F:\Fall2018\WSDL\AUT_PPT\download (1)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48599" y="3886200"/>
            <a:ext cx="1066799" cy="106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720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Archival capture from 2011 contains content from 2017 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4143607" cy="2971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 descr="F:\Spring2019\Forensics\Presentation\Presentation2\Modified_Reutw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09800"/>
            <a:ext cx="3810000" cy="321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71600" y="5279923"/>
            <a:ext cx="203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is from 2011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35164" y="5356209"/>
            <a:ext cx="2710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Hacked to show content </a:t>
            </a:r>
          </a:p>
          <a:p>
            <a:pPr algn="ctr"/>
            <a:r>
              <a:rPr lang="en-US" dirty="0" smtClean="0"/>
              <a:t>from 2017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11454" y="4495800"/>
            <a:ext cx="1008146" cy="14766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671637" y="4495800"/>
            <a:ext cx="1424363" cy="14766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26758" y="6099563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Iframe</a:t>
            </a:r>
            <a:r>
              <a:rPr lang="en-US" dirty="0" smtClean="0"/>
              <a:t> content 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635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of steps in Archival-Escape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webpage with JavaScript requesting for a resource, </a:t>
            </a:r>
            <a:r>
              <a:rPr lang="en-US" dirty="0" err="1" smtClean="0"/>
              <a:t>stylesheet</a:t>
            </a:r>
            <a:r>
              <a:rPr lang="en-US" dirty="0" smtClean="0"/>
              <a:t> or 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Webpage is published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Archive it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View the snapshot using </a:t>
            </a:r>
            <a:r>
              <a:rPr lang="en-US" dirty="0" err="1" smtClean="0"/>
              <a:t>Wayback</a:t>
            </a:r>
            <a:r>
              <a:rPr lang="en-US" dirty="0" smtClean="0"/>
              <a:t> </a:t>
            </a:r>
            <a:r>
              <a:rPr lang="en-US" dirty="0" smtClean="0"/>
              <a:t>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Attacker serves malicious code in response to archive-escape request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lang="en-US" sz="12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: </a:t>
            </a:r>
            <a:r>
              <a:rPr lang="de-DE" sz="12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Lerner, Kohno, Roesner, 2017 </a:t>
            </a:r>
            <a:r>
              <a:rPr lang="de-DE" sz="1200" dirty="0">
                <a:solidFill>
                  <a:schemeClr val="dk1"/>
                </a:solidFill>
                <a:ea typeface="Arial"/>
                <a:cs typeface="Arial"/>
                <a:sym typeface="Arial"/>
                <a:hlinkClick r:id="rId2"/>
              </a:rPr>
              <a:t>https://doi.org/10.1145/3133956.3134042</a:t>
            </a:r>
            <a:endParaRPr lang="de-DE" sz="12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 algn="ctr"/>
            <a:r>
              <a:rPr lang="en-US" sz="12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/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9123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Mitigate </a:t>
            </a:r>
            <a:r>
              <a:rPr lang="en-US" dirty="0"/>
              <a:t>Archival-Escape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Use of Content-Security-Policy header</a:t>
            </a:r>
          </a:p>
          <a:p>
            <a:r>
              <a:rPr lang="en-US" dirty="0"/>
              <a:t>The HTTP </a:t>
            </a:r>
            <a:r>
              <a:rPr lang="en-US" b="1" dirty="0"/>
              <a:t>Content-Security-Policy</a:t>
            </a:r>
            <a:r>
              <a:rPr lang="en-US" dirty="0"/>
              <a:t> response header allows web site administrators to control resources the user agent is allowed to load for a given page. </a:t>
            </a:r>
            <a:endParaRPr lang="en-US" dirty="0" smtClean="0"/>
          </a:p>
          <a:p>
            <a:r>
              <a:rPr lang="en-US" dirty="0" smtClean="0"/>
              <a:t>Internet Archive has fixed the issue.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Google Shape;165;p20"/>
          <p:cNvSpPr txBox="1"/>
          <p:nvPr/>
        </p:nvSpPr>
        <p:spPr>
          <a:xfrm>
            <a:off x="76200" y="6347753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lang="en-US" sz="12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: </a:t>
            </a:r>
            <a:r>
              <a:rPr lang="en-US" sz="1200" dirty="0">
                <a:solidFill>
                  <a:schemeClr val="dk1"/>
                </a:solidFill>
                <a:ea typeface="Arial"/>
                <a:cs typeface="Arial"/>
                <a:sym typeface="Arial"/>
                <a:hlinkClick r:id="rId2"/>
              </a:rPr>
              <a:t>https://</a:t>
            </a:r>
            <a:r>
              <a:rPr lang="en-US" sz="1200" dirty="0" smtClean="0">
                <a:solidFill>
                  <a:schemeClr val="dk1"/>
                </a:solidFill>
                <a:ea typeface="Arial"/>
                <a:cs typeface="Arial"/>
                <a:sym typeface="Arial"/>
                <a:hlinkClick r:id="rId2"/>
              </a:rPr>
              <a:t>developer.mozilla.org/en-US/docs/Web/HTTP/Headers/Content-Security-Policy</a:t>
            </a:r>
            <a:endParaRPr lang="en-US" sz="1200" dirty="0" smtClean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 algn="ctr"/>
            <a:r>
              <a:rPr 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2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Source: Lerner, Kohno, </a:t>
            </a:r>
            <a:r>
              <a:rPr lang="en-US" sz="12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Roesner</a:t>
            </a:r>
            <a:r>
              <a:rPr lang="en-US" sz="12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, 2017 </a:t>
            </a:r>
            <a:r>
              <a:rPr lang="en-US" sz="1200" dirty="0">
                <a:solidFill>
                  <a:schemeClr val="dk1"/>
                </a:solidFill>
                <a:ea typeface="Arial"/>
                <a:cs typeface="Arial"/>
                <a:sym typeface="Arial"/>
                <a:hlinkClick r:id="rId3"/>
              </a:rPr>
              <a:t>https://</a:t>
            </a:r>
            <a:r>
              <a:rPr lang="en-US" sz="1200" dirty="0" smtClean="0">
                <a:solidFill>
                  <a:schemeClr val="dk1"/>
                </a:solidFill>
                <a:ea typeface="Arial"/>
                <a:cs typeface="Arial"/>
                <a:sym typeface="Arial"/>
                <a:hlinkClick r:id="rId3"/>
              </a:rPr>
              <a:t>doi.org/10.1145/3133956.3134042</a:t>
            </a:r>
            <a:r>
              <a:rPr lang="en-US" sz="12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/</a:t>
            </a:r>
            <a:endParaRPr lang="en-US" sz="12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 algn="ctr"/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65;p20"/>
          <p:cNvSpPr txBox="1"/>
          <p:nvPr/>
        </p:nvSpPr>
        <p:spPr>
          <a:xfrm>
            <a:off x="-304800" y="4953000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4130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Internet Archive fixed </a:t>
            </a:r>
            <a:r>
              <a:rPr lang="en-US" dirty="0"/>
              <a:t>Archival-Escape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msiddique@wsdl-3102-03:/$ curl -I -L </a:t>
            </a:r>
            <a:r>
              <a:rPr lang="en-US" dirty="0">
                <a:latin typeface="Courier New" pitchFamily="49" charset="0"/>
                <a:cs typeface="Courier New" pitchFamily="49" charset="0"/>
                <a:hlinkClick r:id="rId2"/>
              </a:rPr>
              <a:t>https://web.archive.org/web/20110901233330/http://www.reuters.com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HTTP/1.1 200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Server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nginx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/1.15.8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Wed, 20 Feb 2019 19:07:26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GMT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Content-Type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text/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html;charset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=UTF-8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Content-Security-Policy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default-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'self' 'unsafe-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 'unsafe-inline' data: blob: archive.org web.archive.org analytics.archive.org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pragma.archivelab.org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X-Archive-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ARCHIVEIT-2438-DAILY-NKENEO-00000/ARCHIVEIT-2438-DAILY-NKENEO-20110901233234-00005-crawling206.us.archive.org-6684.warc.gz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X-App-Server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wwwb-app57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22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Cross-Origin Resource </a:t>
            </a:r>
            <a:r>
              <a:rPr lang="en-US" dirty="0" smtClean="0"/>
              <a:t>Sharing (CORS)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447800"/>
            <a:ext cx="4932018" cy="513674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Google Shape;165;p20"/>
          <p:cNvSpPr txBox="1"/>
          <p:nvPr/>
        </p:nvSpPr>
        <p:spPr>
          <a:xfrm>
            <a:off x="44245" y="6492042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200" dirty="0" smtClean="0"/>
              <a:t>Berlin</a:t>
            </a:r>
            <a:r>
              <a:rPr lang="en-US" sz="1200" dirty="0"/>
              <a:t>, John A.. </a:t>
            </a:r>
            <a:r>
              <a:rPr lang="en-US" sz="1200" dirty="0" smtClean="0"/>
              <a:t>2018. </a:t>
            </a:r>
            <a:r>
              <a:rPr lang="en-US" sz="1200" dirty="0"/>
              <a:t>Master </a:t>
            </a:r>
            <a:r>
              <a:rPr lang="en-US" sz="1200" dirty="0" smtClean="0"/>
              <a:t>of Science </a:t>
            </a:r>
            <a:r>
              <a:rPr lang="en-US" sz="1200" dirty="0"/>
              <a:t>(MS), thesis, </a:t>
            </a:r>
            <a:r>
              <a:rPr lang="en-US" sz="1200" dirty="0" smtClean="0"/>
              <a:t>Old </a:t>
            </a:r>
            <a:r>
              <a:rPr lang="en-US" sz="1200" dirty="0"/>
              <a:t>Dominion University, DOI: </a:t>
            </a:r>
            <a:r>
              <a:rPr lang="en-US" sz="1200" dirty="0">
                <a:hlinkClick r:id="rId3" action="ppaction://hlinkfile"/>
              </a:rPr>
              <a:t>10.25777/n8mg-da06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5963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Same-Origin </a:t>
            </a:r>
            <a:r>
              <a:rPr lang="en-US" dirty="0" smtClean="0"/>
              <a:t>Escapes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webpage with </a:t>
            </a:r>
            <a:r>
              <a:rPr lang="en-US" dirty="0" err="1" smtClean="0"/>
              <a:t>iframe</a:t>
            </a:r>
            <a:r>
              <a:rPr lang="en-US" dirty="0" smtClean="0"/>
              <a:t> loading malicious code from another domain (CORS will block malicious code on live web)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Archive 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View it in the </a:t>
            </a:r>
            <a:r>
              <a:rPr lang="en-US" dirty="0" err="1" smtClean="0"/>
              <a:t>Wayback</a:t>
            </a:r>
            <a:r>
              <a:rPr lang="en-US" dirty="0" smtClean="0"/>
              <a:t> </a:t>
            </a:r>
            <a:r>
              <a:rPr lang="en-US" dirty="0" smtClean="0"/>
              <a:t>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Iframe</a:t>
            </a:r>
            <a:r>
              <a:rPr lang="en-US" dirty="0" smtClean="0"/>
              <a:t> and webpage both are loaded from same domain (malicious code comes into play)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lang="en-US" sz="12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: </a:t>
            </a:r>
            <a:r>
              <a:rPr lang="de-DE" sz="12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Lerner, Kohno, Roesner, 2017 </a:t>
            </a:r>
            <a:r>
              <a:rPr lang="de-DE" sz="1200" dirty="0">
                <a:solidFill>
                  <a:schemeClr val="dk1"/>
                </a:solidFill>
                <a:ea typeface="Arial"/>
                <a:cs typeface="Arial"/>
                <a:sym typeface="Arial"/>
                <a:hlinkClick r:id="rId2"/>
              </a:rPr>
              <a:t>https://doi.org/10.1145/3133956.3134042</a:t>
            </a:r>
            <a:endParaRPr lang="de-DE" sz="12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 algn="ctr"/>
            <a:r>
              <a:rPr lang="en-US" sz="12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/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8778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Mitigate </a:t>
            </a:r>
            <a:r>
              <a:rPr lang="en-US" dirty="0"/>
              <a:t>Same-Origin Escapes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Use </a:t>
            </a:r>
            <a:r>
              <a:rPr lang="en-US" dirty="0" err="1"/>
              <a:t>iframes</a:t>
            </a:r>
            <a:r>
              <a:rPr lang="en-US" dirty="0"/>
              <a:t> to isolate web archive content</a:t>
            </a:r>
          </a:p>
          <a:p>
            <a:pPr fontAlgn="base"/>
            <a:r>
              <a:rPr lang="en-US" dirty="0"/>
              <a:t>Load web archive app from </a:t>
            </a:r>
            <a:r>
              <a:rPr lang="en-US" i="1" dirty="0"/>
              <a:t>app domain</a:t>
            </a:r>
            <a:endParaRPr lang="en-US" dirty="0"/>
          </a:p>
          <a:p>
            <a:pPr fontAlgn="base"/>
            <a:r>
              <a:rPr lang="en-US" dirty="0"/>
              <a:t>Load </a:t>
            </a:r>
            <a:r>
              <a:rPr lang="en-US" dirty="0" err="1"/>
              <a:t>iframe</a:t>
            </a:r>
            <a:r>
              <a:rPr lang="en-US" dirty="0"/>
              <a:t> content from </a:t>
            </a:r>
            <a:r>
              <a:rPr lang="en-US" i="1" dirty="0"/>
              <a:t>content domain</a:t>
            </a:r>
            <a:endParaRPr lang="en-US" dirty="0"/>
          </a:p>
          <a:p>
            <a:pPr fontAlgn="base"/>
            <a:r>
              <a:rPr lang="en-US" dirty="0" err="1"/>
              <a:t>Webrecorder</a:t>
            </a:r>
            <a:r>
              <a:rPr lang="en-US" dirty="0"/>
              <a:t> example:</a:t>
            </a:r>
          </a:p>
          <a:p>
            <a:pPr lvl="1" fontAlgn="base"/>
            <a:r>
              <a:rPr lang="en-US" i="1" dirty="0"/>
              <a:t>https://webrecorder.io/</a:t>
            </a:r>
            <a:r>
              <a:rPr lang="en-US" dirty="0"/>
              <a:t> -- app domain</a:t>
            </a:r>
          </a:p>
          <a:p>
            <a:pPr lvl="1" fontAlgn="base"/>
            <a:r>
              <a:rPr lang="en-US" i="1" dirty="0"/>
              <a:t>https://wbrc.io/</a:t>
            </a:r>
            <a:r>
              <a:rPr lang="en-US" dirty="0"/>
              <a:t> -- content domain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spcBef>
                <a:spcPct val="20000"/>
              </a:spcBef>
              <a:buClr>
                <a:srgbClr val="93A299"/>
              </a:buClr>
              <a:buSzPct val="85000"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 dirty="0">
                <a:solidFill>
                  <a:srgbClr val="292934"/>
                </a:solidFill>
                <a:latin typeface="+mj-lt"/>
                <a:cs typeface="Courier New" pitchFamily="49" charset="0"/>
                <a:hlinkClick r:id="rId2"/>
              </a:rPr>
              <a:t>http://labs.rhizome.org/presentations/security.html#/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lvl="0" algn="ctr"/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6003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Same-Origin Escape + Archive-Escape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Attacker is 3</a:t>
            </a:r>
            <a:r>
              <a:rPr lang="en-US" baseline="30000" dirty="0" smtClean="0"/>
              <a:t>rd</a:t>
            </a:r>
            <a:r>
              <a:rPr lang="en-US" dirty="0" smtClean="0"/>
              <a:t> party who embeds code in </a:t>
            </a:r>
            <a:r>
              <a:rPr lang="en-US" dirty="0" err="1" smtClean="0"/>
              <a:t>iframe</a:t>
            </a:r>
            <a:r>
              <a:rPr lang="en-US" dirty="0" smtClean="0"/>
              <a:t> of a webpage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Choose destination payload URL controlled by you and add archive-escape to the URL as </a:t>
            </a:r>
            <a:r>
              <a:rPr lang="en-US" dirty="0" err="1" smtClean="0"/>
              <a:t>src</a:t>
            </a:r>
            <a:r>
              <a:rPr lang="en-US" dirty="0" smtClean="0"/>
              <a:t> attribute of a &lt;script&gt; tag in the </a:t>
            </a:r>
            <a:r>
              <a:rPr lang="en-US" dirty="0" err="1" smtClean="0"/>
              <a:t>iframe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Archive 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Some time later change the content at archive-escape URL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Load the memento in WayBack Machine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lang="en-US" sz="12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: </a:t>
            </a:r>
            <a:r>
              <a:rPr lang="de-DE" sz="12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Lerner, Kohno, Roesner, 2017 </a:t>
            </a:r>
            <a:r>
              <a:rPr lang="de-DE" sz="1200" dirty="0">
                <a:solidFill>
                  <a:schemeClr val="dk1"/>
                </a:solidFill>
                <a:ea typeface="Arial"/>
                <a:cs typeface="Arial"/>
                <a:sym typeface="Arial"/>
                <a:hlinkClick r:id="rId2"/>
              </a:rPr>
              <a:t>https://doi.org/10.1145/3133956.3134042</a:t>
            </a:r>
            <a:endParaRPr lang="de-DE" sz="12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 algn="ctr"/>
            <a:r>
              <a:rPr lang="en-US" sz="12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/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93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Iframe</a:t>
            </a:r>
            <a:r>
              <a:rPr lang="en-US" dirty="0" smtClean="0"/>
              <a:t> loading ads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3" y="1905000"/>
            <a:ext cx="9083391" cy="4457792"/>
          </a:xfrm>
        </p:spPr>
      </p:pic>
      <p:sp>
        <p:nvSpPr>
          <p:cNvPr id="9" name="Rectangle 8"/>
          <p:cNvSpPr/>
          <p:nvPr/>
        </p:nvSpPr>
        <p:spPr>
          <a:xfrm>
            <a:off x="2971800" y="2438400"/>
            <a:ext cx="56388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400" y="5181600"/>
            <a:ext cx="8458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  <a:hlinkClick r:id="rId3"/>
              </a:rPr>
              <a:t>einthusan.tv/launcher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</a:rPr>
              <a:t>/?lang=hindi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958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Archives allow Same Origin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msiddique@wsdl-3102-03:/$ curl -I -L </a:t>
            </a:r>
            <a:r>
              <a:rPr lang="en-US" dirty="0">
                <a:latin typeface="Courier New" pitchFamily="49" charset="0"/>
                <a:cs typeface="Courier New" pitchFamily="49" charset="0"/>
                <a:hlinkClick r:id="rId2"/>
              </a:rPr>
              <a:t>https://web.archive.org/web/20190220192222/https://einthusan.tv/launcher/?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lang=hindi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HTTP/1.1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200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Server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nginx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/1.15.8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Wed, 20 Feb 2019 19:22:52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GMT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X-Archive-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Orig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-content-security-policy: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upgrade-insecure-requests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Content-Security-Policy: default-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'self'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'unsafe-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'unsafe-inline' data: blob: archive.org web.archive.org analytics.archive.org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pragma.archivelab.org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X-Archive-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live-20190220190940-wwwb-app53.us.archive.org.warc.gz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X-App-Server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wwwb-app100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2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457200" y="431308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000" dirty="0" err="1" smtClean="0"/>
              <a:t>Wayback</a:t>
            </a:r>
            <a:r>
              <a:rPr lang="en-US" sz="3000" dirty="0" smtClean="0"/>
              <a:t> </a:t>
            </a:r>
            <a:r>
              <a:rPr lang="en-US" sz="3000" dirty="0" smtClean="0"/>
              <a:t>Machine</a:t>
            </a:r>
            <a:endParaRPr sz="3000" dirty="0"/>
          </a:p>
        </p:txBody>
      </p:sp>
      <p:sp>
        <p:nvSpPr>
          <p:cNvPr id="133" name="Google Shape;133;p17"/>
          <p:cNvSpPr txBox="1">
            <a:spLocks noGrp="1"/>
          </p:cNvSpPr>
          <p:nvPr>
            <p:ph type="ftr" idx="11"/>
          </p:nvPr>
        </p:nvSpPr>
        <p:spPr>
          <a:xfrm>
            <a:off x="3429000" y="18289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@m_nsiddique, @WebSciDL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4" name="Google Shape;134;p17"/>
          <p:cNvSpPr txBox="1">
            <a:spLocks noGrp="1"/>
          </p:cNvSpPr>
          <p:nvPr>
            <p:ph type="sldNum" idx="12"/>
          </p:nvPr>
        </p:nvSpPr>
        <p:spPr>
          <a:xfrm>
            <a:off x="7620000" y="18289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228600" y="6290444"/>
            <a:ext cx="8915400" cy="567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endParaRPr lang="en-US" sz="12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/>
            <a:r>
              <a:rPr 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  <a:hlinkClick r:id="rId3"/>
              </a:rPr>
              <a:t>web.archive.org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</a:rPr>
              <a:t>/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10" y="1381400"/>
            <a:ext cx="8723148" cy="4904128"/>
          </a:xfrm>
        </p:spPr>
      </p:pic>
      <p:sp>
        <p:nvSpPr>
          <p:cNvPr id="5" name="Rectangle 4"/>
          <p:cNvSpPr/>
          <p:nvPr/>
        </p:nvSpPr>
        <p:spPr>
          <a:xfrm>
            <a:off x="3505200" y="2362200"/>
            <a:ext cx="4343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Nearest-Neighbor Timestamp Matching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5684"/>
            <a:ext cx="8229600" cy="462583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</a:rPr>
              <a:t>https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  <a:hlinkClick r:id="rId3"/>
              </a:rPr>
              <a:t>://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</a:rPr>
              <a:t>web.archive.org/web/*/twitter.com/aoc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077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AOC Twitter Page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8534400" cy="474969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  <a:hlinkClick r:id="rId3"/>
              </a:rPr>
              <a:t>web.archive.org/web/20190209073156/twitter.com/aoc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3825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Anachronism </a:t>
            </a:r>
            <a:r>
              <a:rPr lang="en-US" dirty="0" smtClean="0"/>
              <a:t>Injection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2" y="1725683"/>
            <a:ext cx="8817008" cy="495601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48400" y="4114800"/>
            <a:ext cx="0" cy="228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50945" y="3116203"/>
            <a:ext cx="2236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Requested Timestamp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248400" y="3454757"/>
            <a:ext cx="533400" cy="6600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545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Memento for AOC from 2012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31" y="1600200"/>
            <a:ext cx="8911246" cy="498886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spcBef>
                <a:spcPct val="20000"/>
              </a:spcBef>
              <a:buClr>
                <a:srgbClr val="93A299"/>
              </a:buClr>
              <a:buSzPct val="85000"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 dirty="0">
                <a:solidFill>
                  <a:srgbClr val="292934"/>
                </a:solidFill>
                <a:latin typeface="+mj-lt"/>
                <a:cs typeface="Courier New" pitchFamily="49" charset="0"/>
                <a:hlinkClick r:id="rId3"/>
              </a:rPr>
              <a:t>https://web.archive.org/web/20120823085210/https://twitter.com/aoc</a:t>
            </a:r>
            <a:endParaRPr lang="en-US" sz="1200" dirty="0">
              <a:solidFill>
                <a:srgbClr val="292934"/>
              </a:solidFill>
              <a:latin typeface="+mj-lt"/>
              <a:cs typeface="Courier New" pitchFamily="49" charset="0"/>
            </a:endParaRPr>
          </a:p>
          <a:p>
            <a:pPr algn="ctr"/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lvl="0" algn="ctr"/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9706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 the memento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msiddique@wsdl-3102-03:/$ curl -I -L </a:t>
            </a:r>
            <a:r>
              <a:rPr lang="en-US" sz="1400" dirty="0">
                <a:latin typeface="Courier New" pitchFamily="49" charset="0"/>
                <a:cs typeface="Courier New" pitchFamily="49" charset="0"/>
                <a:hlinkClick r:id="rId2"/>
              </a:rPr>
              <a:t>https://web.archive.org/web/20120823085210/https://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  <a:hlinkClick r:id="rId2"/>
              </a:rPr>
              <a:t>twitter.com/aoc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HTTP/1.1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302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FOUND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Date: Tue, 19 Feb 2019 15:53:14 GMT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X-Archive-Redirect-Reason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found capture at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20110903085703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Location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>
                <a:latin typeface="Courier New" pitchFamily="49" charset="0"/>
                <a:cs typeface="Courier New" pitchFamily="49" charset="0"/>
                <a:hlinkClick r:id="rId3"/>
              </a:rPr>
              <a:t>https://web.archive.org/web/20110903085703/http://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  <a:hlinkClick r:id="rId3"/>
              </a:rPr>
              <a:t>twitter.com/AOC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HTTP/1.1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200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OK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Server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nginx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/1.15.8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Tue, 19 Feb 2019 15:53:14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GMT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Content-Type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text/html;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charset=utf-8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Content-Length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45176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Connection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keep-alive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X-Archive-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Orig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-status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200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OK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X-Archive-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Orig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-content-length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38690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9000" y="1828800"/>
            <a:ext cx="1600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0" y="2819400"/>
            <a:ext cx="1600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26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Archiving Local Content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0"/>
            <a:ext cx="8552357" cy="5105400"/>
          </a:xfrm>
        </p:spPr>
      </p:pic>
      <p:sp>
        <p:nvSpPr>
          <p:cNvPr id="9" name="Rectangle 8"/>
          <p:cNvSpPr/>
          <p:nvPr/>
        </p:nvSpPr>
        <p:spPr>
          <a:xfrm>
            <a:off x="2438400" y="2699659"/>
            <a:ext cx="1371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69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mitigate archiving local content?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allow local </a:t>
            </a:r>
            <a:r>
              <a:rPr lang="en-US" dirty="0" err="1" smtClean="0"/>
              <a:t>ip</a:t>
            </a:r>
            <a:r>
              <a:rPr lang="en-US" dirty="0" smtClean="0"/>
              <a:t> range captures</a:t>
            </a:r>
          </a:p>
          <a:p>
            <a:r>
              <a:rPr lang="en-US" dirty="0" smtClean="0"/>
              <a:t>Restrict to http(s) protocol</a:t>
            </a:r>
          </a:p>
          <a:p>
            <a:r>
              <a:rPr lang="en-US" dirty="0" smtClean="0"/>
              <a:t>Run capture in isolated container/VM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spcBef>
                <a:spcPct val="20000"/>
              </a:spcBef>
              <a:buClr>
                <a:srgbClr val="93A299"/>
              </a:buClr>
              <a:buSzPct val="85000"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 dirty="0">
                <a:solidFill>
                  <a:srgbClr val="292934"/>
                </a:solidFill>
                <a:latin typeface="+mj-lt"/>
                <a:cs typeface="Courier New" pitchFamily="49" charset="0"/>
                <a:hlinkClick r:id="rId2"/>
              </a:rPr>
              <a:t>http://labs.rhizome.org/presentations/security.html#/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lvl="0" algn="ctr"/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5079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Banner Spoofing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0"/>
            <a:ext cx="8437937" cy="4953000"/>
          </a:xfrm>
        </p:spPr>
      </p:pic>
      <p:sp>
        <p:nvSpPr>
          <p:cNvPr id="9" name="Rectangle 8"/>
          <p:cNvSpPr/>
          <p:nvPr/>
        </p:nvSpPr>
        <p:spPr>
          <a:xfrm>
            <a:off x="533400" y="2362200"/>
            <a:ext cx="1828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67400" y="2362200"/>
            <a:ext cx="1828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6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Mitigate Banner Spoofing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Don't inject banner into replay frame</a:t>
            </a:r>
          </a:p>
          <a:p>
            <a:pPr fontAlgn="base"/>
            <a:r>
              <a:rPr lang="en-US" dirty="0"/>
              <a:t>Use X-Frame-Options header to limit embedding</a:t>
            </a:r>
          </a:p>
          <a:p>
            <a:pPr fontAlgn="base"/>
            <a:r>
              <a:rPr lang="en-US" dirty="0"/>
              <a:t>Serve from separate content domain</a:t>
            </a:r>
          </a:p>
          <a:p>
            <a:pPr fontAlgn="base"/>
            <a:r>
              <a:rPr lang="en-US" dirty="0"/>
              <a:t>Use </a:t>
            </a:r>
            <a:r>
              <a:rPr lang="en-US" dirty="0" err="1"/>
              <a:t>iframe</a:t>
            </a:r>
            <a:r>
              <a:rPr lang="en-US" dirty="0"/>
              <a:t> sandbox (more restrictive)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spcBef>
                <a:spcPct val="20000"/>
              </a:spcBef>
              <a:buClr>
                <a:srgbClr val="93A299"/>
              </a:buClr>
              <a:buSzPct val="85000"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 dirty="0">
                <a:solidFill>
                  <a:srgbClr val="292934"/>
                </a:solidFill>
                <a:latin typeface="+mj-lt"/>
                <a:cs typeface="Courier New" pitchFamily="49" charset="0"/>
                <a:hlinkClick r:id="rId2"/>
              </a:rPr>
              <a:t>http://labs.rhizome.org/presentations/security.html#/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lvl="0" algn="ctr"/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6874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further </a:t>
            </a:r>
            <a:r>
              <a:rPr lang="en-US" dirty="0"/>
              <a:t>r</a:t>
            </a:r>
            <a:r>
              <a:rPr lang="en-US" dirty="0" smtClean="0"/>
              <a:t>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fontAlgn="base">
              <a:buNone/>
            </a:pPr>
            <a:r>
              <a:rPr lang="en-US" b="1" dirty="0" smtClean="0"/>
              <a:t>DHSR’s Blogpost</a:t>
            </a:r>
            <a:r>
              <a:rPr lang="en-US" b="1" dirty="0"/>
              <a:t>:</a:t>
            </a:r>
          </a:p>
          <a:p>
            <a:pPr marL="0" indent="0" algn="ctr" fontAlgn="base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blog.dshr.org/2017/09/attacking-users-of-wayback-machine.html</a:t>
            </a:r>
            <a:endParaRPr lang="en-US" dirty="0" smtClean="0"/>
          </a:p>
          <a:p>
            <a:pPr marL="0" indent="0" algn="ctr" fontAlgn="base">
              <a:buNone/>
            </a:pPr>
            <a:endParaRPr lang="en-US" dirty="0" smtClean="0"/>
          </a:p>
          <a:p>
            <a:pPr marL="0" indent="0" algn="ctr" fontAlgn="base">
              <a:buNone/>
            </a:pPr>
            <a:r>
              <a:rPr lang="en-US" b="1" dirty="0" smtClean="0"/>
              <a:t>John Berlin’s Masters Thesis:</a:t>
            </a:r>
          </a:p>
          <a:p>
            <a:pPr marL="0" indent="0" algn="ctr" fontAlgn="base">
              <a:buNone/>
            </a:pPr>
            <a:r>
              <a:rPr lang="en-US" dirty="0" smtClean="0">
                <a:hlinkClick r:id="rId3" action="ppaction://hlinkfile"/>
              </a:rPr>
              <a:t>10.25777/n8mg-da06</a:t>
            </a:r>
            <a:endParaRPr lang="en-US" dirty="0" smtClean="0"/>
          </a:p>
          <a:p>
            <a:pPr marL="0" indent="0" algn="ctr" fontAlgn="base">
              <a:buNone/>
            </a:pPr>
            <a:endParaRPr lang="en-US" dirty="0" smtClean="0"/>
          </a:p>
          <a:p>
            <a:pPr marL="0" indent="0" algn="ctr" fontAlgn="base">
              <a:buNone/>
            </a:pPr>
            <a:r>
              <a:rPr lang="en-US" b="1" dirty="0"/>
              <a:t>ACM </a:t>
            </a:r>
            <a:r>
              <a:rPr lang="en-US" b="1" dirty="0" smtClean="0"/>
              <a:t>SIGSAC 2017 paper:</a:t>
            </a:r>
            <a:endParaRPr lang="en-US" b="1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lvl="0" indent="0" algn="ctr">
              <a:buNone/>
            </a:pPr>
            <a:r>
              <a:rPr lang="de-DE" dirty="0">
                <a:solidFill>
                  <a:schemeClr val="dk1"/>
                </a:solidFill>
                <a:ea typeface="Arial"/>
                <a:cs typeface="Arial"/>
                <a:sym typeface="Arial"/>
                <a:hlinkClick r:id="rId4"/>
              </a:rPr>
              <a:t>https://</a:t>
            </a:r>
            <a:r>
              <a:rPr lang="de-DE" dirty="0" smtClean="0">
                <a:solidFill>
                  <a:schemeClr val="dk1"/>
                </a:solidFill>
                <a:ea typeface="Arial"/>
                <a:cs typeface="Arial"/>
                <a:sym typeface="Arial"/>
                <a:hlinkClick r:id="rId4"/>
              </a:rPr>
              <a:t>doi.org/10.1145/3133956.3134042</a:t>
            </a:r>
            <a:endParaRPr lang="de-DE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indent="0" algn="ctr" fontAlgn="base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0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cs typeface="Arial" pitchFamily="34" charset="0"/>
              </a:rPr>
              <a:t>Wayback</a:t>
            </a:r>
            <a:r>
              <a:rPr lang="en-US" sz="3600" dirty="0" smtClean="0">
                <a:cs typeface="Arial" pitchFamily="34" charset="0"/>
              </a:rPr>
              <a:t> </a:t>
            </a:r>
            <a:r>
              <a:rPr lang="en-US" sz="3600" dirty="0" smtClean="0">
                <a:cs typeface="Arial" pitchFamily="34" charset="0"/>
              </a:rPr>
              <a:t>User Interface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r"/>
            <a:endParaRPr lang="en-US" b="1" dirty="0" smtClean="0"/>
          </a:p>
          <a:p>
            <a:pPr lvl="0" algn="r"/>
            <a:r>
              <a:rPr lang="en-US" b="1" dirty="0" smtClean="0"/>
              <a:t>@</a:t>
            </a:r>
            <a:r>
              <a:rPr lang="en-US" b="1" dirty="0"/>
              <a:t>m_nsiddique, @WebSciDL</a:t>
            </a:r>
            <a:endParaRPr lang="en-US" b="1" dirty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533398" y="6472673"/>
            <a:ext cx="826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Source: </a:t>
            </a:r>
            <a:r>
              <a:rPr lang="en-US" sz="1200" dirty="0">
                <a:hlinkClick r:id="rId2"/>
              </a:rPr>
              <a:t>https://web.archive.org/web/*/https://twitter.com</a:t>
            </a:r>
            <a:endParaRPr lang="en-US" sz="1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71600"/>
            <a:ext cx="8825993" cy="4800600"/>
          </a:xfrm>
        </p:spPr>
      </p:pic>
    </p:spTree>
    <p:extLst>
      <p:ext uri="{BB962C8B-B14F-4D97-AF65-F5344CB8AC3E}">
        <p14:creationId xmlns:p14="http://schemas.microsoft.com/office/powerpoint/2010/main" val="251064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Memento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38668"/>
            <a:ext cx="8229600" cy="459986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200" dirty="0" smtClean="0">
                <a:solidFill>
                  <a:schemeClr val="dk1"/>
                </a:solidFill>
                <a:ea typeface="Arial"/>
                <a:cs typeface="Arial"/>
                <a:sym typeface="Arial"/>
                <a:hlinkClick r:id="rId3"/>
              </a:rPr>
              <a:t>https://web.archive.org/web/20190128040938/https:/twitter.com/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756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Never-Archived Resources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Content Placeholder 2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28800"/>
            <a:ext cx="5409751" cy="28194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659" y="1534021"/>
            <a:ext cx="3395341" cy="4876800"/>
          </a:xfrm>
        </p:spPr>
      </p:pic>
      <p:sp>
        <p:nvSpPr>
          <p:cNvPr id="8" name="Rectangle 7"/>
          <p:cNvSpPr/>
          <p:nvPr/>
        </p:nvSpPr>
        <p:spPr>
          <a:xfrm>
            <a:off x="1676400" y="3429000"/>
            <a:ext cx="25908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91200" y="3581400"/>
            <a:ext cx="3352800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57400" y="5181600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Missing resources from archives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197942" y="4648200"/>
            <a:ext cx="3810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165;p20"/>
          <p:cNvSpPr txBox="1"/>
          <p:nvPr/>
        </p:nvSpPr>
        <p:spPr>
          <a:xfrm>
            <a:off x="76200" y="6410821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200" dirty="0">
                <a:solidFill>
                  <a:schemeClr val="dk1"/>
                </a:solidFill>
                <a:ea typeface="Arial"/>
                <a:cs typeface="Arial"/>
                <a:sym typeface="Arial"/>
                <a:hlinkClick r:id="rId4"/>
              </a:rPr>
              <a:t>https://web.archive.org/web/20180205060940/http:/</a:t>
            </a:r>
            <a:r>
              <a:rPr lang="en-US" sz="1200" dirty="0" smtClean="0">
                <a:solidFill>
                  <a:schemeClr val="dk1"/>
                </a:solidFill>
                <a:ea typeface="Arial"/>
                <a:cs typeface="Arial"/>
                <a:sym typeface="Arial"/>
                <a:hlinkClick r:id="rId4"/>
              </a:rPr>
              <a:t>twitter.com/BreitbartNews/status/960353573581283329</a:t>
            </a:r>
            <a:endParaRPr lang="en-US" sz="1200" dirty="0" smtClean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 algn="ctr"/>
            <a:r>
              <a:rPr lang="en-US" sz="12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Source: </a:t>
            </a:r>
            <a:r>
              <a:rPr lang="en-US" sz="1200" dirty="0">
                <a:solidFill>
                  <a:schemeClr val="dk1"/>
                </a:solidFill>
                <a:ea typeface="Arial"/>
                <a:cs typeface="Arial"/>
                <a:sym typeface="Arial"/>
                <a:hlinkClick r:id="rId5"/>
              </a:rPr>
              <a:t>https://twitter.com/CasMudde/status/960546130684768256</a:t>
            </a:r>
            <a:r>
              <a:rPr lang="en-US" sz="12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/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745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Temporal Violation (Page that never existed)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0"/>
            <a:ext cx="7992006" cy="476716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200" dirty="0">
                <a:solidFill>
                  <a:schemeClr val="dk1"/>
                </a:solidFill>
                <a:ea typeface="Arial"/>
                <a:cs typeface="Arial"/>
                <a:sym typeface="Arial"/>
                <a:hlinkClick r:id="rId3"/>
              </a:rPr>
              <a:t>https://ws-dl.blogspot.com/2015/12/2015-12-08-evaluating-temporal.html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" y="5181600"/>
            <a:ext cx="1828800" cy="1335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</a:t>
            </a:r>
            <a:r>
              <a:rPr lang="en-US" sz="1600" b="1" dirty="0" smtClean="0"/>
              <a:t>ext (2004-12) says rain,</a:t>
            </a:r>
          </a:p>
          <a:p>
            <a:pPr algn="ctr"/>
            <a:r>
              <a:rPr lang="en-US" sz="1600" b="1" dirty="0" smtClean="0"/>
              <a:t>Image (2005-09)</a:t>
            </a:r>
          </a:p>
          <a:p>
            <a:pPr algn="ctr"/>
            <a:r>
              <a:rPr lang="en-US" sz="1600" b="1" dirty="0" smtClean="0"/>
              <a:t>Is clear</a:t>
            </a:r>
            <a:endParaRPr lang="en-US" sz="1600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447800" y="5029200"/>
            <a:ext cx="4572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828800" y="5562600"/>
            <a:ext cx="20574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995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Zombies in the archive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26" y="1600200"/>
            <a:ext cx="7466548" cy="4876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  <a:hlinkClick r:id="rId3"/>
              </a:rPr>
              <a:t>ws-dl.blogspot.com/2012/10/2012-10-10-zombies-in-archives.html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0" y="4191000"/>
            <a:ext cx="1981200" cy="1752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0324" y="2521975"/>
            <a:ext cx="1269376" cy="678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0324" y="2529006"/>
            <a:ext cx="1269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This page is from 2008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19941" y="3733800"/>
            <a:ext cx="1014459" cy="678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03964" y="3811403"/>
            <a:ext cx="1269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This ad is from 2012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endCxn id="11" idx="2"/>
          </p:cNvCxnSpPr>
          <p:nvPr/>
        </p:nvCxnSpPr>
        <p:spPr>
          <a:xfrm flipV="1">
            <a:off x="7467600" y="4412226"/>
            <a:ext cx="559571" cy="3883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22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Wayback</a:t>
            </a:r>
            <a:r>
              <a:rPr lang="en-US" dirty="0" smtClean="0"/>
              <a:t> </a:t>
            </a:r>
            <a:r>
              <a:rPr lang="en-US" dirty="0" smtClean="0"/>
              <a:t>Machine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Archival-Escapes</a:t>
            </a:r>
          </a:p>
          <a:p>
            <a:r>
              <a:rPr lang="en-US" dirty="0" smtClean="0"/>
              <a:t>Same Origin Escapes</a:t>
            </a:r>
          </a:p>
          <a:p>
            <a:r>
              <a:rPr lang="en-US" dirty="0" smtClean="0"/>
              <a:t>Never-Archived Resources</a:t>
            </a:r>
          </a:p>
          <a:p>
            <a:r>
              <a:rPr lang="en-US" dirty="0" smtClean="0"/>
              <a:t>Nearest-Neighbor Timestamp Matching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lang="en-US" sz="12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: </a:t>
            </a:r>
            <a:r>
              <a:rPr lang="de-DE" sz="12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Lerner, Kohno, Roesner, 2017 </a:t>
            </a:r>
            <a:r>
              <a:rPr lang="de-DE" sz="1200" dirty="0">
                <a:solidFill>
                  <a:schemeClr val="dk1"/>
                </a:solidFill>
                <a:ea typeface="Arial"/>
                <a:cs typeface="Arial"/>
                <a:sym typeface="Arial"/>
                <a:hlinkClick r:id="rId2"/>
              </a:rPr>
              <a:t>https://doi.org/10.1145/3133956.3134042</a:t>
            </a:r>
            <a:endParaRPr lang="de-DE" sz="12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 algn="ctr"/>
            <a:r>
              <a:rPr lang="en-US" sz="12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/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0238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Archival-Escape Abuse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6458"/>
            <a:ext cx="8458200" cy="448551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lang="en-US" sz="12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: </a:t>
            </a:r>
            <a:r>
              <a:rPr lang="en-US" sz="1200" dirty="0">
                <a:solidFill>
                  <a:schemeClr val="dk1"/>
                </a:solidFill>
                <a:ea typeface="Arial"/>
                <a:cs typeface="Arial"/>
                <a:sym typeface="Arial"/>
                <a:hlinkClick r:id="rId3"/>
              </a:rPr>
              <a:t>https://web.archive.org/web/20110901233330/http://www.reuters.com</a:t>
            </a:r>
            <a:r>
              <a:rPr lang="en-US" sz="12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/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24600" y="3276600"/>
            <a:ext cx="2286000" cy="3124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74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2123</TotalTime>
  <Words>932</Words>
  <Application>Microsoft Office PowerPoint</Application>
  <PresentationFormat>On-screen Show (4:3)</PresentationFormat>
  <Paragraphs>239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Clarity</vt:lpstr>
      <vt:lpstr>      Thinking like a hacker: Security Considerations for High-Fidelity Web Archives</vt:lpstr>
      <vt:lpstr>Wayback Machine</vt:lpstr>
      <vt:lpstr>Wayback User Interface</vt:lpstr>
      <vt:lpstr>Twitter Memento</vt:lpstr>
      <vt:lpstr>Never-Archived Resources</vt:lpstr>
      <vt:lpstr>Temporal Violation (Page that never existed)</vt:lpstr>
      <vt:lpstr>Zombies in the archive</vt:lpstr>
      <vt:lpstr>Wayback Machine Vulnerabilities</vt:lpstr>
      <vt:lpstr>Archival-Escape Abuse</vt:lpstr>
      <vt:lpstr>Archival capture from 2011 contains content from 2017 </vt:lpstr>
      <vt:lpstr>Sequence of steps in Archival-Escape</vt:lpstr>
      <vt:lpstr>Mitigate Archival-Escape </vt:lpstr>
      <vt:lpstr>Internet Archive fixed Archival-Escape </vt:lpstr>
      <vt:lpstr>Cross-Origin Resource Sharing (CORS)</vt:lpstr>
      <vt:lpstr>Same-Origin Escapes</vt:lpstr>
      <vt:lpstr>Mitigate Same-Origin Escapes</vt:lpstr>
      <vt:lpstr>Same-Origin Escape + Archive-Escape </vt:lpstr>
      <vt:lpstr>Iframe loading ads </vt:lpstr>
      <vt:lpstr>Archives allow Same Origin Policy</vt:lpstr>
      <vt:lpstr>Nearest-Neighbor Timestamp Matching</vt:lpstr>
      <vt:lpstr>AOC Twitter Page </vt:lpstr>
      <vt:lpstr>Anachronism Injection</vt:lpstr>
      <vt:lpstr>Memento for AOC from 2012 </vt:lpstr>
      <vt:lpstr>Curl the memento</vt:lpstr>
      <vt:lpstr>Archiving Local Content</vt:lpstr>
      <vt:lpstr>How to mitigate archiving local content? </vt:lpstr>
      <vt:lpstr>Banner Spoofing</vt:lpstr>
      <vt:lpstr>Mitigate Banner Spoofing</vt:lpstr>
      <vt:lpstr>For 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Grampa, what's a deleted tweet?</dc:title>
  <dc:creator>nauman</dc:creator>
  <cp:lastModifiedBy>nauman</cp:lastModifiedBy>
  <cp:revision>72</cp:revision>
  <dcterms:created xsi:type="dcterms:W3CDTF">2019-02-04T07:39:11Z</dcterms:created>
  <dcterms:modified xsi:type="dcterms:W3CDTF">2019-02-20T19:36:50Z</dcterms:modified>
</cp:coreProperties>
</file>