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2"/>
  </p:notesMasterIdLst>
  <p:sldIdLst>
    <p:sldId id="256" r:id="rId2"/>
    <p:sldId id="257" r:id="rId3"/>
    <p:sldId id="258" r:id="rId4"/>
    <p:sldId id="259" r:id="rId5"/>
    <p:sldId id="260" r:id="rId6"/>
    <p:sldId id="262" r:id="rId7"/>
    <p:sldId id="264" r:id="rId8"/>
    <p:sldId id="265" r:id="rId9"/>
    <p:sldId id="263" r:id="rId10"/>
    <p:sldId id="268" r:id="rId11"/>
    <p:sldId id="293" r:id="rId12"/>
    <p:sldId id="294" r:id="rId13"/>
    <p:sldId id="298" r:id="rId14"/>
    <p:sldId id="295" r:id="rId15"/>
    <p:sldId id="296" r:id="rId16"/>
    <p:sldId id="297" r:id="rId17"/>
    <p:sldId id="291" r:id="rId18"/>
    <p:sldId id="292" r:id="rId19"/>
    <p:sldId id="289" r:id="rId20"/>
    <p:sldId id="290" r:id="rId21"/>
    <p:sldId id="272" r:id="rId22"/>
    <p:sldId id="276" r:id="rId23"/>
    <p:sldId id="278" r:id="rId24"/>
    <p:sldId id="284" r:id="rId25"/>
    <p:sldId id="285" r:id="rId26"/>
    <p:sldId id="286" r:id="rId27"/>
    <p:sldId id="287" r:id="rId28"/>
    <p:sldId id="288" r:id="rId29"/>
    <p:sldId id="280" r:id="rId30"/>
    <p:sldId id="281" r:id="rId31"/>
  </p:sldIdLst>
  <p:sldSz cx="9144000" cy="5143500" type="screen16x9"/>
  <p:notesSz cx="6858000" cy="9144000"/>
  <p:embeddedFontLst>
    <p:embeddedFont>
      <p:font typeface="Kanit" panose="020B0604020202020204" charset="-34"/>
      <p:regular r:id="rId33"/>
      <p:bold r:id="rId34"/>
      <p:italic r:id="rId35"/>
      <p:boldItalic r:id="rId36"/>
    </p:embeddedFont>
    <p:embeddedFont>
      <p:font typeface="Palanquin" panose="020B0004020203020204" pitchFamily="34" charset="0"/>
      <p:regular r:id="rId37"/>
      <p:bold r:id="rId38"/>
    </p:embeddedFont>
    <p:embeddedFont>
      <p:font typeface="Signika"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E4290E-63C8-453C-A9DA-CA9F5BD54C69}">
  <a:tblStyle styleId="{AFE4290E-63C8-453C-A9DA-CA9F5BD54C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8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45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944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30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66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250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066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48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7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0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096448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4096448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3fb04b9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3fb04b9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54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557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598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9700d4d0e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9700d4d0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803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3fb04b94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3fb04b94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3ee9329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3ee9329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4111add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4111ad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00845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9749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6">
  <p:cSld name="Section header 6">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extLst>
      <p:ext uri="{BB962C8B-B14F-4D97-AF65-F5344CB8AC3E}">
        <p14:creationId xmlns:p14="http://schemas.microsoft.com/office/powerpoint/2010/main" val="250362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3" r:id="rId11"/>
    <p:sldLayoutId id="2147483664" r:id="rId12"/>
    <p:sldLayoutId id="2147483668" r:id="rId13"/>
    <p:sldLayoutId id="2147483669" r:id="rId14"/>
    <p:sldLayoutId id="2147483670" r:id="rId15"/>
    <p:sldLayoutId id="2147483671" r:id="rId16"/>
    <p:sldLayoutId id="2147483672" r:id="rId17"/>
    <p:sldLayoutId id="2147483673" r:id="rId18"/>
    <p:sldLayoutId id="2147483676" r:id="rId19"/>
    <p:sldLayoutId id="2147483677"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slide" Target="slide21.xml"/><Relationship Id="rId5" Type="http://schemas.openxmlformats.org/officeDocument/2006/relationships/slide" Target="slide22.xml"/><Relationship Id="rId4" Type="http://schemas.openxmlformats.org/officeDocument/2006/relationships/slide" Target="slide2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2204562" y="2322605"/>
            <a:ext cx="6106173" cy="169982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400" dirty="0" err="1"/>
              <a:t>Dashboard</a:t>
            </a:r>
            <a:br>
              <a:rPr lang="vi-VN" sz="4400" dirty="0"/>
            </a:br>
            <a:r>
              <a:rPr lang="vi-VN" sz="3600" dirty="0"/>
              <a:t>hiển thị dữ liệu</a:t>
            </a:r>
            <a:br>
              <a:rPr lang="vi-VN" sz="4400" dirty="0"/>
            </a:br>
            <a:r>
              <a:rPr lang="vi-VN" sz="4400" dirty="0"/>
              <a:t>từ máy chủ MQTT</a:t>
            </a:r>
            <a:endParaRPr sz="4400" dirty="0"/>
          </a:p>
        </p:txBody>
      </p:sp>
      <p:sp>
        <p:nvSpPr>
          <p:cNvPr id="161" name="Google Shape;161;p30"/>
          <p:cNvSpPr txBox="1">
            <a:spLocks noGrp="1"/>
          </p:cNvSpPr>
          <p:nvPr>
            <p:ph type="subTitle" idx="1"/>
          </p:nvPr>
        </p:nvSpPr>
        <p:spPr>
          <a:xfrm>
            <a:off x="362825" y="4035493"/>
            <a:ext cx="4546200" cy="42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Giảng viên hướng </a:t>
            </a:r>
            <a:r>
              <a:rPr lang="vi-VN" dirty="0"/>
              <a:t>dẫn:</a:t>
            </a:r>
          </a:p>
          <a:p>
            <a:pPr marL="0" lvl="0" indent="0" algn="ctr" rtl="0">
              <a:spcBef>
                <a:spcPts val="0"/>
              </a:spcBef>
              <a:spcAft>
                <a:spcPts val="0"/>
              </a:spcAft>
              <a:buNone/>
            </a:pPr>
            <a:r>
              <a:rPr lang="vi-VN" sz="2000" b="1" dirty="0"/>
              <a:t>TS. Trần Lê Hữu Phúc</a:t>
            </a:r>
            <a:endParaRPr sz="2000" b="1" dirty="0"/>
          </a:p>
        </p:txBody>
      </p:sp>
      <p:grpSp>
        <p:nvGrpSpPr>
          <p:cNvPr id="162" name="Google Shape;162;p30"/>
          <p:cNvGrpSpPr/>
          <p:nvPr/>
        </p:nvGrpSpPr>
        <p:grpSpPr>
          <a:xfrm>
            <a:off x="525615" y="1211439"/>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accent6">
                    <a:lumMod val="10000"/>
                  </a:schemeClr>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accent6">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KHÁI NIỆM</a:t>
            </a:r>
            <a:endParaRPr sz="4800" dirty="0"/>
          </a:p>
        </p:txBody>
      </p:sp>
      <p:sp>
        <p:nvSpPr>
          <p:cNvPr id="427" name="Google Shape;427;p42"/>
          <p:cNvSpPr txBox="1">
            <a:spLocks noGrp="1"/>
          </p:cNvSpPr>
          <p:nvPr>
            <p:ph type="title" idx="2"/>
          </p:nvPr>
        </p:nvSpPr>
        <p:spPr>
          <a:xfrm>
            <a:off x="2634925" y="532738"/>
            <a:ext cx="3874200" cy="14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03 </a:t>
            </a:r>
            <a:endParaRPr sz="9600" dirty="0"/>
          </a:p>
        </p:txBody>
      </p:sp>
      <p:sp>
        <p:nvSpPr>
          <p:cNvPr id="429" name="Google Shape;429;p42"/>
          <p:cNvSpPr txBox="1">
            <a:spLocks noGrp="1"/>
          </p:cNvSpPr>
          <p:nvPr>
            <p:ph type="subTitle" idx="3"/>
          </p:nvPr>
        </p:nvSpPr>
        <p:spPr>
          <a:xfrm>
            <a:off x="2635006" y="2541865"/>
            <a:ext cx="4329211"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latin typeface="Signika" panose="020B0604020202020204" charset="0"/>
              </a:rPr>
              <a:t>C</a:t>
            </a:r>
            <a:r>
              <a:rPr lang="en" sz="1800" dirty="0">
                <a:latin typeface="Signika" panose="020B0604020202020204" charset="0"/>
              </a:rPr>
              <a:t>ác khái niệm “đặc trưng”</a:t>
            </a:r>
            <a:r>
              <a:rPr lang="vi-VN" sz="1800" dirty="0">
                <a:latin typeface="Signika" panose="020B0604020202020204" charset="0"/>
              </a:rPr>
              <a:t> của hệ thống</a:t>
            </a:r>
            <a:endParaRPr sz="1800" dirty="0">
              <a:latin typeface="Signika" panose="020B0604020202020204" charset="0"/>
            </a:endParaRPr>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443" name="Google Shape;443;p4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MÔI TRƯỜNG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một hệ thống phần mềm được thiết kế để viết các ứng dụng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 có khả năng mở rộng, đặc biệt là máy chủ web.</a:t>
            </a:r>
          </a:p>
          <a:p>
            <a:pPr marL="285750" indent="-285750">
              <a:buFont typeface="Arial" panose="020B0604020202020204" pitchFamily="34" charset="0"/>
              <a:buChar char="•"/>
            </a:pPr>
            <a:r>
              <a:rPr lang="vi-VN" sz="1600" dirty="0">
                <a:solidFill>
                  <a:schemeClr val="tx1"/>
                </a:solidFill>
                <a:latin typeface="Signika" panose="020B0604020202020204" charset="0"/>
              </a:rPr>
              <a:t>Chương trình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sử dụng kỹ thuật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theo sự kiện, nhập/xuất không đồng bộ để tối thiểu tổng chi phí và tối đa khả năng mở rộng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57927" cy="338554"/>
          </a:xfrm>
          <a:prstGeom prst="rect">
            <a:avLst/>
          </a:prstGeom>
          <a:noFill/>
        </p:spPr>
        <p:txBody>
          <a:bodyPr wrap="none" rtlCol="0">
            <a:spAutoFit/>
          </a:bodyPr>
          <a:lstStyle/>
          <a:p>
            <a:r>
              <a:rPr lang="vi-VN" sz="1600" b="1" dirty="0" err="1">
                <a:solidFill>
                  <a:schemeClr val="tx1"/>
                </a:solidFill>
                <a:latin typeface="Signika" panose="020B0604020202020204" charset="0"/>
              </a:rPr>
              <a:t>NodeJS</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536D2345-7975-E9A1-BCCA-75DE7EEA7F7F}"/>
              </a:ext>
            </a:extLst>
          </p:cNvPr>
          <p:cNvPicPr>
            <a:picLocks noChangeAspect="1"/>
          </p:cNvPicPr>
          <p:nvPr/>
        </p:nvPicPr>
        <p:blipFill>
          <a:blip r:embed="rId4"/>
          <a:stretch>
            <a:fillRect/>
          </a:stretch>
        </p:blipFill>
        <p:spPr>
          <a:xfrm>
            <a:off x="7211734" y="1305406"/>
            <a:ext cx="1239931" cy="758988"/>
          </a:xfrm>
          <a:prstGeom prst="rect">
            <a:avLst/>
          </a:prstGeom>
        </p:spPr>
      </p:pic>
    </p:spTree>
    <p:extLst>
      <p:ext uri="{BB962C8B-B14F-4D97-AF65-F5344CB8AC3E}">
        <p14:creationId xmlns:p14="http://schemas.microsoft.com/office/powerpoint/2010/main" val="277517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là một hệ quản trị cơ sở dữ liệu </a:t>
            </a:r>
            <a:r>
              <a:rPr lang="vi-VN" sz="1600" dirty="0" err="1">
                <a:solidFill>
                  <a:schemeClr val="tx1"/>
                </a:solidFill>
                <a:latin typeface="Signika" panose="020B0604020202020204" charset="0"/>
              </a:rPr>
              <a:t>NoSQL</a:t>
            </a:r>
            <a:r>
              <a:rPr lang="vi-VN" sz="1600" dirty="0">
                <a:solidFill>
                  <a:schemeClr val="tx1"/>
                </a:solidFill>
                <a:latin typeface="Signika" panose="020B0604020202020204" charset="0"/>
              </a:rPr>
              <a:t> mã nguồn mở đa nền tảng viết bằng C++. </a:t>
            </a:r>
          </a:p>
          <a:p>
            <a:pPr marL="285750" indent="-285750">
              <a:buFont typeface="Arial" panose="020B0604020202020204" pitchFamily="34" charset="0"/>
              <a:buChar char="•"/>
            </a:pPr>
            <a:r>
              <a:rPr lang="vi-VN" sz="1600" dirty="0">
                <a:solidFill>
                  <a:schemeClr val="tx1"/>
                </a:solidFill>
                <a:latin typeface="Signika" panose="020B0604020202020204" charset="0"/>
              </a:rPr>
              <a:t>Bản ghi trong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được lưu trữ dạng một dữ liệu văn bản, là một cấu trúc dữ liệu bao gồm các cặp giá trị và trường tương tự như các đối tượng JSON.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56700" cy="338554"/>
          </a:xfrm>
          <a:prstGeom prst="rect">
            <a:avLst/>
          </a:prstGeom>
          <a:noFill/>
        </p:spPr>
        <p:txBody>
          <a:bodyPr wrap="none" rtlCol="0">
            <a:spAutoFit/>
          </a:bodyPr>
          <a:lstStyle/>
          <a:p>
            <a:r>
              <a:rPr lang="vi-VN" sz="1600" b="1" dirty="0" err="1">
                <a:solidFill>
                  <a:schemeClr val="tx1"/>
                </a:solidFill>
                <a:latin typeface="Signika" panose="020B0604020202020204" charset="0"/>
              </a:rPr>
              <a:t>MongoDB</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3B2C1DC1-5E87-C8BD-EEC1-7E79C09AB70A}"/>
              </a:ext>
            </a:extLst>
          </p:cNvPr>
          <p:cNvPicPr>
            <a:picLocks noChangeAspect="1"/>
          </p:cNvPicPr>
          <p:nvPr/>
        </p:nvPicPr>
        <p:blipFill>
          <a:blip r:embed="rId4"/>
          <a:stretch>
            <a:fillRect/>
          </a:stretch>
        </p:blipFill>
        <p:spPr>
          <a:xfrm>
            <a:off x="6506245" y="1601800"/>
            <a:ext cx="1924405" cy="485467"/>
          </a:xfrm>
          <a:prstGeom prst="rect">
            <a:avLst/>
          </a:prstGeom>
        </p:spPr>
      </p:pic>
    </p:spTree>
    <p:extLst>
      <p:ext uri="{BB962C8B-B14F-4D97-AF65-F5344CB8AC3E}">
        <p14:creationId xmlns:p14="http://schemas.microsoft.com/office/powerpoint/2010/main" val="224433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a:t>
            </a:r>
          </a:p>
          <a:p>
            <a:pPr marL="0" lvl="0" indent="0" algn="ctr" rtl="0">
              <a:spcBef>
                <a:spcPts val="0"/>
              </a:spcBef>
              <a:spcAft>
                <a:spcPts val="0"/>
              </a:spcAft>
              <a:buNone/>
            </a:pPr>
            <a:r>
              <a:rPr lang="vi-VN" sz="2000" b="1" dirty="0">
                <a:solidFill>
                  <a:schemeClr val="dk1"/>
                </a:solidFill>
                <a:latin typeface="Signika"/>
                <a:ea typeface="Signika"/>
                <a:cs typeface="Signika"/>
                <a:sym typeface="Signika"/>
              </a:rPr>
              <a:t>CƠ SỞ DỮ LIỆU</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Đồng bộ hóa </a:t>
            </a:r>
            <a:r>
              <a:rPr lang="vi-VN" sz="1600" dirty="0" err="1">
                <a:solidFill>
                  <a:schemeClr val="tx1"/>
                </a:solidFill>
                <a:latin typeface="Signika" panose="020B0604020202020204" charset="0"/>
              </a:rPr>
              <a:t>edge</a:t>
            </a:r>
            <a:r>
              <a:rPr lang="vi-VN" sz="1600" dirty="0">
                <a:solidFill>
                  <a:schemeClr val="tx1"/>
                </a:solidFill>
                <a:latin typeface="Signika" panose="020B0604020202020204" charset="0"/>
              </a:rPr>
              <a:t>-to-cloud và dịch vụ quản lý back-</a:t>
            </a:r>
            <a:r>
              <a:rPr lang="vi-VN" sz="1600" dirty="0" err="1">
                <a:solidFill>
                  <a:schemeClr val="tx1"/>
                </a:solidFill>
                <a:latin typeface="Signika" panose="020B0604020202020204" charset="0"/>
              </a:rPr>
              <a:t>end</a:t>
            </a:r>
            <a:r>
              <a:rPr lang="vi-VN" sz="1600" dirty="0">
                <a:solidFill>
                  <a:schemeClr val="tx1"/>
                </a:solidFill>
                <a:latin typeface="Signika" panose="020B0604020202020204" charset="0"/>
              </a:rPr>
              <a:t> toàn diện của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Realm</a:t>
            </a:r>
            <a:r>
              <a:rPr lang="vi-VN" sz="1600" dirty="0">
                <a:solidFill>
                  <a:schemeClr val="tx1"/>
                </a:solidFill>
                <a:latin typeface="Signika" panose="020B0604020202020204" charset="0"/>
              </a:rPr>
              <a:t> giúp xử lý, </a:t>
            </a:r>
            <a:r>
              <a:rPr lang="vi-VN" sz="1600" dirty="0" err="1">
                <a:solidFill>
                  <a:schemeClr val="tx1"/>
                </a:solidFill>
                <a:latin typeface="Signika" panose="020B0604020202020204" charset="0"/>
              </a:rPr>
              <a:t>lọc</a:t>
            </a:r>
            <a:r>
              <a:rPr lang="vi-VN" sz="1600" dirty="0">
                <a:solidFill>
                  <a:schemeClr val="tx1"/>
                </a:solidFill>
                <a:latin typeface="Signika" panose="020B0604020202020204" charset="0"/>
              </a:rPr>
              <a:t>, đồng bộ một cách dễ dàng và thời gian thực dữ liệu từ cơ sở dữ liệu </a:t>
            </a:r>
            <a:r>
              <a:rPr lang="vi-VN" sz="1600" dirty="0" err="1">
                <a:solidFill>
                  <a:schemeClr val="tx1"/>
                </a:solidFill>
                <a:latin typeface="Signika" panose="020B0604020202020204" charset="0"/>
              </a:rPr>
              <a:t>MongoDB</a:t>
            </a:r>
            <a:r>
              <a:rPr lang="vi-VN" sz="1600" dirty="0">
                <a:solidFill>
                  <a:schemeClr val="tx1"/>
                </a:solidFill>
                <a:latin typeface="Signika" panose="020B0604020202020204" charset="0"/>
              </a:rPr>
              <a:t> đến các </a:t>
            </a:r>
            <a:r>
              <a:rPr lang="vi-VN" sz="1600" dirty="0" err="1">
                <a:solidFill>
                  <a:schemeClr val="tx1"/>
                </a:solidFill>
                <a:latin typeface="Signika" panose="020B0604020202020204" charset="0"/>
              </a:rPr>
              <a:t>các</a:t>
            </a:r>
            <a:r>
              <a:rPr lang="vi-VN" sz="1600" dirty="0">
                <a:solidFill>
                  <a:schemeClr val="tx1"/>
                </a:solidFill>
                <a:latin typeface="Signika" panose="020B0604020202020204" charset="0"/>
              </a:rPr>
              <a:t> nền tảng </a:t>
            </a:r>
            <a:r>
              <a:rPr lang="vi-VN" sz="1600" dirty="0" err="1">
                <a:solidFill>
                  <a:schemeClr val="tx1"/>
                </a:solidFill>
                <a:latin typeface="Signika" panose="020B0604020202020204" charset="0"/>
              </a:rPr>
              <a:t>Android</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iOS</a:t>
            </a:r>
            <a:r>
              <a:rPr lang="vi-VN" sz="1600" dirty="0">
                <a:solidFill>
                  <a:schemeClr val="tx1"/>
                </a:solidFill>
                <a:latin typeface="Signika" panose="020B0604020202020204" charset="0"/>
              </a:rPr>
              <a:t> và Web.</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772550" cy="338554"/>
          </a:xfrm>
          <a:prstGeom prst="rect">
            <a:avLst/>
          </a:prstGeom>
          <a:noFill/>
        </p:spPr>
        <p:txBody>
          <a:bodyPr wrap="square" rtlCol="0">
            <a:spAutoFit/>
          </a:bodyPr>
          <a:lstStyle/>
          <a:p>
            <a:r>
              <a:rPr lang="vi-VN" sz="1600" b="1" dirty="0" err="1">
                <a:solidFill>
                  <a:schemeClr val="tx1"/>
                </a:solidFill>
                <a:latin typeface="Signika" panose="020B0604020202020204" charset="0"/>
              </a:rPr>
              <a:t>MongoDB</a:t>
            </a:r>
            <a:r>
              <a:rPr lang="vi-VN" sz="1600" b="1" dirty="0">
                <a:solidFill>
                  <a:schemeClr val="tx1"/>
                </a:solidFill>
                <a:latin typeface="Signika" panose="020B0604020202020204" charset="0"/>
              </a:rPr>
              <a:t> </a:t>
            </a:r>
            <a:r>
              <a:rPr lang="vi-VN" sz="1600" b="1" dirty="0" err="1">
                <a:solidFill>
                  <a:schemeClr val="tx1"/>
                </a:solidFill>
                <a:latin typeface="Signika" panose="020B0604020202020204" charset="0"/>
              </a:rPr>
              <a:t>Realm</a:t>
            </a:r>
            <a:endParaRPr lang="vi-VN" sz="1600" b="1" dirty="0">
              <a:solidFill>
                <a:schemeClr val="tx1"/>
              </a:solidFill>
              <a:latin typeface="Signika" panose="020B0604020202020204" charset="0"/>
            </a:endParaRPr>
          </a:p>
        </p:txBody>
      </p:sp>
      <p:pic>
        <p:nvPicPr>
          <p:cNvPr id="5" name="Picture 4">
            <a:extLst>
              <a:ext uri="{FF2B5EF4-FFF2-40B4-BE49-F238E27FC236}">
                <a16:creationId xmlns:a16="http://schemas.microsoft.com/office/drawing/2014/main" id="{224A4975-6D2E-308E-BF71-8820D469F5FC}"/>
              </a:ext>
            </a:extLst>
          </p:cNvPr>
          <p:cNvPicPr>
            <a:picLocks noChangeAspect="1"/>
          </p:cNvPicPr>
          <p:nvPr/>
        </p:nvPicPr>
        <p:blipFill rotWithShape="1">
          <a:blip r:embed="rId4"/>
          <a:srcRect l="23758" t="35124" r="25697" b="36737"/>
          <a:stretch/>
        </p:blipFill>
        <p:spPr>
          <a:xfrm>
            <a:off x="6883563" y="1518663"/>
            <a:ext cx="1547087" cy="572700"/>
          </a:xfrm>
          <a:prstGeom prst="rect">
            <a:avLst/>
          </a:prstGeom>
        </p:spPr>
      </p:pic>
    </p:spTree>
    <p:extLst>
      <p:ext uri="{BB962C8B-B14F-4D97-AF65-F5344CB8AC3E}">
        <p14:creationId xmlns:p14="http://schemas.microsoft.com/office/powerpoint/2010/main" val="164930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là một khung CSS mã nguồn mở và miễn phí hướng đến việc phát triển web </a:t>
            </a:r>
            <a:r>
              <a:rPr lang="vi-VN" sz="1600" dirty="0" err="1">
                <a:solidFill>
                  <a:schemeClr val="tx1"/>
                </a:solidFill>
                <a:latin typeface="Signika" panose="020B0604020202020204" charset="0"/>
              </a:rPr>
              <a:t>front-end</a:t>
            </a:r>
            <a:r>
              <a:rPr lang="vi-VN" sz="1600" dirty="0">
                <a:solidFill>
                  <a:schemeClr val="tx1"/>
                </a:solidFill>
                <a:latin typeface="Signika" panose="020B0604020202020204" charset="0"/>
              </a:rPr>
              <a:t> đáp ứng trên thiết bị di động.</a:t>
            </a:r>
          </a:p>
          <a:p>
            <a:pPr marL="285750" indent="-285750">
              <a:buFont typeface="Arial" panose="020B0604020202020204" pitchFamily="34" charset="0"/>
              <a:buChar char="•"/>
            </a:pPr>
            <a:r>
              <a:rPr lang="vi-VN" sz="1600" dirty="0">
                <a:solidFill>
                  <a:schemeClr val="tx1"/>
                </a:solidFill>
                <a:latin typeface="Signika" panose="020B0604020202020204" charset="0"/>
              </a:rPr>
              <a:t>Nó chứa các mẫu thiết kế dựa trên HTML, CSS và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kiểu chữ, biểu mẫu, nút, điều hướng và các thành phần giao diện khác.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err="1">
                <a:solidFill>
                  <a:schemeClr val="tx1"/>
                </a:solidFill>
                <a:latin typeface="Signika" panose="020B0604020202020204" charset="0"/>
              </a:rPr>
              <a:t>Bootstrap</a:t>
            </a:r>
            <a:endParaRPr lang="vi-VN" sz="1600" b="1" dirty="0">
              <a:solidFill>
                <a:schemeClr val="tx1"/>
              </a:solidFill>
              <a:latin typeface="Signika" panose="020B0604020202020204" charset="0"/>
            </a:endParaRPr>
          </a:p>
        </p:txBody>
      </p:sp>
      <p:pic>
        <p:nvPicPr>
          <p:cNvPr id="4" name="Picture 3">
            <a:extLst>
              <a:ext uri="{FF2B5EF4-FFF2-40B4-BE49-F238E27FC236}">
                <a16:creationId xmlns:a16="http://schemas.microsoft.com/office/drawing/2014/main" id="{DD749051-E368-3EED-8C5C-E84F26670F72}"/>
              </a:ext>
            </a:extLst>
          </p:cNvPr>
          <p:cNvPicPr>
            <a:picLocks noChangeAspect="1"/>
          </p:cNvPicPr>
          <p:nvPr/>
        </p:nvPicPr>
        <p:blipFill>
          <a:blip r:embed="rId4"/>
          <a:stretch>
            <a:fillRect/>
          </a:stretch>
        </p:blipFill>
        <p:spPr>
          <a:xfrm>
            <a:off x="7775510" y="1616937"/>
            <a:ext cx="655140" cy="522065"/>
          </a:xfrm>
          <a:prstGeom prst="rect">
            <a:avLst/>
          </a:prstGeom>
        </p:spPr>
      </p:pic>
    </p:spTree>
    <p:extLst>
      <p:ext uri="{BB962C8B-B14F-4D97-AF65-F5344CB8AC3E}">
        <p14:creationId xmlns:p14="http://schemas.microsoft.com/office/powerpoint/2010/main" val="62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CÔNG NGHỆ 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Vue.js, gọi tắt là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là một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linh động dùng để xây dựng giao diện người dùng.</a:t>
            </a:r>
          </a:p>
          <a:p>
            <a:pPr marL="285750" indent="-285750">
              <a:buFont typeface="Arial" panose="020B0604020202020204" pitchFamily="34" charset="0"/>
              <a:buChar char="•"/>
            </a:pPr>
            <a:r>
              <a:rPr lang="vi-VN" sz="1600" dirty="0">
                <a:solidFill>
                  <a:schemeClr val="tx1"/>
                </a:solidFill>
                <a:latin typeface="Signika" panose="020B0604020202020204" charset="0"/>
              </a:rPr>
              <a:t>Khác với các </a:t>
            </a:r>
            <a:r>
              <a:rPr lang="vi-VN" sz="1600" dirty="0" err="1">
                <a:solidFill>
                  <a:schemeClr val="tx1"/>
                </a:solidFill>
                <a:latin typeface="Signika" panose="020B0604020202020204" charset="0"/>
              </a:rPr>
              <a:t>framework</a:t>
            </a:r>
            <a:r>
              <a:rPr lang="vi-VN" sz="1600" dirty="0">
                <a:solidFill>
                  <a:schemeClr val="tx1"/>
                </a:solidFill>
                <a:latin typeface="Signika" panose="020B0604020202020204" charset="0"/>
              </a:rPr>
              <a:t> nguyên khối, </a:t>
            </a:r>
            <a:r>
              <a:rPr lang="vi-VN" sz="1600" dirty="0" err="1">
                <a:solidFill>
                  <a:schemeClr val="tx1"/>
                </a:solidFill>
                <a:latin typeface="Signika" panose="020B0604020202020204" charset="0"/>
              </a:rPr>
              <a:t>Vue</a:t>
            </a:r>
            <a:r>
              <a:rPr lang="vi-VN" sz="1600" dirty="0">
                <a:solidFill>
                  <a:schemeClr val="tx1"/>
                </a:solidFill>
                <a:latin typeface="Signika" panose="020B0604020202020204" charset="0"/>
              </a:rPr>
              <a:t> được thiết kế từ đầu theo hướng cho phép và </a:t>
            </a:r>
            <a:r>
              <a:rPr lang="vi-VN" sz="1600" dirty="0" err="1">
                <a:solidFill>
                  <a:schemeClr val="tx1"/>
                </a:solidFill>
                <a:latin typeface="Signika" panose="020B0604020202020204" charset="0"/>
              </a:rPr>
              <a:t>khuyến</a:t>
            </a:r>
            <a:r>
              <a:rPr lang="vi-VN" sz="1600" dirty="0">
                <a:solidFill>
                  <a:schemeClr val="tx1"/>
                </a:solidFill>
                <a:latin typeface="Signika" panose="020B0604020202020204" charset="0"/>
              </a:rPr>
              <a:t> khích việc phát triển ứng dụng theo các bước. </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Vue.js</a:t>
            </a:r>
          </a:p>
        </p:txBody>
      </p:sp>
      <p:pic>
        <p:nvPicPr>
          <p:cNvPr id="4" name="Picture 3">
            <a:extLst>
              <a:ext uri="{FF2B5EF4-FFF2-40B4-BE49-F238E27FC236}">
                <a16:creationId xmlns:a16="http://schemas.microsoft.com/office/drawing/2014/main" id="{7113A756-7C79-70E8-6171-106AF2CFA2FE}"/>
              </a:ext>
            </a:extLst>
          </p:cNvPr>
          <p:cNvPicPr>
            <a:picLocks noChangeAspect="1"/>
          </p:cNvPicPr>
          <p:nvPr/>
        </p:nvPicPr>
        <p:blipFill>
          <a:blip r:embed="rId4"/>
          <a:stretch>
            <a:fillRect/>
          </a:stretch>
        </p:blipFill>
        <p:spPr>
          <a:xfrm>
            <a:off x="7700026" y="1526724"/>
            <a:ext cx="730624" cy="730624"/>
          </a:xfrm>
          <a:prstGeom prst="rect">
            <a:avLst/>
          </a:prstGeom>
        </p:spPr>
      </p:pic>
    </p:spTree>
    <p:extLst>
      <p:ext uri="{BB962C8B-B14F-4D97-AF65-F5344CB8AC3E}">
        <p14:creationId xmlns:p14="http://schemas.microsoft.com/office/powerpoint/2010/main" val="81477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xây dựng hệ thống</a:t>
            </a: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THƯ VIỆN </a:t>
            </a:r>
            <a:br>
              <a:rPr lang="vi-VN" sz="2000" b="1" dirty="0">
                <a:solidFill>
                  <a:schemeClr val="dk1"/>
                </a:solidFill>
                <a:latin typeface="Signika"/>
                <a:ea typeface="Signika"/>
                <a:cs typeface="Signika"/>
                <a:sym typeface="Signika"/>
              </a:rPr>
            </a:br>
            <a:r>
              <a:rPr lang="vi-VN" sz="2000" b="1" dirty="0">
                <a:solidFill>
                  <a:schemeClr val="dk1"/>
                </a:solidFill>
                <a:latin typeface="Signika"/>
                <a:ea typeface="Signika"/>
                <a:cs typeface="Signika"/>
                <a:sym typeface="Signika"/>
              </a:rPr>
              <a:t>MÁY CHỦ</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MQTT.js là một thư viện máy khách cho giao thức MQTT, được viết bằng </a:t>
            </a:r>
            <a:r>
              <a:rPr lang="vi-VN" sz="1600" dirty="0" err="1">
                <a:solidFill>
                  <a:schemeClr val="tx1"/>
                </a:solidFill>
                <a:latin typeface="Signika" panose="020B0604020202020204" charset="0"/>
              </a:rPr>
              <a:t>JavaScript</a:t>
            </a:r>
            <a:r>
              <a:rPr lang="vi-VN" sz="1600" dirty="0">
                <a:solidFill>
                  <a:schemeClr val="tx1"/>
                </a:solidFill>
                <a:latin typeface="Signika" panose="020B0604020202020204" charset="0"/>
              </a:rPr>
              <a:t> cho node.js và trình duyệt.</a:t>
            </a:r>
          </a:p>
          <a:p>
            <a:pPr marL="285750" indent="-285750">
              <a:buFont typeface="Arial" panose="020B0604020202020204" pitchFamily="34" charset="0"/>
              <a:buChar char="•"/>
            </a:pPr>
            <a:r>
              <a:rPr lang="vi-VN" sz="1600" dirty="0">
                <a:solidFill>
                  <a:schemeClr val="tx1"/>
                </a:solidFill>
                <a:latin typeface="Signika" panose="020B0604020202020204" charset="0"/>
              </a:rPr>
              <a:t>MQTT.js </a:t>
            </a:r>
            <a:r>
              <a:rPr lang="vi-VN" sz="1600" dirty="0" err="1">
                <a:solidFill>
                  <a:schemeClr val="tx1"/>
                </a:solidFill>
                <a:latin typeface="Signika" panose="020B0604020202020204" charset="0"/>
              </a:rPr>
              <a:t>hỗ</a:t>
            </a:r>
            <a:r>
              <a:rPr lang="vi-VN" sz="1600" dirty="0">
                <a:solidFill>
                  <a:schemeClr val="tx1"/>
                </a:solidFill>
                <a:latin typeface="Signika" panose="020B0604020202020204" charset="0"/>
              </a:rPr>
              <a:t> trợ hệ thống nhận và gửi dữ liệu giữa </a:t>
            </a:r>
            <a:r>
              <a:rPr lang="vi-VN" sz="1600" dirty="0" err="1">
                <a:solidFill>
                  <a:schemeClr val="tx1"/>
                </a:solidFill>
                <a:latin typeface="Signika" panose="020B0604020202020204" charset="0"/>
              </a:rPr>
              <a:t>broker</a:t>
            </a:r>
            <a:r>
              <a:rPr lang="vi-VN" sz="1600" dirty="0">
                <a:solidFill>
                  <a:schemeClr val="tx1"/>
                </a:solidFill>
                <a:latin typeface="Signika" panose="020B0604020202020204" charset="0"/>
              </a:rPr>
              <a:t> và hệ thống một cách </a:t>
            </a:r>
            <a:r>
              <a:rPr lang="vi-VN" sz="1600" dirty="0" err="1">
                <a:solidFill>
                  <a:schemeClr val="tx1"/>
                </a:solidFill>
                <a:latin typeface="Signika" panose="020B0604020202020204" charset="0"/>
              </a:rPr>
              <a:t>mượt</a:t>
            </a:r>
            <a:r>
              <a:rPr lang="vi-VN" sz="1600" dirty="0">
                <a:solidFill>
                  <a:schemeClr val="tx1"/>
                </a:solidFill>
                <a:latin typeface="Signika" panose="020B0604020202020204" charset="0"/>
              </a:rPr>
              <a:t> mà và trơn tru theo thời gian thực</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1091232" cy="338554"/>
          </a:xfrm>
          <a:prstGeom prst="rect">
            <a:avLst/>
          </a:prstGeom>
          <a:noFill/>
        </p:spPr>
        <p:txBody>
          <a:bodyPr wrap="square" rtlCol="0">
            <a:spAutoFit/>
          </a:bodyPr>
          <a:lstStyle/>
          <a:p>
            <a:r>
              <a:rPr lang="vi-VN" sz="1600" b="1" dirty="0">
                <a:solidFill>
                  <a:schemeClr val="tx1"/>
                </a:solidFill>
                <a:latin typeface="Signika" panose="020B0604020202020204" charset="0"/>
              </a:rPr>
              <a:t>MQTT.js</a:t>
            </a:r>
          </a:p>
        </p:txBody>
      </p:sp>
      <p:pic>
        <p:nvPicPr>
          <p:cNvPr id="4" name="Picture 3">
            <a:extLst>
              <a:ext uri="{FF2B5EF4-FFF2-40B4-BE49-F238E27FC236}">
                <a16:creationId xmlns:a16="http://schemas.microsoft.com/office/drawing/2014/main" id="{0168A4A0-55A3-34BF-516E-C0A56C1CB8AB}"/>
              </a:ext>
            </a:extLst>
          </p:cNvPr>
          <p:cNvPicPr>
            <a:picLocks noChangeAspect="1"/>
          </p:cNvPicPr>
          <p:nvPr/>
        </p:nvPicPr>
        <p:blipFill>
          <a:blip r:embed="rId4"/>
          <a:stretch>
            <a:fillRect/>
          </a:stretch>
        </p:blipFill>
        <p:spPr>
          <a:xfrm>
            <a:off x="6724302" y="1534661"/>
            <a:ext cx="1706348" cy="686618"/>
          </a:xfrm>
          <a:prstGeom prst="rect">
            <a:avLst/>
          </a:prstGeom>
        </p:spPr>
      </p:pic>
    </p:spTree>
    <p:extLst>
      <p:ext uri="{BB962C8B-B14F-4D97-AF65-F5344CB8AC3E}">
        <p14:creationId xmlns:p14="http://schemas.microsoft.com/office/powerpoint/2010/main" val="332841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830997"/>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cần chạy để phát hiện các dữ liệu mới được cập nhật trên máy chủ MQTT để thực hiện ghi nhận và lưu trữ lại trên cơ sở dữ liệu phục vụ sử dụng sau này</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845103" cy="338554"/>
          </a:xfrm>
          <a:prstGeom prst="rect">
            <a:avLst/>
          </a:prstGeom>
          <a:noFill/>
        </p:spPr>
        <p:txBody>
          <a:bodyPr wrap="none" rtlCol="0">
            <a:spAutoFit/>
          </a:bodyPr>
          <a:lstStyle/>
          <a:p>
            <a:r>
              <a:rPr lang="vi-VN" sz="1600" b="1" dirty="0">
                <a:solidFill>
                  <a:schemeClr val="tx1"/>
                </a:solidFill>
                <a:latin typeface="Signika" panose="020B0604020202020204" charset="0"/>
              </a:rPr>
              <a:t>CLIENT</a:t>
            </a:r>
          </a:p>
        </p:txBody>
      </p:sp>
    </p:spTree>
    <p:extLst>
      <p:ext uri="{BB962C8B-B14F-4D97-AF65-F5344CB8AC3E}">
        <p14:creationId xmlns:p14="http://schemas.microsoft.com/office/powerpoint/2010/main" val="111732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1323439"/>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giao diện người dùng dạng trực quan hiển thị các dữ liệu trên cơ sở dữ liệu lưu trữ các số liệu điện năng của máy chủ MQTT có thể truy cập được thông qua địa chỉ web khi thực hiện khởi chạy.</a:t>
            </a:r>
          </a:p>
          <a:p>
            <a:endParaRPr lang="vi-VN" sz="1600" dirty="0">
              <a:solidFill>
                <a:schemeClr val="tx1"/>
              </a:solidFill>
              <a:latin typeface="Signika" panose="020B0604020202020204" charset="0"/>
            </a:endParaRP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556563" cy="338554"/>
          </a:xfrm>
          <a:prstGeom prst="rect">
            <a:avLst/>
          </a:prstGeom>
          <a:noFill/>
        </p:spPr>
        <p:txBody>
          <a:bodyPr wrap="none" rtlCol="0">
            <a:spAutoFit/>
          </a:bodyPr>
          <a:lstStyle/>
          <a:p>
            <a:r>
              <a:rPr lang="vi-VN" sz="1600" b="1" dirty="0">
                <a:solidFill>
                  <a:schemeClr val="tx1"/>
                </a:solidFill>
                <a:latin typeface="Signika" panose="020B0604020202020204" charset="0"/>
              </a:rPr>
              <a:t>APP</a:t>
            </a:r>
          </a:p>
        </p:txBody>
      </p:sp>
    </p:spTree>
    <p:extLst>
      <p:ext uri="{BB962C8B-B14F-4D97-AF65-F5344CB8AC3E}">
        <p14:creationId xmlns:p14="http://schemas.microsoft.com/office/powerpoint/2010/main" val="406864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Biểu diễn quá trình nhập kiểm tra để xác thực là người đang truy cập là đủ thẩm quyền thao tác trên hệ thống</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319866" cy="338554"/>
          </a:xfrm>
          <a:prstGeom prst="rect">
            <a:avLst/>
          </a:prstGeom>
          <a:noFill/>
        </p:spPr>
        <p:txBody>
          <a:bodyPr wrap="none" rtlCol="0">
            <a:spAutoFit/>
          </a:bodyPr>
          <a:lstStyle/>
          <a:p>
            <a:r>
              <a:rPr lang="vi-VN" sz="1600" b="1" dirty="0">
                <a:solidFill>
                  <a:schemeClr val="tx1"/>
                </a:solidFill>
                <a:latin typeface="Signika" panose="020B0604020202020204" charset="0"/>
              </a:rPr>
              <a:t>ĐĂNG NHẬP HỆ THỐNG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155031" cy="338554"/>
          </a:xfrm>
          <a:prstGeom prst="rect">
            <a:avLst/>
          </a:prstGeom>
          <a:noFill/>
        </p:spPr>
        <p:txBody>
          <a:bodyPr wrap="none" rtlCol="0">
            <a:spAutoFit/>
          </a:bodyPr>
          <a:lstStyle/>
          <a:p>
            <a:r>
              <a:rPr lang="vi-VN" sz="1600" b="1" dirty="0">
                <a:solidFill>
                  <a:schemeClr val="tx1"/>
                </a:solidFill>
                <a:latin typeface="Signika" panose="020B0604020202020204" charset="0"/>
              </a:rPr>
              <a:t>BIỂU ĐỒ SỬ DỤNG NĂNG LƯỢNG</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tổng quan hiển thị các biểu đồ dựa trên số liệu điện năng tiêu thụ</a:t>
            </a:r>
          </a:p>
        </p:txBody>
      </p:sp>
    </p:spTree>
    <p:extLst>
      <p:ext uri="{BB962C8B-B14F-4D97-AF65-F5344CB8AC3E}">
        <p14:creationId xmlns:p14="http://schemas.microsoft.com/office/powerpoint/2010/main" val="191482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Lời nói đầu</a:t>
            </a:r>
            <a:endParaRPr dirty="0"/>
          </a:p>
        </p:txBody>
      </p:sp>
      <p:sp>
        <p:nvSpPr>
          <p:cNvPr id="195" name="Google Shape;195;p31"/>
          <p:cNvSpPr txBox="1">
            <a:spLocks noGrp="1"/>
          </p:cNvSpPr>
          <p:nvPr>
            <p:ph type="body" idx="1"/>
          </p:nvPr>
        </p:nvSpPr>
        <p:spPr>
          <a:xfrm>
            <a:off x="713225" y="1210242"/>
            <a:ext cx="7717500" cy="2723015"/>
          </a:xfrm>
          <a:prstGeom prst="rect">
            <a:avLst/>
          </a:prstGeom>
        </p:spPr>
        <p:txBody>
          <a:bodyPr spcFirstLastPara="1" wrap="square" lIns="91425" tIns="91425" rIns="91425" bIns="91425" anchor="ctr" anchorCtr="0">
            <a:noAutofit/>
          </a:bodyPr>
          <a:lstStyle/>
          <a:p>
            <a:pPr marL="0" indent="0" algn="just">
              <a:buSzPts val="5200"/>
              <a:buNone/>
            </a:pPr>
            <a:endParaRPr lang="en-US" sz="2000" dirty="0">
              <a:latin typeface="Signika"/>
              <a:sym typeface="Signika"/>
            </a:endParaRPr>
          </a:p>
          <a:p>
            <a:pPr marL="342900" indent="-342900" algn="just">
              <a:buSzPts val="5200"/>
              <a:buFont typeface="Wingdings" panose="05000000000000000000" pitchFamily="2" charset="2"/>
              <a:buChar char="§"/>
            </a:pPr>
            <a:r>
              <a:rPr lang="en-US" sz="2000" dirty="0">
                <a:latin typeface="Signika"/>
                <a:sym typeface="Signika"/>
              </a:rPr>
              <a:t>Xin </a:t>
            </a:r>
            <a:r>
              <a:rPr lang="en-US" sz="2000" dirty="0" err="1">
                <a:latin typeface="Signika"/>
                <a:sym typeface="Signika"/>
              </a:rPr>
              <a:t>chân</a:t>
            </a:r>
            <a:r>
              <a:rPr lang="en-US" sz="2000" dirty="0">
                <a:latin typeface="Signika"/>
                <a:sym typeface="Signika"/>
              </a:rPr>
              <a:t> thành cảm </a:t>
            </a:r>
            <a:r>
              <a:rPr lang="en-US" sz="2000" dirty="0" err="1">
                <a:latin typeface="Signika"/>
                <a:sym typeface="Signika"/>
              </a:rPr>
              <a:t>ơn</a:t>
            </a:r>
            <a:r>
              <a:rPr lang="en-US" sz="2000" dirty="0">
                <a:latin typeface="Signika"/>
                <a:sym typeface="Signika"/>
              </a:rPr>
              <a:t> thầy </a:t>
            </a:r>
            <a:r>
              <a:rPr lang="en-US" sz="2000" b="1" dirty="0">
                <a:latin typeface="Signika"/>
                <a:sym typeface="Signika"/>
              </a:rPr>
              <a:t>Trần Lê Hữu Phúc </a:t>
            </a:r>
            <a:r>
              <a:rPr lang="en-US" sz="2000" dirty="0">
                <a:latin typeface="Signika"/>
                <a:sym typeface="Signika"/>
              </a:rPr>
              <a:t>cũng </a:t>
            </a:r>
            <a:r>
              <a:rPr lang="en-US" sz="2000" dirty="0" err="1">
                <a:latin typeface="Signika"/>
                <a:sym typeface="Signika"/>
              </a:rPr>
              <a:t>như</a:t>
            </a:r>
            <a:r>
              <a:rPr lang="en-US" sz="2000" dirty="0">
                <a:latin typeface="Signika"/>
                <a:sym typeface="Signika"/>
              </a:rPr>
              <a:t> </a:t>
            </a:r>
            <a:r>
              <a:rPr lang="en-US" sz="2000" dirty="0" err="1">
                <a:latin typeface="Signika"/>
                <a:sym typeface="Signika"/>
              </a:rPr>
              <a:t>anh</a:t>
            </a:r>
            <a:r>
              <a:rPr lang="en-US" sz="2000" dirty="0">
                <a:latin typeface="Signika"/>
                <a:sym typeface="Signika"/>
              </a:rPr>
              <a:t> </a:t>
            </a:r>
            <a:r>
              <a:rPr lang="en-US" sz="2000" b="1" dirty="0">
                <a:latin typeface="Signika"/>
                <a:sym typeface="Signika"/>
              </a:rPr>
              <a:t>Lê Đức Tài</a:t>
            </a:r>
            <a:r>
              <a:rPr lang="en-US" sz="2000" dirty="0">
                <a:latin typeface="Signika"/>
                <a:sym typeface="Signika"/>
              </a:rPr>
              <a:t> đã định hướng </a:t>
            </a:r>
            <a:r>
              <a:rPr lang="en-US" sz="2000" dirty="0" err="1">
                <a:latin typeface="Signika"/>
                <a:sym typeface="Signika"/>
              </a:rPr>
              <a:t>cho</a:t>
            </a:r>
            <a:r>
              <a:rPr lang="en-US" sz="2000" dirty="0">
                <a:latin typeface="Signika"/>
                <a:sym typeface="Signika"/>
              </a:rPr>
              <a:t> nhóm </a:t>
            </a:r>
            <a:r>
              <a:rPr lang="en-US" sz="2000" dirty="0" err="1">
                <a:latin typeface="Signika"/>
                <a:sym typeface="Signika"/>
              </a:rPr>
              <a:t>em</a:t>
            </a:r>
            <a:r>
              <a:rPr lang="en-US" sz="2000" dirty="0">
                <a:latin typeface="Signika"/>
                <a:sym typeface="Signika"/>
              </a:rPr>
              <a:t> những nền tảng để có thể hoàn thành đề tài “</a:t>
            </a:r>
            <a:r>
              <a:rPr lang="en-US" sz="2000" dirty="0" err="1">
                <a:latin typeface="Signika"/>
                <a:sym typeface="Signika"/>
              </a:rPr>
              <a:t>Xây</a:t>
            </a:r>
            <a:r>
              <a:rPr lang="en-US" sz="2000" dirty="0">
                <a:latin typeface="Signika"/>
                <a:sym typeface="Signika"/>
              </a:rPr>
              <a:t> dựng dashboard hiển thị dữ liệu máy chủ từ máy chủ MQTT” </a:t>
            </a:r>
            <a:r>
              <a:rPr lang="vi-VN" sz="2000" dirty="0">
                <a:latin typeface="Signika"/>
                <a:sym typeface="Signika"/>
              </a:rPr>
              <a:t>lần này.</a:t>
            </a:r>
          </a:p>
          <a:p>
            <a:pPr marL="342900" indent="-342900" algn="just">
              <a:buSzPts val="5200"/>
              <a:buFont typeface="Wingdings" panose="05000000000000000000" pitchFamily="2" charset="2"/>
              <a:buChar char="§"/>
            </a:pPr>
            <a:endParaRPr lang="vi-VN" sz="2000" dirty="0">
              <a:latin typeface="Signika"/>
              <a:sym typeface="Signika"/>
            </a:endParaRPr>
          </a:p>
          <a:p>
            <a:pPr marL="342900" indent="-342900" algn="just">
              <a:buSzPts val="5200"/>
              <a:buFont typeface="Wingdings" panose="05000000000000000000" pitchFamily="2" charset="2"/>
              <a:buChar char="§"/>
            </a:pPr>
            <a:r>
              <a:rPr lang="vi-VN" sz="2000" dirty="0">
                <a:latin typeface="Signika"/>
                <a:sym typeface="Signika"/>
              </a:rPr>
              <a:t>Bên cạnh đó, cũng xin gửi lời xin lỗi đến thầy và anh vì đã phụ lòng kỳ vọng của thầy và anh khi nhóm chưa hoàn thiện được một cách hoàn chỉnh đề tài lần này. Đây là sẽ là bài học kinh nghiệm </a:t>
            </a:r>
            <a:r>
              <a:rPr lang="vi-VN" sz="2000" dirty="0" err="1">
                <a:latin typeface="Signika"/>
                <a:sym typeface="Signika"/>
              </a:rPr>
              <a:t>quý</a:t>
            </a:r>
            <a:r>
              <a:rPr lang="vi-VN" sz="2000" dirty="0">
                <a:latin typeface="Signika"/>
                <a:sym typeface="Signika"/>
              </a:rPr>
              <a:t> </a:t>
            </a:r>
            <a:r>
              <a:rPr lang="vi-VN" sz="2000" dirty="0" err="1">
                <a:latin typeface="Signika"/>
                <a:sym typeface="Signika"/>
              </a:rPr>
              <a:t>báu</a:t>
            </a:r>
            <a:r>
              <a:rPr lang="vi-VN" sz="2000" dirty="0">
                <a:latin typeface="Signika"/>
                <a:sym typeface="Signika"/>
              </a:rPr>
              <a:t> cho nhóm khi thực hiện các dự án khác trong tương lai.</a:t>
            </a:r>
            <a:endParaRPr lang="en-US" sz="2000" dirty="0">
              <a:latin typeface="Signika"/>
              <a:sym typeface="Signik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Khái niệm đặc trưng</a:t>
            </a:r>
            <a:endParaRPr dirty="0"/>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khái niệm đặc trưng được sử dụng trong hệ thống</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APP HỆ THỐNG</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hiển thị các số liệu điện năng sử dụng thu thập được từ máy chủ MQTT theo dạng bảng trực quan</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3403496" cy="338554"/>
          </a:xfrm>
          <a:prstGeom prst="rect">
            <a:avLst/>
          </a:prstGeom>
          <a:noFill/>
        </p:spPr>
        <p:txBody>
          <a:bodyPr wrap="none" rtlCol="0">
            <a:spAutoFit/>
          </a:bodyPr>
          <a:lstStyle/>
          <a:p>
            <a:r>
              <a:rPr lang="vi-VN" sz="1600" b="1" dirty="0">
                <a:solidFill>
                  <a:schemeClr val="tx1"/>
                </a:solidFill>
                <a:latin typeface="Signika" panose="020B0604020202020204" charset="0"/>
              </a:rPr>
              <a:t>THÔNG TIN SỬ DỤNG NĂNG LƯỢNG</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3010761" cy="338554"/>
          </a:xfrm>
          <a:prstGeom prst="rect">
            <a:avLst/>
          </a:prstGeom>
          <a:noFill/>
        </p:spPr>
        <p:txBody>
          <a:bodyPr wrap="none" rtlCol="0">
            <a:spAutoFit/>
          </a:bodyPr>
          <a:lstStyle/>
          <a:p>
            <a:r>
              <a:rPr lang="vi-VN" sz="1600" b="1" dirty="0">
                <a:solidFill>
                  <a:schemeClr val="tx1"/>
                </a:solidFill>
                <a:latin typeface="Signika" panose="020B0604020202020204" charset="0"/>
              </a:rPr>
              <a:t>TÍNH TIỀN ĐIỆN THEO CẤP BẬC</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Là trang biểu mẫu cho phép nhập số điện năng tiêu thụ để tính được giá bán ước tính theo Điện lực VN</a:t>
            </a:r>
          </a:p>
        </p:txBody>
      </p:sp>
    </p:spTree>
    <p:extLst>
      <p:ext uri="{BB962C8B-B14F-4D97-AF65-F5344CB8AC3E}">
        <p14:creationId xmlns:p14="http://schemas.microsoft.com/office/powerpoint/2010/main" val="31789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Thử nghiệm</a:t>
            </a:r>
            <a:endParaRPr sz="4800" dirty="0"/>
          </a:p>
        </p:txBody>
      </p:sp>
      <p:sp>
        <p:nvSpPr>
          <p:cNvPr id="501" name="Google Shape;501;p46"/>
          <p:cNvSpPr txBox="1">
            <a:spLocks noGrp="1"/>
          </p:cNvSpPr>
          <p:nvPr>
            <p:ph type="title" idx="2"/>
          </p:nvPr>
        </p:nvSpPr>
        <p:spPr>
          <a:xfrm>
            <a:off x="4143875"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04</a:t>
            </a:r>
            <a:endParaRPr sz="9600" dirty="0"/>
          </a:p>
        </p:txBody>
      </p:sp>
      <p:sp>
        <p:nvSpPr>
          <p:cNvPr id="503" name="Google Shape;503;p46"/>
          <p:cNvSpPr txBox="1">
            <a:spLocks noGrp="1"/>
          </p:cNvSpPr>
          <p:nvPr>
            <p:ph type="subTitle" idx="3"/>
          </p:nvPr>
        </p:nvSpPr>
        <p:spPr>
          <a:xfrm>
            <a:off x="41439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ignika" panose="020B0604020202020204" charset="0"/>
              </a:rPr>
              <a:t>Mời thầy cô theo dõi phần demo của em</a:t>
            </a:r>
            <a:endParaRPr dirty="0">
              <a:latin typeface="Signika" panose="020B0604020202020204" charset="0"/>
            </a:endParaRPr>
          </a:p>
        </p:txBody>
      </p:sp>
      <p:sp>
        <p:nvSpPr>
          <p:cNvPr id="504" name="Google Shape;504;p46"/>
          <p:cNvSpPr/>
          <p:nvPr/>
        </p:nvSpPr>
        <p:spPr>
          <a:xfrm>
            <a:off x="0" y="0"/>
            <a:ext cx="1824000" cy="304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6"/>
          <p:cNvGrpSpPr/>
          <p:nvPr/>
        </p:nvGrpSpPr>
        <p:grpSpPr>
          <a:xfrm>
            <a:off x="429521" y="2472936"/>
            <a:ext cx="2876836" cy="1278245"/>
            <a:chOff x="-469256" y="-169262"/>
            <a:chExt cx="5076470" cy="2255594"/>
          </a:xfrm>
        </p:grpSpPr>
        <p:grpSp>
          <p:nvGrpSpPr>
            <p:cNvPr id="506" name="Google Shape;506;p46"/>
            <p:cNvGrpSpPr/>
            <p:nvPr/>
          </p:nvGrpSpPr>
          <p:grpSpPr>
            <a:xfrm>
              <a:off x="-469256" y="-169262"/>
              <a:ext cx="5076470" cy="2255594"/>
              <a:chOff x="203450" y="498031"/>
              <a:chExt cx="7206800" cy="3202150"/>
            </a:xfrm>
          </p:grpSpPr>
          <p:sp>
            <p:nvSpPr>
              <p:cNvPr id="507" name="Google Shape;507;p46"/>
              <p:cNvSpPr/>
              <p:nvPr/>
            </p:nvSpPr>
            <p:spPr>
              <a:xfrm>
                <a:off x="1054275" y="1922581"/>
                <a:ext cx="6107025" cy="1622875"/>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1637250" y="2763931"/>
                <a:ext cx="3957900" cy="25250"/>
              </a:xfrm>
              <a:custGeom>
                <a:avLst/>
                <a:gdLst/>
                <a:ahLst/>
                <a:cxnLst/>
                <a:rect l="l" t="t" r="r" b="b"/>
                <a:pathLst>
                  <a:path w="158316" h="1010" extrusionOk="0">
                    <a:moveTo>
                      <a:pt x="79158" y="1"/>
                    </a:moveTo>
                    <a:lnTo>
                      <a:pt x="39579" y="127"/>
                    </a:lnTo>
                    <a:lnTo>
                      <a:pt x="19790" y="253"/>
                    </a:lnTo>
                    <a:lnTo>
                      <a:pt x="0" y="505"/>
                    </a:lnTo>
                    <a:lnTo>
                      <a:pt x="19790" y="757"/>
                    </a:lnTo>
                    <a:lnTo>
                      <a:pt x="39579" y="883"/>
                    </a:lnTo>
                    <a:lnTo>
                      <a:pt x="79158" y="1009"/>
                    </a:lnTo>
                    <a:lnTo>
                      <a:pt x="118737" y="883"/>
                    </a:lnTo>
                    <a:lnTo>
                      <a:pt x="138527" y="757"/>
                    </a:lnTo>
                    <a:lnTo>
                      <a:pt x="158316" y="505"/>
                    </a:lnTo>
                    <a:lnTo>
                      <a:pt x="138527" y="253"/>
                    </a:lnTo>
                    <a:lnTo>
                      <a:pt x="118737" y="127"/>
                    </a:lnTo>
                    <a:lnTo>
                      <a:pt x="79158"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3584675" y="2559106"/>
                <a:ext cx="2747875" cy="28400"/>
              </a:xfrm>
              <a:custGeom>
                <a:avLst/>
                <a:gdLst/>
                <a:ahLst/>
                <a:cxnLst/>
                <a:rect l="l" t="t" r="r" b="b"/>
                <a:pathLst>
                  <a:path w="109915" h="1136" extrusionOk="0">
                    <a:moveTo>
                      <a:pt x="54957" y="1"/>
                    </a:moveTo>
                    <a:lnTo>
                      <a:pt x="27479" y="253"/>
                    </a:lnTo>
                    <a:lnTo>
                      <a:pt x="13740" y="379"/>
                    </a:lnTo>
                    <a:lnTo>
                      <a:pt x="1" y="631"/>
                    </a:lnTo>
                    <a:lnTo>
                      <a:pt x="13740" y="883"/>
                    </a:lnTo>
                    <a:lnTo>
                      <a:pt x="27479" y="1009"/>
                    </a:lnTo>
                    <a:lnTo>
                      <a:pt x="54957" y="1135"/>
                    </a:lnTo>
                    <a:lnTo>
                      <a:pt x="82436" y="1009"/>
                    </a:lnTo>
                    <a:lnTo>
                      <a:pt x="96175" y="883"/>
                    </a:lnTo>
                    <a:lnTo>
                      <a:pt x="109914" y="631"/>
                    </a:lnTo>
                    <a:lnTo>
                      <a:pt x="96175" y="379"/>
                    </a:lnTo>
                    <a:lnTo>
                      <a:pt x="82436" y="127"/>
                    </a:lnTo>
                    <a:lnTo>
                      <a:pt x="5495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3452325" y="2984531"/>
                <a:ext cx="3116550" cy="28375"/>
              </a:xfrm>
              <a:custGeom>
                <a:avLst/>
                <a:gdLst/>
                <a:ahLst/>
                <a:cxnLst/>
                <a:rect l="l" t="t" r="r" b="b"/>
                <a:pathLst>
                  <a:path w="124662" h="1135" extrusionOk="0">
                    <a:moveTo>
                      <a:pt x="62394" y="0"/>
                    </a:moveTo>
                    <a:lnTo>
                      <a:pt x="31260" y="126"/>
                    </a:lnTo>
                    <a:lnTo>
                      <a:pt x="15631" y="252"/>
                    </a:lnTo>
                    <a:lnTo>
                      <a:pt x="1" y="630"/>
                    </a:lnTo>
                    <a:lnTo>
                      <a:pt x="15631" y="883"/>
                    </a:lnTo>
                    <a:lnTo>
                      <a:pt x="31260" y="1009"/>
                    </a:lnTo>
                    <a:lnTo>
                      <a:pt x="62394" y="1135"/>
                    </a:lnTo>
                    <a:lnTo>
                      <a:pt x="93528" y="1009"/>
                    </a:lnTo>
                    <a:lnTo>
                      <a:pt x="109158" y="883"/>
                    </a:lnTo>
                    <a:lnTo>
                      <a:pt x="124662" y="630"/>
                    </a:lnTo>
                    <a:lnTo>
                      <a:pt x="109158" y="252"/>
                    </a:lnTo>
                    <a:lnTo>
                      <a:pt x="93528" y="126"/>
                    </a:lnTo>
                    <a:lnTo>
                      <a:pt x="62394"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826325" y="2448831"/>
                <a:ext cx="2795125" cy="28375"/>
              </a:xfrm>
              <a:custGeom>
                <a:avLst/>
                <a:gdLst/>
                <a:ahLst/>
                <a:cxnLst/>
                <a:rect l="l" t="t" r="r" b="b"/>
                <a:pathLst>
                  <a:path w="111805" h="1135" extrusionOk="0">
                    <a:moveTo>
                      <a:pt x="55839" y="0"/>
                    </a:moveTo>
                    <a:lnTo>
                      <a:pt x="27857" y="126"/>
                    </a:lnTo>
                    <a:lnTo>
                      <a:pt x="13991" y="252"/>
                    </a:lnTo>
                    <a:lnTo>
                      <a:pt x="0" y="630"/>
                    </a:lnTo>
                    <a:lnTo>
                      <a:pt x="13991" y="883"/>
                    </a:lnTo>
                    <a:lnTo>
                      <a:pt x="27857" y="1009"/>
                    </a:lnTo>
                    <a:lnTo>
                      <a:pt x="55839" y="1135"/>
                    </a:lnTo>
                    <a:lnTo>
                      <a:pt x="83822" y="1009"/>
                    </a:lnTo>
                    <a:lnTo>
                      <a:pt x="97813" y="883"/>
                    </a:lnTo>
                    <a:lnTo>
                      <a:pt x="111804" y="630"/>
                    </a:lnTo>
                    <a:lnTo>
                      <a:pt x="97813" y="252"/>
                    </a:lnTo>
                    <a:lnTo>
                      <a:pt x="83822" y="126"/>
                    </a:lnTo>
                    <a:lnTo>
                      <a:pt x="55839"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742200" y="1786881"/>
                <a:ext cx="6642850" cy="1894275"/>
              </a:xfrm>
              <a:custGeom>
                <a:avLst/>
                <a:gdLst/>
                <a:ahLst/>
                <a:cxnLst/>
                <a:rect l="l" t="t" r="r" b="b"/>
                <a:pathLst>
                  <a:path w="265714" h="75771" extrusionOk="0">
                    <a:moveTo>
                      <a:pt x="8210" y="0"/>
                    </a:moveTo>
                    <a:cubicBezTo>
                      <a:pt x="40" y="0"/>
                      <a:pt x="1" y="12249"/>
                      <a:pt x="8093" y="12249"/>
                    </a:cubicBezTo>
                    <a:cubicBezTo>
                      <a:pt x="8251" y="12249"/>
                      <a:pt x="8412" y="12244"/>
                      <a:pt x="8576" y="12235"/>
                    </a:cubicBezTo>
                    <a:lnTo>
                      <a:pt x="225000" y="12235"/>
                    </a:lnTo>
                    <a:cubicBezTo>
                      <a:pt x="239243" y="12235"/>
                      <a:pt x="250587" y="23705"/>
                      <a:pt x="250587" y="37949"/>
                    </a:cubicBezTo>
                    <a:cubicBezTo>
                      <a:pt x="250587" y="52066"/>
                      <a:pt x="239243" y="63536"/>
                      <a:pt x="225000" y="63536"/>
                    </a:cubicBezTo>
                    <a:lnTo>
                      <a:pt x="8576" y="63536"/>
                    </a:lnTo>
                    <a:cubicBezTo>
                      <a:pt x="8412" y="63527"/>
                      <a:pt x="8251" y="63522"/>
                      <a:pt x="8093" y="63522"/>
                    </a:cubicBezTo>
                    <a:cubicBezTo>
                      <a:pt x="1" y="63522"/>
                      <a:pt x="40" y="75771"/>
                      <a:pt x="8210" y="75771"/>
                    </a:cubicBezTo>
                    <a:cubicBezTo>
                      <a:pt x="8330" y="75771"/>
                      <a:pt x="8452" y="75768"/>
                      <a:pt x="8576" y="75763"/>
                    </a:cubicBezTo>
                    <a:lnTo>
                      <a:pt x="225000" y="75763"/>
                    </a:lnTo>
                    <a:cubicBezTo>
                      <a:pt x="242898" y="75763"/>
                      <a:pt x="258402" y="63158"/>
                      <a:pt x="262058" y="45637"/>
                    </a:cubicBezTo>
                    <a:cubicBezTo>
                      <a:pt x="265713" y="28117"/>
                      <a:pt x="256512" y="10470"/>
                      <a:pt x="240125" y="3286"/>
                    </a:cubicBezTo>
                    <a:lnTo>
                      <a:pt x="240125" y="3159"/>
                    </a:lnTo>
                    <a:cubicBezTo>
                      <a:pt x="235336" y="1143"/>
                      <a:pt x="230294" y="8"/>
                      <a:pt x="225000" y="8"/>
                    </a:cubicBezTo>
                    <a:lnTo>
                      <a:pt x="8576" y="8"/>
                    </a:lnTo>
                    <a:cubicBezTo>
                      <a:pt x="8452" y="3"/>
                      <a:pt x="8330" y="0"/>
                      <a:pt x="8210" y="0"/>
                    </a:cubicBezTo>
                    <a:close/>
                  </a:path>
                </a:pathLst>
              </a:custGeom>
              <a:solidFill>
                <a:schemeClr val="lt2"/>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717950" y="1768181"/>
                <a:ext cx="6692300" cy="1932000"/>
              </a:xfrm>
              <a:custGeom>
                <a:avLst/>
                <a:gdLst/>
                <a:ahLst/>
                <a:cxnLst/>
                <a:rect l="l" t="t" r="r" b="b"/>
                <a:pathLst>
                  <a:path w="267692" h="77280" extrusionOk="0">
                    <a:moveTo>
                      <a:pt x="225970" y="1513"/>
                    </a:moveTo>
                    <a:cubicBezTo>
                      <a:pt x="231012" y="1513"/>
                      <a:pt x="236053" y="2521"/>
                      <a:pt x="240843" y="4664"/>
                    </a:cubicBezTo>
                    <a:cubicBezTo>
                      <a:pt x="256851" y="11596"/>
                      <a:pt x="265801" y="28991"/>
                      <a:pt x="262271" y="46133"/>
                    </a:cubicBezTo>
                    <a:cubicBezTo>
                      <a:pt x="258742" y="63402"/>
                      <a:pt x="243616" y="75754"/>
                      <a:pt x="225970" y="75754"/>
                    </a:cubicBezTo>
                    <a:lnTo>
                      <a:pt x="9546" y="75754"/>
                    </a:lnTo>
                    <a:cubicBezTo>
                      <a:pt x="2361" y="75754"/>
                      <a:pt x="2361" y="65040"/>
                      <a:pt x="9546" y="65040"/>
                    </a:cubicBezTo>
                    <a:lnTo>
                      <a:pt x="225970" y="64914"/>
                    </a:lnTo>
                    <a:cubicBezTo>
                      <a:pt x="240591" y="64914"/>
                      <a:pt x="252314" y="53192"/>
                      <a:pt x="252314" y="38570"/>
                    </a:cubicBezTo>
                    <a:cubicBezTo>
                      <a:pt x="252314" y="24075"/>
                      <a:pt x="240591" y="12227"/>
                      <a:pt x="225970" y="12227"/>
                    </a:cubicBezTo>
                    <a:lnTo>
                      <a:pt x="9546" y="12227"/>
                    </a:lnTo>
                    <a:cubicBezTo>
                      <a:pt x="2361" y="12227"/>
                      <a:pt x="2361" y="1513"/>
                      <a:pt x="9546" y="1513"/>
                    </a:cubicBezTo>
                    <a:close/>
                    <a:moveTo>
                      <a:pt x="9546" y="0"/>
                    </a:moveTo>
                    <a:cubicBezTo>
                      <a:pt x="7025" y="0"/>
                      <a:pt x="4630" y="1387"/>
                      <a:pt x="3496" y="3529"/>
                    </a:cubicBezTo>
                    <a:cubicBezTo>
                      <a:pt x="2865" y="4664"/>
                      <a:pt x="2613" y="5798"/>
                      <a:pt x="2613" y="6933"/>
                    </a:cubicBezTo>
                    <a:cubicBezTo>
                      <a:pt x="2613" y="10714"/>
                      <a:pt x="5638" y="13739"/>
                      <a:pt x="9546" y="13739"/>
                    </a:cubicBezTo>
                    <a:lnTo>
                      <a:pt x="225970" y="13739"/>
                    </a:lnTo>
                    <a:cubicBezTo>
                      <a:pt x="239457" y="14117"/>
                      <a:pt x="250297" y="25209"/>
                      <a:pt x="250297" y="38697"/>
                    </a:cubicBezTo>
                    <a:cubicBezTo>
                      <a:pt x="250297" y="52184"/>
                      <a:pt x="239457" y="63150"/>
                      <a:pt x="225970" y="63528"/>
                    </a:cubicBezTo>
                    <a:lnTo>
                      <a:pt x="9546" y="63528"/>
                    </a:lnTo>
                    <a:cubicBezTo>
                      <a:pt x="9383" y="63519"/>
                      <a:pt x="9222" y="63515"/>
                      <a:pt x="9065" y="63515"/>
                    </a:cubicBezTo>
                    <a:cubicBezTo>
                      <a:pt x="1" y="63515"/>
                      <a:pt x="1" y="77280"/>
                      <a:pt x="9065" y="77280"/>
                    </a:cubicBezTo>
                    <a:cubicBezTo>
                      <a:pt x="9222" y="77280"/>
                      <a:pt x="9383" y="77275"/>
                      <a:pt x="9546" y="77267"/>
                    </a:cubicBezTo>
                    <a:lnTo>
                      <a:pt x="225970" y="77267"/>
                    </a:lnTo>
                    <a:cubicBezTo>
                      <a:pt x="244373" y="77267"/>
                      <a:pt x="260255" y="64410"/>
                      <a:pt x="263910" y="46511"/>
                    </a:cubicBezTo>
                    <a:cubicBezTo>
                      <a:pt x="267691" y="28613"/>
                      <a:pt x="258238" y="10462"/>
                      <a:pt x="241474" y="3151"/>
                    </a:cubicBezTo>
                    <a:cubicBezTo>
                      <a:pt x="236558" y="1134"/>
                      <a:pt x="231264" y="0"/>
                      <a:pt x="225970"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203450" y="498031"/>
                <a:ext cx="5823425" cy="1323950"/>
              </a:xfrm>
              <a:custGeom>
                <a:avLst/>
                <a:gdLst/>
                <a:ahLst/>
                <a:cxnLst/>
                <a:rect l="l" t="t" r="r" b="b"/>
                <a:pathLst>
                  <a:path w="232937" h="52958" extrusionOk="0">
                    <a:moveTo>
                      <a:pt x="205836" y="1522"/>
                    </a:moveTo>
                    <a:cubicBezTo>
                      <a:pt x="219449" y="1900"/>
                      <a:pt x="230163" y="12866"/>
                      <a:pt x="230163" y="26479"/>
                    </a:cubicBezTo>
                    <a:cubicBezTo>
                      <a:pt x="230163" y="39966"/>
                      <a:pt x="219449" y="51058"/>
                      <a:pt x="205836" y="51436"/>
                    </a:cubicBezTo>
                    <a:lnTo>
                      <a:pt x="5421" y="51436"/>
                    </a:lnTo>
                    <a:cubicBezTo>
                      <a:pt x="2017" y="51436"/>
                      <a:pt x="2017" y="46394"/>
                      <a:pt x="5421" y="46394"/>
                    </a:cubicBezTo>
                    <a:lnTo>
                      <a:pt x="205836" y="46394"/>
                    </a:lnTo>
                    <a:cubicBezTo>
                      <a:pt x="206062" y="46402"/>
                      <a:pt x="206288" y="46406"/>
                      <a:pt x="206512" y="46406"/>
                    </a:cubicBezTo>
                    <a:cubicBezTo>
                      <a:pt x="217427" y="46406"/>
                      <a:pt x="226382" y="37471"/>
                      <a:pt x="226382" y="26479"/>
                    </a:cubicBezTo>
                    <a:cubicBezTo>
                      <a:pt x="226382" y="15487"/>
                      <a:pt x="217427" y="6552"/>
                      <a:pt x="206512" y="6552"/>
                    </a:cubicBezTo>
                    <a:cubicBezTo>
                      <a:pt x="206288" y="6552"/>
                      <a:pt x="206062" y="6556"/>
                      <a:pt x="205836" y="6563"/>
                    </a:cubicBezTo>
                    <a:lnTo>
                      <a:pt x="5421" y="6563"/>
                    </a:lnTo>
                    <a:cubicBezTo>
                      <a:pt x="2017" y="6563"/>
                      <a:pt x="2017" y="1522"/>
                      <a:pt x="5421" y="1522"/>
                    </a:cubicBezTo>
                    <a:close/>
                    <a:moveTo>
                      <a:pt x="206521" y="0"/>
                    </a:moveTo>
                    <a:cubicBezTo>
                      <a:pt x="206294" y="0"/>
                      <a:pt x="206065" y="3"/>
                      <a:pt x="205836" y="9"/>
                    </a:cubicBezTo>
                    <a:lnTo>
                      <a:pt x="5421" y="9"/>
                    </a:lnTo>
                    <a:cubicBezTo>
                      <a:pt x="0" y="9"/>
                      <a:pt x="0" y="7950"/>
                      <a:pt x="5421" y="8076"/>
                    </a:cubicBezTo>
                    <a:lnTo>
                      <a:pt x="205836" y="8076"/>
                    </a:lnTo>
                    <a:cubicBezTo>
                      <a:pt x="215794" y="8328"/>
                      <a:pt x="223735" y="16521"/>
                      <a:pt x="223735" y="26479"/>
                    </a:cubicBezTo>
                    <a:cubicBezTo>
                      <a:pt x="223735" y="36437"/>
                      <a:pt x="215794" y="44630"/>
                      <a:pt x="205836" y="44882"/>
                    </a:cubicBezTo>
                    <a:lnTo>
                      <a:pt x="5421" y="44882"/>
                    </a:lnTo>
                    <a:cubicBezTo>
                      <a:pt x="0" y="44882"/>
                      <a:pt x="0" y="52949"/>
                      <a:pt x="5421" y="52949"/>
                    </a:cubicBezTo>
                    <a:lnTo>
                      <a:pt x="205836" y="52949"/>
                    </a:lnTo>
                    <a:cubicBezTo>
                      <a:pt x="206065" y="52955"/>
                      <a:pt x="206294" y="52958"/>
                      <a:pt x="206521" y="52958"/>
                    </a:cubicBezTo>
                    <a:cubicBezTo>
                      <a:pt x="221084" y="52958"/>
                      <a:pt x="232937" y="41123"/>
                      <a:pt x="232937" y="26479"/>
                    </a:cubicBezTo>
                    <a:cubicBezTo>
                      <a:pt x="232937" y="11834"/>
                      <a:pt x="221084" y="0"/>
                      <a:pt x="206521"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019600" y="1018181"/>
                <a:ext cx="4008350" cy="15800"/>
              </a:xfrm>
              <a:custGeom>
                <a:avLst/>
                <a:gdLst/>
                <a:ahLst/>
                <a:cxnLst/>
                <a:rect l="l" t="t" r="r" b="b"/>
                <a:pathLst>
                  <a:path w="160334" h="632" extrusionOk="0">
                    <a:moveTo>
                      <a:pt x="80167" y="1"/>
                    </a:moveTo>
                    <a:lnTo>
                      <a:pt x="40084" y="127"/>
                    </a:lnTo>
                    <a:lnTo>
                      <a:pt x="20042" y="127"/>
                    </a:lnTo>
                    <a:lnTo>
                      <a:pt x="1" y="379"/>
                    </a:lnTo>
                    <a:lnTo>
                      <a:pt x="20042" y="505"/>
                    </a:lnTo>
                    <a:lnTo>
                      <a:pt x="40084" y="505"/>
                    </a:lnTo>
                    <a:lnTo>
                      <a:pt x="80167" y="631"/>
                    </a:lnTo>
                    <a:lnTo>
                      <a:pt x="120250" y="505"/>
                    </a:lnTo>
                    <a:lnTo>
                      <a:pt x="140292" y="505"/>
                    </a:lnTo>
                    <a:lnTo>
                      <a:pt x="160333" y="379"/>
                    </a:lnTo>
                    <a:lnTo>
                      <a:pt x="140292" y="127"/>
                    </a:lnTo>
                    <a:lnTo>
                      <a:pt x="120250" y="127"/>
                    </a:lnTo>
                    <a:lnTo>
                      <a:pt x="80167" y="1"/>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868307" y="1128481"/>
                <a:ext cx="2977900" cy="15775"/>
              </a:xfrm>
              <a:custGeom>
                <a:avLst/>
                <a:gdLst/>
                <a:ahLst/>
                <a:cxnLst/>
                <a:rect l="l" t="t" r="r" b="b"/>
                <a:pathLst>
                  <a:path w="119116" h="631" extrusionOk="0">
                    <a:moveTo>
                      <a:pt x="29748" y="0"/>
                    </a:moveTo>
                    <a:lnTo>
                      <a:pt x="14874" y="126"/>
                    </a:lnTo>
                    <a:lnTo>
                      <a:pt x="1" y="253"/>
                    </a:lnTo>
                    <a:lnTo>
                      <a:pt x="14874" y="379"/>
                    </a:lnTo>
                    <a:lnTo>
                      <a:pt x="29748" y="505"/>
                    </a:lnTo>
                    <a:lnTo>
                      <a:pt x="59495" y="631"/>
                    </a:lnTo>
                    <a:lnTo>
                      <a:pt x="89368" y="505"/>
                    </a:lnTo>
                    <a:lnTo>
                      <a:pt x="104242" y="379"/>
                    </a:lnTo>
                    <a:lnTo>
                      <a:pt x="119116" y="253"/>
                    </a:lnTo>
                    <a:lnTo>
                      <a:pt x="104242" y="126"/>
                    </a:lnTo>
                    <a:lnTo>
                      <a:pt x="8936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763300" y="1336456"/>
                <a:ext cx="1941150" cy="12625"/>
              </a:xfrm>
              <a:custGeom>
                <a:avLst/>
                <a:gdLst/>
                <a:ahLst/>
                <a:cxnLst/>
                <a:rect l="l" t="t" r="r" b="b"/>
                <a:pathLst>
                  <a:path w="77646" h="505" extrusionOk="0">
                    <a:moveTo>
                      <a:pt x="19411" y="1"/>
                    </a:moveTo>
                    <a:cubicBezTo>
                      <a:pt x="12983" y="1"/>
                      <a:pt x="6555" y="1"/>
                      <a:pt x="0" y="253"/>
                    </a:cubicBezTo>
                    <a:cubicBezTo>
                      <a:pt x="6555" y="379"/>
                      <a:pt x="12983" y="379"/>
                      <a:pt x="19411" y="505"/>
                    </a:cubicBezTo>
                    <a:lnTo>
                      <a:pt x="58234" y="505"/>
                    </a:lnTo>
                    <a:cubicBezTo>
                      <a:pt x="64663" y="379"/>
                      <a:pt x="71217" y="253"/>
                      <a:pt x="77645" y="253"/>
                    </a:cubicBezTo>
                    <a:cubicBezTo>
                      <a:pt x="71217" y="1"/>
                      <a:pt x="64663" y="1"/>
                      <a:pt x="58234" y="1"/>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2975" y="1462506"/>
                <a:ext cx="2149150" cy="15775"/>
              </a:xfrm>
              <a:custGeom>
                <a:avLst/>
                <a:gdLst/>
                <a:ahLst/>
                <a:cxnLst/>
                <a:rect l="l" t="t" r="r" b="b"/>
                <a:pathLst>
                  <a:path w="85966" h="631" extrusionOk="0">
                    <a:moveTo>
                      <a:pt x="42983" y="0"/>
                    </a:moveTo>
                    <a:lnTo>
                      <a:pt x="21555" y="126"/>
                    </a:lnTo>
                    <a:lnTo>
                      <a:pt x="10841" y="253"/>
                    </a:lnTo>
                    <a:lnTo>
                      <a:pt x="1" y="379"/>
                    </a:lnTo>
                    <a:lnTo>
                      <a:pt x="10841" y="505"/>
                    </a:lnTo>
                    <a:lnTo>
                      <a:pt x="21555" y="631"/>
                    </a:lnTo>
                    <a:lnTo>
                      <a:pt x="64411" y="631"/>
                    </a:lnTo>
                    <a:lnTo>
                      <a:pt x="75251" y="505"/>
                    </a:lnTo>
                    <a:lnTo>
                      <a:pt x="85965" y="379"/>
                    </a:lnTo>
                    <a:lnTo>
                      <a:pt x="75251" y="253"/>
                    </a:lnTo>
                    <a:lnTo>
                      <a:pt x="64411" y="126"/>
                    </a:lnTo>
                    <a:lnTo>
                      <a:pt x="42983"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3861975" y="1235631"/>
                <a:ext cx="1726875" cy="15775"/>
              </a:xfrm>
              <a:custGeom>
                <a:avLst/>
                <a:gdLst/>
                <a:ahLst/>
                <a:cxnLst/>
                <a:rect l="l" t="t" r="r" b="b"/>
                <a:pathLst>
                  <a:path w="69075" h="631" extrusionOk="0">
                    <a:moveTo>
                      <a:pt x="34538" y="0"/>
                    </a:moveTo>
                    <a:lnTo>
                      <a:pt x="17269" y="126"/>
                    </a:lnTo>
                    <a:cubicBezTo>
                      <a:pt x="11471" y="126"/>
                      <a:pt x="5799" y="252"/>
                      <a:pt x="1" y="378"/>
                    </a:cubicBezTo>
                    <a:cubicBezTo>
                      <a:pt x="5799" y="378"/>
                      <a:pt x="11471" y="504"/>
                      <a:pt x="17269" y="630"/>
                    </a:cubicBezTo>
                    <a:lnTo>
                      <a:pt x="51806" y="630"/>
                    </a:lnTo>
                    <a:cubicBezTo>
                      <a:pt x="57605" y="504"/>
                      <a:pt x="63277" y="504"/>
                      <a:pt x="69075" y="378"/>
                    </a:cubicBezTo>
                    <a:cubicBezTo>
                      <a:pt x="63277" y="126"/>
                      <a:pt x="57605" y="126"/>
                      <a:pt x="51806" y="126"/>
                    </a:cubicBezTo>
                    <a:lnTo>
                      <a:pt x="34538" y="0"/>
                    </a:ln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6"/>
            <p:cNvSpPr/>
            <p:nvPr/>
          </p:nvSpPr>
          <p:spPr>
            <a:xfrm>
              <a:off x="-219725" y="-51373"/>
              <a:ext cx="3728949" cy="696700"/>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6"/>
          <p:cNvSpPr/>
          <p:nvPr/>
        </p:nvSpPr>
        <p:spPr>
          <a:xfrm>
            <a:off x="5825525" y="109600"/>
            <a:ext cx="429900" cy="4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3064400" y="5395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8430775" y="28304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525" name="Google Shape;525;p4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Phương hướng phát triển</a:t>
            </a:r>
            <a:endParaRPr sz="2800" dirty="0"/>
          </a:p>
        </p:txBody>
      </p:sp>
      <p:sp>
        <p:nvSpPr>
          <p:cNvPr id="583" name="Google Shape;583;p50"/>
          <p:cNvSpPr txBox="1">
            <a:spLocks noGrp="1"/>
          </p:cNvSpPr>
          <p:nvPr>
            <p:ph type="title" idx="2"/>
          </p:nvPr>
        </p:nvSpPr>
        <p:spPr>
          <a:xfrm>
            <a:off x="1125950"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85" name="Google Shape;585;p50"/>
          <p:cNvSpPr txBox="1">
            <a:spLocks noGrp="1"/>
          </p:cNvSpPr>
          <p:nvPr>
            <p:ph type="subTitle" idx="3"/>
          </p:nvPr>
        </p:nvSpPr>
        <p:spPr>
          <a:xfrm>
            <a:off x="1126032"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Định hướng tương lai cho hệ thống</a:t>
            </a:r>
            <a:endParaRPr dirty="0">
              <a:latin typeface="Signika" panose="020B0604020202020204" charset="0"/>
            </a:endParaRPr>
          </a:p>
        </p:txBody>
      </p:sp>
      <p:sp>
        <p:nvSpPr>
          <p:cNvPr id="586" name="Google Shape;586;p50"/>
          <p:cNvSpPr/>
          <p:nvPr/>
        </p:nvSpPr>
        <p:spPr>
          <a:xfrm>
            <a:off x="6427650" y="336950"/>
            <a:ext cx="3301500" cy="330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rot="-5400000">
            <a:off x="5280948" y="1756617"/>
            <a:ext cx="3401006" cy="659633"/>
            <a:chOff x="243000" y="1891600"/>
            <a:chExt cx="1858575" cy="360475"/>
          </a:xfrm>
        </p:grpSpPr>
        <p:sp>
          <p:nvSpPr>
            <p:cNvPr id="588" name="Google Shape;588;p50"/>
            <p:cNvSpPr/>
            <p:nvPr/>
          </p:nvSpPr>
          <p:spPr>
            <a:xfrm>
              <a:off x="243000" y="1891600"/>
              <a:ext cx="1858575" cy="360475"/>
            </a:xfrm>
            <a:custGeom>
              <a:avLst/>
              <a:gdLst/>
              <a:ahLst/>
              <a:cxnLst/>
              <a:rect l="l" t="t" r="r" b="b"/>
              <a:pathLst>
                <a:path w="74343" h="14419" fill="none" extrusionOk="0">
                  <a:moveTo>
                    <a:pt x="74343" y="1"/>
                  </a:moveTo>
                  <a:lnTo>
                    <a:pt x="74343" y="14418"/>
                  </a:lnTo>
                  <a:lnTo>
                    <a:pt x="0" y="14418"/>
                  </a:lnTo>
                  <a:lnTo>
                    <a:pt x="0" y="1"/>
                  </a:lnTo>
                  <a:close/>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20327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2006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980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9541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9281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9021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876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8495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8235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7975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7709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744925" y="1895400"/>
              <a:ext cx="0" cy="75375"/>
            </a:xfrm>
            <a:custGeom>
              <a:avLst/>
              <a:gdLst/>
              <a:ahLst/>
              <a:cxnLst/>
              <a:rect l="l" t="t" r="r" b="b"/>
              <a:pathLst>
                <a:path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7189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6928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6663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6403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614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5882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617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5357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50967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0"/>
            <p:cNvSpPr/>
            <p:nvPr/>
          </p:nvSpPr>
          <p:spPr>
            <a:xfrm>
              <a:off x="1483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0"/>
            <p:cNvSpPr/>
            <p:nvPr/>
          </p:nvSpPr>
          <p:spPr>
            <a:xfrm>
              <a:off x="14576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4310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4050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3790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353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3264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300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2744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2484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2218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1958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1698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1432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11725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912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65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386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6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986625"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960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9340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90805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8820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856000" y="1895400"/>
              <a:ext cx="25" cy="135525"/>
            </a:xfrm>
            <a:custGeom>
              <a:avLst/>
              <a:gdLst/>
              <a:ahLst/>
              <a:cxnLst/>
              <a:rect l="l" t="t" r="r" b="b"/>
              <a:pathLst>
                <a:path w="1" h="5421" fill="none" extrusionOk="0">
                  <a:moveTo>
                    <a:pt x="1" y="1"/>
                  </a:moveTo>
                  <a:lnTo>
                    <a:pt x="1"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82945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034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7774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7514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72485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6988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6728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6468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62022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594225"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5682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5421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5156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89600"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63600" y="1895400"/>
              <a:ext cx="25" cy="135525"/>
            </a:xfrm>
            <a:custGeom>
              <a:avLst/>
              <a:gdLst/>
              <a:ahLst/>
              <a:cxnLst/>
              <a:rect l="l" t="t" r="r" b="b"/>
              <a:pathLst>
                <a:path w="1" h="5421" fill="none" extrusionOk="0">
                  <a:moveTo>
                    <a:pt x="0" y="1"/>
                  </a:moveTo>
                  <a:lnTo>
                    <a:pt x="0" y="5421"/>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43757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411025"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385000" y="1895400"/>
              <a:ext cx="25" cy="75375"/>
            </a:xfrm>
            <a:custGeom>
              <a:avLst/>
              <a:gdLst/>
              <a:ahLst/>
              <a:cxnLst/>
              <a:rect l="l" t="t" r="r" b="b"/>
              <a:pathLst>
                <a:path w="1" h="3015" fill="none" extrusionOk="0">
                  <a:moveTo>
                    <a:pt x="0" y="1"/>
                  </a:moveTo>
                  <a:lnTo>
                    <a:pt x="0"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358975" y="1895400"/>
              <a:ext cx="25" cy="75375"/>
            </a:xfrm>
            <a:custGeom>
              <a:avLst/>
              <a:gdLst/>
              <a:ahLst/>
              <a:cxnLst/>
              <a:rect l="l" t="t" r="r" b="b"/>
              <a:pathLst>
                <a:path w="1" h="3015" fill="none" extrusionOk="0">
                  <a:moveTo>
                    <a:pt x="1" y="1"/>
                  </a:moveTo>
                  <a:lnTo>
                    <a:pt x="1" y="3014"/>
                  </a:lnTo>
                </a:path>
              </a:pathLst>
            </a:custGeom>
            <a:noFill/>
            <a:ln w="28575" cap="flat" cmpd="sng">
              <a:solidFill>
                <a:schemeClr val="accent1">
                  <a:lumMod val="10000"/>
                </a:schemeClr>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50"/>
          <p:cNvSpPr/>
          <p:nvPr/>
        </p:nvSpPr>
        <p:spPr>
          <a:xfrm>
            <a:off x="240750" y="2696625"/>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997925" y="256025"/>
            <a:ext cx="718800" cy="7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911125" y="336950"/>
            <a:ext cx="328500" cy="32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658" name="Google Shape;658;p50">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705" name="Google Shape;705;p52"/>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GIAO DIỆN</a:t>
            </a:r>
            <a:endParaRPr sz="2000" b="1" dirty="0">
              <a:solidFill>
                <a:schemeClr val="dk1"/>
              </a:solidFill>
              <a:latin typeface="Signika"/>
              <a:ea typeface="Signika"/>
              <a:cs typeface="Signika"/>
              <a:sym typeface="Signika"/>
            </a:endParaRPr>
          </a:p>
        </p:txBody>
      </p:sp>
      <p:sp>
        <p:nvSpPr>
          <p:cNvPr id="2" name="TextBox 1">
            <a:extLst>
              <a:ext uri="{FF2B5EF4-FFF2-40B4-BE49-F238E27FC236}">
                <a16:creationId xmlns:a16="http://schemas.microsoft.com/office/drawing/2014/main" id="{1A656C1A-0118-D37A-77D6-D73B1EE52C53}"/>
              </a:ext>
            </a:extLst>
          </p:cNvPr>
          <p:cNvSpPr txBox="1"/>
          <p:nvPr/>
        </p:nvSpPr>
        <p:spPr>
          <a:xfrm>
            <a:off x="3284781" y="2260640"/>
            <a:ext cx="5133136"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Thực hiện rà soát lại lỗi </a:t>
            </a:r>
            <a:r>
              <a:rPr lang="vi-VN" sz="1600" dirty="0" err="1">
                <a:solidFill>
                  <a:schemeClr val="tx1"/>
                </a:solidFill>
                <a:latin typeface="Signika" panose="020B0604020202020204" charset="0"/>
              </a:rPr>
              <a:t>vặt</a:t>
            </a:r>
            <a:r>
              <a:rPr lang="vi-VN" sz="1600" dirty="0">
                <a:solidFill>
                  <a:schemeClr val="tx1"/>
                </a:solidFill>
                <a:latin typeface="Signika" panose="020B0604020202020204" charset="0"/>
              </a:rPr>
              <a:t> trên giao diện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3</a:t>
            </a:r>
          </a:p>
          <a:p>
            <a:pPr marL="285750" indent="-285750">
              <a:buFont typeface="Arial" panose="020B0604020202020204" pitchFamily="34" charset="0"/>
              <a:buChar char="•"/>
            </a:pPr>
            <a:r>
              <a:rPr lang="vi-VN" sz="1600" dirty="0">
                <a:solidFill>
                  <a:schemeClr val="tx1"/>
                </a:solidFill>
                <a:latin typeface="Signika" panose="020B0604020202020204" charset="0"/>
              </a:rPr>
              <a:t>Tối ưu hóa hiệu ứng biểu đồ</a:t>
            </a:r>
          </a:p>
        </p:txBody>
      </p:sp>
      <p:sp>
        <p:nvSpPr>
          <p:cNvPr id="3" name="TextBox 2">
            <a:extLst>
              <a:ext uri="{FF2B5EF4-FFF2-40B4-BE49-F238E27FC236}">
                <a16:creationId xmlns:a16="http://schemas.microsoft.com/office/drawing/2014/main" id="{96B02D8E-F787-F2B4-01E6-7321969DBBCD}"/>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4" name="TextBox 3">
            <a:extLst>
              <a:ext uri="{FF2B5EF4-FFF2-40B4-BE49-F238E27FC236}">
                <a16:creationId xmlns:a16="http://schemas.microsoft.com/office/drawing/2014/main" id="{F530B403-0369-71E1-4E36-EE3A82A04DF9}"/>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5" name="TextBox 4">
            <a:extLst>
              <a:ext uri="{FF2B5EF4-FFF2-40B4-BE49-F238E27FC236}">
                <a16:creationId xmlns:a16="http://schemas.microsoft.com/office/drawing/2014/main" id="{5C50812F-6188-9299-5364-B7AD5067421B}"/>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và đưa vào sử dụng </a:t>
            </a:r>
            <a:r>
              <a:rPr lang="vi-VN" sz="1600" dirty="0" err="1">
                <a:solidFill>
                  <a:schemeClr val="tx1"/>
                </a:solidFill>
                <a:latin typeface="Signika" panose="020B0604020202020204" charset="0"/>
              </a:rPr>
              <a:t>dashboard</a:t>
            </a:r>
            <a:r>
              <a:rPr lang="vi-VN" sz="1600" dirty="0">
                <a:solidFill>
                  <a:schemeClr val="tx1"/>
                </a:solidFill>
                <a:latin typeface="Signika" panose="020B0604020202020204" charset="0"/>
              </a:rPr>
              <a:t> mới dựa trên </a:t>
            </a:r>
            <a:r>
              <a:rPr lang="vi-VN" sz="1600" dirty="0" err="1">
                <a:solidFill>
                  <a:schemeClr val="tx1"/>
                </a:solidFill>
                <a:latin typeface="Signika" panose="020B0604020202020204" charset="0"/>
              </a:rPr>
              <a:t>Bootstrap</a:t>
            </a:r>
            <a:r>
              <a:rPr lang="vi-VN" sz="1600" dirty="0">
                <a:solidFill>
                  <a:schemeClr val="tx1"/>
                </a:solidFill>
                <a:latin typeface="Signika" panose="020B0604020202020204" charset="0"/>
              </a:rPr>
              <a:t> 4 và </a:t>
            </a:r>
            <a:r>
              <a:rPr lang="vi-VN" sz="1600" dirty="0" err="1">
                <a:solidFill>
                  <a:schemeClr val="tx1"/>
                </a:solidFill>
                <a:latin typeface="Signika" panose="020B0604020202020204" charset="0"/>
              </a:rPr>
              <a:t>VueJS</a:t>
            </a:r>
            <a:endParaRPr lang="vi-VN" sz="1600" dirty="0">
              <a:solidFill>
                <a:schemeClr val="tx1"/>
              </a:solidFill>
              <a:latin typeface="Signika" panose="020B0604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BẢO MẬT</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4708340"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Xây dựng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đăng nhập hệ thống kết nối với</a:t>
            </a:r>
            <a:br>
              <a:rPr lang="vi-VN" sz="1600" dirty="0">
                <a:solidFill>
                  <a:schemeClr val="tx1"/>
                </a:solidFill>
                <a:latin typeface="Signika" panose="020B0604020202020204" charset="0"/>
              </a:rPr>
            </a:br>
            <a:r>
              <a:rPr lang="vi-VN" sz="1600" dirty="0">
                <a:solidFill>
                  <a:schemeClr val="tx1"/>
                </a:solidFill>
                <a:latin typeface="Signika" panose="020B0604020202020204" charset="0"/>
              </a:rPr>
              <a:t>hệ thống phân quyền của </a:t>
            </a:r>
            <a:r>
              <a:rPr lang="vi-VN" sz="1600" dirty="0" err="1">
                <a:solidFill>
                  <a:schemeClr val="tx1"/>
                </a:solidFill>
                <a:latin typeface="Signika" panose="020B0604020202020204" charset="0"/>
              </a:rPr>
              <a:t>Realm</a:t>
            </a:r>
            <a:endParaRPr lang="vi-VN" sz="1600" dirty="0">
              <a:solidFill>
                <a:schemeClr val="tx1"/>
              </a:solidFill>
              <a:latin typeface="Signika" panose="020B0604020202020204" charset="0"/>
            </a:endParaRP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Thường xuyên rà soát và cập nhật các thư viện, cập nhật và vá các lỗ hổng bảo mật</a:t>
            </a:r>
          </a:p>
        </p:txBody>
      </p:sp>
    </p:spTree>
    <p:extLst>
      <p:ext uri="{BB962C8B-B14F-4D97-AF65-F5344CB8AC3E}">
        <p14:creationId xmlns:p14="http://schemas.microsoft.com/office/powerpoint/2010/main" val="318218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THUẬT TOÁN</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237331" cy="338554"/>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thuật toán xử lý dữ liệu hiển thị biểu đồ</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Áp dụng các công nghệ như trí </a:t>
            </a:r>
            <a:r>
              <a:rPr lang="vi-VN" sz="1600" dirty="0" err="1">
                <a:solidFill>
                  <a:schemeClr val="tx1"/>
                </a:solidFill>
                <a:latin typeface="Signika" panose="020B0604020202020204" charset="0"/>
              </a:rPr>
              <a:t>tuệ</a:t>
            </a:r>
            <a:r>
              <a:rPr lang="vi-VN" sz="1600" dirty="0">
                <a:solidFill>
                  <a:schemeClr val="tx1"/>
                </a:solidFill>
                <a:latin typeface="Signika" panose="020B0604020202020204" charset="0"/>
              </a:rPr>
              <a:t> nhân tạo vào xử lý dữ liệu</a:t>
            </a:r>
          </a:p>
        </p:txBody>
      </p:sp>
    </p:spTree>
    <p:extLst>
      <p:ext uri="{BB962C8B-B14F-4D97-AF65-F5344CB8AC3E}">
        <p14:creationId xmlns:p14="http://schemas.microsoft.com/office/powerpoint/2010/main" val="305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MODULE</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961" cy="584775"/>
          </a:xfrm>
          <a:prstGeom prst="rect">
            <a:avLst/>
          </a:prstGeom>
          <a:noFill/>
        </p:spPr>
        <p:txBody>
          <a:bodyPr wrap="non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các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hiển thị dữ liệu lên giao diện</a:t>
            </a:r>
          </a:p>
          <a:p>
            <a:pPr marL="285750" indent="-285750">
              <a:buFont typeface="Arial" panose="020B0604020202020204" pitchFamily="34" charset="0"/>
              <a:buChar char="•"/>
            </a:pPr>
            <a:r>
              <a:rPr lang="vi-VN" sz="1600" dirty="0">
                <a:solidFill>
                  <a:schemeClr val="tx1"/>
                </a:solidFill>
                <a:latin typeface="Signika" panose="020B0604020202020204" charset="0"/>
              </a:rPr>
              <a:t>Hoàn thiện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cảnh báo điện năng vượt quá mức</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thêm </a:t>
            </a:r>
            <a:r>
              <a:rPr lang="vi-VN" sz="1600" dirty="0" err="1">
                <a:solidFill>
                  <a:schemeClr val="tx1"/>
                </a:solidFill>
                <a:latin typeface="Signika" panose="020B0604020202020204" charset="0"/>
              </a:rPr>
              <a:t>module</a:t>
            </a:r>
            <a:r>
              <a:rPr lang="vi-VN" sz="1600" dirty="0">
                <a:solidFill>
                  <a:schemeClr val="tx1"/>
                </a:solidFill>
                <a:latin typeface="Signika" panose="020B0604020202020204" charset="0"/>
              </a:rPr>
              <a:t> tính tiền điện dựa trên dữ liệu thiết bị, ước tính lượng điện năng tiêu thụ,…</a:t>
            </a:r>
          </a:p>
        </p:txBody>
      </p:sp>
    </p:spTree>
    <p:extLst>
      <p:ext uri="{BB962C8B-B14F-4D97-AF65-F5344CB8AC3E}">
        <p14:creationId xmlns:p14="http://schemas.microsoft.com/office/powerpoint/2010/main" val="189448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NGÔN NGỮ VÀ MÔI TRƯỜNG</a:t>
            </a:r>
            <a:endParaRPr dirty="0">
              <a:sym typeface="Signika"/>
            </a:endParaRPr>
          </a:p>
        </p:txBody>
      </p:sp>
      <p:sp>
        <p:nvSpPr>
          <p:cNvPr id="3" name="TextBox 2">
            <a:extLst>
              <a:ext uri="{FF2B5EF4-FFF2-40B4-BE49-F238E27FC236}">
                <a16:creationId xmlns:a16="http://schemas.microsoft.com/office/drawing/2014/main" id="{79DEBBD5-944F-A1F0-C3FD-C97839EEBEA3}"/>
              </a:ext>
            </a:extLst>
          </p:cNvPr>
          <p:cNvSpPr txBox="1"/>
          <p:nvPr/>
        </p:nvSpPr>
        <p:spPr>
          <a:xfrm>
            <a:off x="3284781" y="2260640"/>
            <a:ext cx="5145869"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Hoàn thiện phiên bản đầu tiên của hệ thống và vận hành bình thường</a:t>
            </a:r>
          </a:p>
        </p:txBody>
      </p:sp>
      <p:sp>
        <p:nvSpPr>
          <p:cNvPr id="4" name="TextBox 3">
            <a:extLst>
              <a:ext uri="{FF2B5EF4-FFF2-40B4-BE49-F238E27FC236}">
                <a16:creationId xmlns:a16="http://schemas.microsoft.com/office/drawing/2014/main" id="{91F21135-C771-9EA6-6FB6-5355353CB5F2}"/>
              </a:ext>
            </a:extLst>
          </p:cNvPr>
          <p:cNvSpPr txBox="1"/>
          <p:nvPr/>
        </p:nvSpPr>
        <p:spPr>
          <a:xfrm>
            <a:off x="2924956" y="1922086"/>
            <a:ext cx="2010487" cy="338554"/>
          </a:xfrm>
          <a:prstGeom prst="rect">
            <a:avLst/>
          </a:prstGeom>
          <a:noFill/>
        </p:spPr>
        <p:txBody>
          <a:bodyPr wrap="none" rtlCol="0">
            <a:spAutoFit/>
          </a:bodyPr>
          <a:lstStyle/>
          <a:p>
            <a:r>
              <a:rPr lang="vi-VN" sz="1600" b="1" dirty="0">
                <a:solidFill>
                  <a:schemeClr val="tx1"/>
                </a:solidFill>
                <a:latin typeface="Signika" panose="020B0604020202020204" charset="0"/>
              </a:rPr>
              <a:t>VẤN ĐỀ TIÊN QUYẾT</a:t>
            </a:r>
          </a:p>
        </p:txBody>
      </p:sp>
      <p:sp>
        <p:nvSpPr>
          <p:cNvPr id="5" name="TextBox 4">
            <a:extLst>
              <a:ext uri="{FF2B5EF4-FFF2-40B4-BE49-F238E27FC236}">
                <a16:creationId xmlns:a16="http://schemas.microsoft.com/office/drawing/2014/main" id="{4B30BC63-4948-CDD6-6BE2-5719EE6ED163}"/>
              </a:ext>
            </a:extLst>
          </p:cNvPr>
          <p:cNvSpPr txBox="1"/>
          <p:nvPr/>
        </p:nvSpPr>
        <p:spPr>
          <a:xfrm>
            <a:off x="2924956" y="2963718"/>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84779" y="3302124"/>
            <a:ext cx="5133137" cy="584775"/>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Tiếp tục nghiên cứu và </a:t>
            </a:r>
            <a:r>
              <a:rPr lang="vi-VN" sz="1600" dirty="0" err="1">
                <a:solidFill>
                  <a:schemeClr val="tx1"/>
                </a:solidFill>
                <a:latin typeface="Signika" panose="020B0604020202020204" charset="0"/>
              </a:rPr>
              <a:t>bổ</a:t>
            </a:r>
            <a:r>
              <a:rPr lang="vi-VN" sz="1600" dirty="0">
                <a:solidFill>
                  <a:schemeClr val="tx1"/>
                </a:solidFill>
                <a:latin typeface="Signika" panose="020B0604020202020204" charset="0"/>
              </a:rPr>
              <a:t> sung công nghệ mới giúp hệ thống hoạt động ngày càng hiệu quả</a:t>
            </a:r>
          </a:p>
        </p:txBody>
      </p:sp>
    </p:spTree>
    <p:extLst>
      <p:ext uri="{BB962C8B-B14F-4D97-AF65-F5344CB8AC3E}">
        <p14:creationId xmlns:p14="http://schemas.microsoft.com/office/powerpoint/2010/main" val="558742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cải tiến trong sản phẩm</a:t>
            </a:r>
            <a:endParaRPr/>
          </a:p>
        </p:txBody>
      </p:sp>
      <p:sp>
        <p:nvSpPr>
          <p:cNvPr id="700" name="Google Shape;700;p52"/>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a:solidFill>
                  <a:schemeClr val="dk1"/>
                </a:solidFill>
                <a:latin typeface="Signika" panose="020B0604020202020204" charset="0"/>
                <a:ea typeface="Palanquin"/>
                <a:cs typeface="Palanquin"/>
                <a:sym typeface="Palanquin"/>
              </a:rPr>
              <a:t>Các cải tiến có thể thực hiện để hệ thống thêm hoàn chỉnh</a:t>
            </a:r>
            <a:endParaRPr sz="1600" dirty="0">
              <a:solidFill>
                <a:schemeClr val="dk1"/>
              </a:solidFill>
              <a:latin typeface="Signika" panose="020B0604020202020204" charset="0"/>
              <a:ea typeface="Palanquin"/>
              <a:cs typeface="Palanquin"/>
              <a:sym typeface="Palanquin"/>
            </a:endParaRPr>
          </a:p>
        </p:txBody>
      </p:sp>
      <p:sp>
        <p:nvSpPr>
          <p:cNvPr id="701" name="Google Shape;701;p52">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702" name="Google Shape;702;p52">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
        <p:nvSpPr>
          <p:cNvPr id="2" name="Google Shape;705;p52">
            <a:extLst>
              <a:ext uri="{FF2B5EF4-FFF2-40B4-BE49-F238E27FC236}">
                <a16:creationId xmlns:a16="http://schemas.microsoft.com/office/drawing/2014/main" id="{F89D4FC3-86A2-B46A-4311-8B85F625E0B5}"/>
              </a:ext>
            </a:extLst>
          </p:cNvPr>
          <p:cNvSpPr txBox="1"/>
          <p:nvPr/>
        </p:nvSpPr>
        <p:spPr>
          <a:xfrm>
            <a:off x="713225" y="1877970"/>
            <a:ext cx="2010487" cy="201041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TÍNH NĂNG</a:t>
            </a:r>
            <a:endParaRPr dirty="0">
              <a:sym typeface="Signika"/>
            </a:endParaRPr>
          </a:p>
        </p:txBody>
      </p:sp>
      <p:sp>
        <p:nvSpPr>
          <p:cNvPr id="5" name="TextBox 4">
            <a:extLst>
              <a:ext uri="{FF2B5EF4-FFF2-40B4-BE49-F238E27FC236}">
                <a16:creationId xmlns:a16="http://schemas.microsoft.com/office/drawing/2014/main" id="{4B30BC63-4948-CDD6-6BE2-5719EE6ED163}"/>
              </a:ext>
            </a:extLst>
          </p:cNvPr>
          <p:cNvSpPr txBox="1"/>
          <p:nvPr/>
        </p:nvSpPr>
        <p:spPr>
          <a:xfrm>
            <a:off x="2937690" y="1877970"/>
            <a:ext cx="2138727" cy="338554"/>
          </a:xfrm>
          <a:prstGeom prst="rect">
            <a:avLst/>
          </a:prstGeom>
          <a:noFill/>
        </p:spPr>
        <p:txBody>
          <a:bodyPr wrap="none" rtlCol="0">
            <a:spAutoFit/>
          </a:bodyPr>
          <a:lstStyle/>
          <a:p>
            <a:r>
              <a:rPr lang="vi-VN" sz="1600" b="1" dirty="0">
                <a:solidFill>
                  <a:schemeClr val="tx1"/>
                </a:solidFill>
                <a:latin typeface="Signika" panose="020B0604020202020204" charset="0"/>
              </a:rPr>
              <a:t>PHÁT TRIỂN SAU NÀY</a:t>
            </a:r>
          </a:p>
        </p:txBody>
      </p:sp>
      <p:sp>
        <p:nvSpPr>
          <p:cNvPr id="6" name="TextBox 5">
            <a:extLst>
              <a:ext uri="{FF2B5EF4-FFF2-40B4-BE49-F238E27FC236}">
                <a16:creationId xmlns:a16="http://schemas.microsoft.com/office/drawing/2014/main" id="{0434F2F0-2B6C-30C1-B284-5017372F3CDD}"/>
              </a:ext>
            </a:extLst>
          </p:cNvPr>
          <p:cNvSpPr txBox="1"/>
          <p:nvPr/>
        </p:nvSpPr>
        <p:spPr>
          <a:xfrm>
            <a:off x="3297513" y="2216376"/>
            <a:ext cx="5133137" cy="1569660"/>
          </a:xfrm>
          <a:prstGeom prst="rect">
            <a:avLst/>
          </a:prstGeom>
          <a:noFill/>
        </p:spPr>
        <p:txBody>
          <a:bodyPr wrap="square" rtlCol="0">
            <a:spAutoFit/>
          </a:bodyPr>
          <a:lstStyle/>
          <a:p>
            <a:pPr marL="285750" indent="-285750">
              <a:buFont typeface="Arial" panose="020B0604020202020204" pitchFamily="34" charset="0"/>
              <a:buChar char="•"/>
            </a:pPr>
            <a:r>
              <a:rPr lang="vi-VN" sz="1600" dirty="0">
                <a:solidFill>
                  <a:schemeClr val="tx1"/>
                </a:solidFill>
                <a:latin typeface="Signika" panose="020B0604020202020204" charset="0"/>
              </a:rPr>
              <a:t>Kết nối thiết bị mới vào hệ thống</a:t>
            </a:r>
          </a:p>
          <a:p>
            <a:pPr marL="285750" indent="-285750">
              <a:buFont typeface="Arial" panose="020B0604020202020204" pitchFamily="34" charset="0"/>
              <a:buChar char="•"/>
            </a:pPr>
            <a:r>
              <a:rPr lang="vi-VN" sz="1600" dirty="0">
                <a:solidFill>
                  <a:schemeClr val="tx1"/>
                </a:solidFill>
                <a:latin typeface="Signika" panose="020B0604020202020204" charset="0"/>
              </a:rPr>
              <a:t>Thêm và phân quyền thành viên trong gia đình</a:t>
            </a:r>
          </a:p>
          <a:p>
            <a:pPr marL="285750" indent="-285750">
              <a:buFont typeface="Arial" panose="020B0604020202020204" pitchFamily="34" charset="0"/>
              <a:buChar char="•"/>
            </a:pPr>
            <a:r>
              <a:rPr lang="vi-VN" sz="1600" dirty="0">
                <a:solidFill>
                  <a:schemeClr val="tx1"/>
                </a:solidFill>
                <a:latin typeface="Signika" panose="020B0604020202020204" charset="0"/>
              </a:rPr>
              <a:t>Quản lý các thiết bị, thao tác điều </a:t>
            </a:r>
            <a:r>
              <a:rPr lang="vi-VN" sz="1600" dirty="0" err="1">
                <a:solidFill>
                  <a:schemeClr val="tx1"/>
                </a:solidFill>
                <a:latin typeface="Signika" panose="020B0604020202020204" charset="0"/>
              </a:rPr>
              <a:t>khiển</a:t>
            </a:r>
            <a:r>
              <a:rPr lang="vi-VN" sz="1600" dirty="0">
                <a:solidFill>
                  <a:schemeClr val="tx1"/>
                </a:solidFill>
                <a:latin typeface="Signika" panose="020B0604020202020204" charset="0"/>
              </a:rPr>
              <a:t> bật tắt</a:t>
            </a:r>
          </a:p>
          <a:p>
            <a:pPr marL="285750" indent="-285750">
              <a:buFont typeface="Arial" panose="020B0604020202020204" pitchFamily="34" charset="0"/>
              <a:buChar char="•"/>
            </a:pPr>
            <a:r>
              <a:rPr lang="vi-VN" sz="1600" dirty="0">
                <a:solidFill>
                  <a:schemeClr val="tx1"/>
                </a:solidFill>
                <a:latin typeface="Signika" panose="020B0604020202020204" charset="0"/>
              </a:rPr>
              <a:t>Định giờ thao tác, cảnh báo nguy hiểm, người té ngã</a:t>
            </a:r>
          </a:p>
          <a:p>
            <a:pPr marL="285750" indent="-285750">
              <a:buFont typeface="Arial" panose="020B0604020202020204" pitchFamily="34" charset="0"/>
              <a:buChar char="•"/>
            </a:pPr>
            <a:r>
              <a:rPr lang="vi-VN" sz="1600" dirty="0">
                <a:solidFill>
                  <a:schemeClr val="tx1"/>
                </a:solidFill>
                <a:latin typeface="Signika" panose="020B0604020202020204" charset="0"/>
              </a:rPr>
              <a:t>Hỗ trợ </a:t>
            </a:r>
            <a:r>
              <a:rPr lang="vi-VN" sz="1600" dirty="0" err="1">
                <a:solidFill>
                  <a:schemeClr val="tx1"/>
                </a:solidFill>
                <a:latin typeface="Signika" panose="020B0604020202020204" charset="0"/>
              </a:rPr>
              <a:t>Mini</a:t>
            </a:r>
            <a:r>
              <a:rPr lang="vi-VN" sz="1600" dirty="0">
                <a:solidFill>
                  <a:schemeClr val="tx1"/>
                </a:solidFill>
                <a:latin typeface="Signika" panose="020B0604020202020204" charset="0"/>
              </a:rPr>
              <a:t> </a:t>
            </a:r>
            <a:r>
              <a:rPr lang="vi-VN" sz="1600" dirty="0" err="1">
                <a:solidFill>
                  <a:schemeClr val="tx1"/>
                </a:solidFill>
                <a:latin typeface="Signika" panose="020B0604020202020204" charset="0"/>
              </a:rPr>
              <a:t>App</a:t>
            </a:r>
            <a:r>
              <a:rPr lang="vi-VN" sz="1600" dirty="0">
                <a:solidFill>
                  <a:schemeClr val="tx1"/>
                </a:solidFill>
                <a:latin typeface="Signika" panose="020B0604020202020204" charset="0"/>
              </a:rPr>
              <a:t>, tích hợp các thiết bị của bên thứ ba</a:t>
            </a:r>
          </a:p>
          <a:p>
            <a:pPr marL="285750" indent="-285750">
              <a:buFont typeface="Arial" panose="020B0604020202020204" pitchFamily="34" charset="0"/>
              <a:buChar char="•"/>
            </a:pPr>
            <a:r>
              <a:rPr lang="vi-VN" sz="1600" dirty="0">
                <a:solidFill>
                  <a:schemeClr val="tx1"/>
                </a:solidFill>
                <a:latin typeface="Signika" panose="020B0604020202020204" charset="0"/>
              </a:rPr>
              <a:t>Thanh toán tiền điện, nước, hóa đơn </a:t>
            </a:r>
            <a:r>
              <a:rPr lang="vi-VN" sz="1600" dirty="0" err="1">
                <a:solidFill>
                  <a:schemeClr val="tx1"/>
                </a:solidFill>
                <a:latin typeface="Signika" panose="020B0604020202020204" charset="0"/>
              </a:rPr>
              <a:t>internet</a:t>
            </a:r>
            <a:r>
              <a:rPr lang="vi-VN" sz="1600" dirty="0">
                <a:solidFill>
                  <a:schemeClr val="tx1"/>
                </a:solidFill>
                <a:latin typeface="Signika" panose="020B0604020202020204" charset="0"/>
              </a:rPr>
              <a:t>,…</a:t>
            </a:r>
          </a:p>
        </p:txBody>
      </p:sp>
    </p:spTree>
    <p:extLst>
      <p:ext uri="{BB962C8B-B14F-4D97-AF65-F5344CB8AC3E}">
        <p14:creationId xmlns:p14="http://schemas.microsoft.com/office/powerpoint/2010/main" val="162822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Kết Luận</a:t>
            </a:r>
            <a:endParaRPr sz="4800" dirty="0"/>
          </a:p>
        </p:txBody>
      </p:sp>
      <p:sp>
        <p:nvSpPr>
          <p:cNvPr id="736" name="Google Shape;736;p54"/>
          <p:cNvSpPr txBox="1">
            <a:spLocks noGrp="1"/>
          </p:cNvSpPr>
          <p:nvPr>
            <p:ph type="title" idx="2"/>
          </p:nvPr>
        </p:nvSpPr>
        <p:spPr>
          <a:xfrm>
            <a:off x="2634975" y="2042949"/>
            <a:ext cx="38742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06</a:t>
            </a:r>
            <a:endParaRPr sz="9600"/>
          </a:p>
        </p:txBody>
      </p:sp>
      <p:sp>
        <p:nvSpPr>
          <p:cNvPr id="738" name="Google Shape;738;p54"/>
          <p:cNvSpPr txBox="1">
            <a:spLocks noGrp="1"/>
          </p:cNvSpPr>
          <p:nvPr>
            <p:ph type="subTitle" idx="3"/>
          </p:nvPr>
        </p:nvSpPr>
        <p:spPr>
          <a:xfrm>
            <a:off x="2635057" y="800550"/>
            <a:ext cx="38739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ignika" panose="020B0604020202020204" charset="0"/>
              </a:rPr>
              <a:t>Tổng kết đề tài và kinh nghiệm đúc kết</a:t>
            </a:r>
          </a:p>
        </p:txBody>
      </p:sp>
      <p:sp>
        <p:nvSpPr>
          <p:cNvPr id="739" name="Google Shape;739;p54"/>
          <p:cNvSpPr/>
          <p:nvPr/>
        </p:nvSpPr>
        <p:spPr>
          <a:xfrm>
            <a:off x="8053025" y="1617150"/>
            <a:ext cx="1092000" cy="247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0" y="-26150"/>
            <a:ext cx="1344900" cy="18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7263450" y="229150"/>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546925" y="3244450"/>
            <a:ext cx="251100" cy="25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3036925" y="108075"/>
            <a:ext cx="593400" cy="59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54"/>
          <p:cNvGrpSpPr/>
          <p:nvPr/>
        </p:nvGrpSpPr>
        <p:grpSpPr>
          <a:xfrm>
            <a:off x="7263438" y="2559824"/>
            <a:ext cx="1345023" cy="1360513"/>
            <a:chOff x="6342275" y="-537052"/>
            <a:chExt cx="2483425" cy="2512025"/>
          </a:xfrm>
        </p:grpSpPr>
        <p:sp>
          <p:nvSpPr>
            <p:cNvPr id="745" name="Google Shape;745;p54"/>
            <p:cNvSpPr/>
            <p:nvPr/>
          </p:nvSpPr>
          <p:spPr>
            <a:xfrm>
              <a:off x="6342275" y="-537052"/>
              <a:ext cx="2483425" cy="2512025"/>
            </a:xfrm>
            <a:custGeom>
              <a:avLst/>
              <a:gdLst/>
              <a:ahLst/>
              <a:cxnLst/>
              <a:rect l="l" t="t" r="r" b="b"/>
              <a:pathLst>
                <a:path w="99337" h="100481" extrusionOk="0">
                  <a:moveTo>
                    <a:pt x="89531" y="17892"/>
                  </a:moveTo>
                  <a:cubicBezTo>
                    <a:pt x="89997" y="17892"/>
                    <a:pt x="90462" y="18035"/>
                    <a:pt x="90891" y="18321"/>
                  </a:cubicBezTo>
                  <a:cubicBezTo>
                    <a:pt x="91750" y="18751"/>
                    <a:pt x="92179" y="19753"/>
                    <a:pt x="92036" y="20611"/>
                  </a:cubicBezTo>
                  <a:cubicBezTo>
                    <a:pt x="90891" y="31347"/>
                    <a:pt x="86740" y="38074"/>
                    <a:pt x="79584" y="40937"/>
                  </a:cubicBezTo>
                  <a:lnTo>
                    <a:pt x="81301" y="22759"/>
                  </a:lnTo>
                  <a:lnTo>
                    <a:pt x="88172" y="18321"/>
                  </a:lnTo>
                  <a:cubicBezTo>
                    <a:pt x="88601" y="18035"/>
                    <a:pt x="89066" y="17892"/>
                    <a:pt x="89531" y="17892"/>
                  </a:cubicBezTo>
                  <a:close/>
                  <a:moveTo>
                    <a:pt x="9734" y="17892"/>
                  </a:moveTo>
                  <a:cubicBezTo>
                    <a:pt x="10199" y="17892"/>
                    <a:pt x="10664" y="18035"/>
                    <a:pt x="11022" y="18321"/>
                  </a:cubicBezTo>
                  <a:lnTo>
                    <a:pt x="19181" y="23474"/>
                  </a:lnTo>
                  <a:cubicBezTo>
                    <a:pt x="19181" y="23617"/>
                    <a:pt x="19324" y="23617"/>
                    <a:pt x="19610" y="23617"/>
                  </a:cubicBezTo>
                  <a:lnTo>
                    <a:pt x="21328" y="41652"/>
                  </a:lnTo>
                  <a:cubicBezTo>
                    <a:pt x="13169" y="39076"/>
                    <a:pt x="8589" y="32062"/>
                    <a:pt x="7301" y="20611"/>
                  </a:cubicBezTo>
                  <a:cubicBezTo>
                    <a:pt x="7158" y="19753"/>
                    <a:pt x="7587" y="18751"/>
                    <a:pt x="8446" y="18321"/>
                  </a:cubicBezTo>
                  <a:cubicBezTo>
                    <a:pt x="8804" y="18035"/>
                    <a:pt x="9269" y="17892"/>
                    <a:pt x="9734" y="17892"/>
                  </a:cubicBezTo>
                  <a:close/>
                  <a:moveTo>
                    <a:pt x="21471" y="0"/>
                  </a:moveTo>
                  <a:cubicBezTo>
                    <a:pt x="19181" y="0"/>
                    <a:pt x="17320" y="2004"/>
                    <a:pt x="17606" y="4294"/>
                  </a:cubicBezTo>
                  <a:lnTo>
                    <a:pt x="18608" y="14886"/>
                  </a:lnTo>
                  <a:lnTo>
                    <a:pt x="15173" y="12739"/>
                  </a:lnTo>
                  <a:cubicBezTo>
                    <a:pt x="13542" y="11597"/>
                    <a:pt x="11678" y="11013"/>
                    <a:pt x="9794" y="11013"/>
                  </a:cubicBezTo>
                  <a:cubicBezTo>
                    <a:pt x="8372" y="11013"/>
                    <a:pt x="6938" y="11346"/>
                    <a:pt x="5583" y="12023"/>
                  </a:cubicBezTo>
                  <a:cubicBezTo>
                    <a:pt x="2005" y="13598"/>
                    <a:pt x="1" y="17463"/>
                    <a:pt x="430" y="21327"/>
                  </a:cubicBezTo>
                  <a:cubicBezTo>
                    <a:pt x="1718" y="33780"/>
                    <a:pt x="7014" y="42511"/>
                    <a:pt x="15459" y="46662"/>
                  </a:cubicBezTo>
                  <a:lnTo>
                    <a:pt x="14028" y="47664"/>
                  </a:lnTo>
                  <a:cubicBezTo>
                    <a:pt x="11165" y="49668"/>
                    <a:pt x="12597" y="53962"/>
                    <a:pt x="16032" y="53962"/>
                  </a:cubicBezTo>
                  <a:cubicBezTo>
                    <a:pt x="16748" y="53962"/>
                    <a:pt x="17463" y="53676"/>
                    <a:pt x="18036" y="53246"/>
                  </a:cubicBezTo>
                  <a:cubicBezTo>
                    <a:pt x="18895" y="52674"/>
                    <a:pt x="20755" y="51386"/>
                    <a:pt x="22473" y="50097"/>
                  </a:cubicBezTo>
                  <a:cubicBezTo>
                    <a:pt x="25336" y="61405"/>
                    <a:pt x="34353" y="70136"/>
                    <a:pt x="45804" y="72283"/>
                  </a:cubicBezTo>
                  <a:lnTo>
                    <a:pt x="45804" y="89316"/>
                  </a:lnTo>
                  <a:lnTo>
                    <a:pt x="43657" y="89316"/>
                  </a:lnTo>
                  <a:cubicBezTo>
                    <a:pt x="40794" y="89316"/>
                    <a:pt x="38075" y="90891"/>
                    <a:pt x="36500" y="93467"/>
                  </a:cubicBezTo>
                  <a:lnTo>
                    <a:pt x="27626" y="93467"/>
                  </a:lnTo>
                  <a:cubicBezTo>
                    <a:pt x="25765" y="93467"/>
                    <a:pt x="24191" y="94756"/>
                    <a:pt x="24047" y="96616"/>
                  </a:cubicBezTo>
                  <a:cubicBezTo>
                    <a:pt x="23761" y="98763"/>
                    <a:pt x="25479" y="100481"/>
                    <a:pt x="27626" y="100481"/>
                  </a:cubicBezTo>
                  <a:lnTo>
                    <a:pt x="71425" y="100481"/>
                  </a:lnTo>
                  <a:cubicBezTo>
                    <a:pt x="73286" y="100481"/>
                    <a:pt x="74860" y="99193"/>
                    <a:pt x="75146" y="97332"/>
                  </a:cubicBezTo>
                  <a:cubicBezTo>
                    <a:pt x="75290" y="95185"/>
                    <a:pt x="73715" y="93467"/>
                    <a:pt x="71568" y="93467"/>
                  </a:cubicBezTo>
                  <a:lnTo>
                    <a:pt x="62551" y="93467"/>
                  </a:lnTo>
                  <a:cubicBezTo>
                    <a:pt x="61119" y="90891"/>
                    <a:pt x="58400" y="89316"/>
                    <a:pt x="55394" y="89316"/>
                  </a:cubicBezTo>
                  <a:lnTo>
                    <a:pt x="53390" y="89316"/>
                  </a:lnTo>
                  <a:lnTo>
                    <a:pt x="53390" y="72570"/>
                  </a:lnTo>
                  <a:cubicBezTo>
                    <a:pt x="65127" y="70995"/>
                    <a:pt x="74860" y="62550"/>
                    <a:pt x="78009" y="50956"/>
                  </a:cubicBezTo>
                  <a:lnTo>
                    <a:pt x="81301" y="53246"/>
                  </a:lnTo>
                  <a:cubicBezTo>
                    <a:pt x="81874" y="53676"/>
                    <a:pt x="82589" y="53962"/>
                    <a:pt x="83305" y="53962"/>
                  </a:cubicBezTo>
                  <a:cubicBezTo>
                    <a:pt x="86597" y="53962"/>
                    <a:pt x="88029" y="49668"/>
                    <a:pt x="85309" y="47664"/>
                  </a:cubicBezTo>
                  <a:lnTo>
                    <a:pt x="83878" y="46662"/>
                  </a:lnTo>
                  <a:cubicBezTo>
                    <a:pt x="92323" y="42511"/>
                    <a:pt x="97619" y="33780"/>
                    <a:pt x="98907" y="21327"/>
                  </a:cubicBezTo>
                  <a:cubicBezTo>
                    <a:pt x="99336" y="17463"/>
                    <a:pt x="97332" y="13741"/>
                    <a:pt x="93754" y="12023"/>
                  </a:cubicBezTo>
                  <a:cubicBezTo>
                    <a:pt x="92399" y="11346"/>
                    <a:pt x="90965" y="11013"/>
                    <a:pt x="89543" y="11013"/>
                  </a:cubicBezTo>
                  <a:cubicBezTo>
                    <a:pt x="87659" y="11013"/>
                    <a:pt x="85795" y="11597"/>
                    <a:pt x="84164" y="12739"/>
                  </a:cubicBezTo>
                  <a:lnTo>
                    <a:pt x="82160" y="13884"/>
                  </a:lnTo>
                  <a:lnTo>
                    <a:pt x="83162" y="4294"/>
                  </a:lnTo>
                  <a:cubicBezTo>
                    <a:pt x="83448" y="2004"/>
                    <a:pt x="81588" y="0"/>
                    <a:pt x="79297"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7376425" y="-154177"/>
              <a:ext cx="375750" cy="980500"/>
            </a:xfrm>
            <a:custGeom>
              <a:avLst/>
              <a:gdLst/>
              <a:ahLst/>
              <a:cxnLst/>
              <a:rect l="l" t="t" r="r" b="b"/>
              <a:pathLst>
                <a:path w="15030" h="39220" extrusionOk="0">
                  <a:moveTo>
                    <a:pt x="12310" y="2720"/>
                  </a:moveTo>
                  <a:lnTo>
                    <a:pt x="12310" y="36643"/>
                  </a:lnTo>
                  <a:lnTo>
                    <a:pt x="7014" y="36643"/>
                  </a:lnTo>
                  <a:lnTo>
                    <a:pt x="7014" y="7587"/>
                  </a:lnTo>
                  <a:lnTo>
                    <a:pt x="2720" y="7587"/>
                  </a:lnTo>
                  <a:lnTo>
                    <a:pt x="2720" y="2720"/>
                  </a:lnTo>
                  <a:close/>
                  <a:moveTo>
                    <a:pt x="2720" y="0"/>
                  </a:moveTo>
                  <a:cubicBezTo>
                    <a:pt x="1146" y="0"/>
                    <a:pt x="1" y="1289"/>
                    <a:pt x="1" y="2720"/>
                  </a:cubicBezTo>
                  <a:lnTo>
                    <a:pt x="1" y="7444"/>
                  </a:lnTo>
                  <a:cubicBezTo>
                    <a:pt x="1" y="9018"/>
                    <a:pt x="1146" y="10163"/>
                    <a:pt x="2720" y="10163"/>
                  </a:cubicBezTo>
                  <a:lnTo>
                    <a:pt x="4295" y="10163"/>
                  </a:lnTo>
                  <a:lnTo>
                    <a:pt x="4295" y="36643"/>
                  </a:lnTo>
                  <a:cubicBezTo>
                    <a:pt x="4295" y="38074"/>
                    <a:pt x="5583" y="39220"/>
                    <a:pt x="7014" y="39220"/>
                  </a:cubicBezTo>
                  <a:lnTo>
                    <a:pt x="12310" y="39220"/>
                  </a:lnTo>
                  <a:cubicBezTo>
                    <a:pt x="13742" y="39220"/>
                    <a:pt x="15030" y="38074"/>
                    <a:pt x="15030" y="36643"/>
                  </a:cubicBezTo>
                  <a:lnTo>
                    <a:pt x="15030" y="2577"/>
                  </a:lnTo>
                  <a:cubicBezTo>
                    <a:pt x="15030" y="1146"/>
                    <a:pt x="13742" y="0"/>
                    <a:pt x="1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4"/>
          <p:cNvGrpSpPr/>
          <p:nvPr/>
        </p:nvGrpSpPr>
        <p:grpSpPr>
          <a:xfrm>
            <a:off x="252725" y="1257748"/>
            <a:ext cx="1482300" cy="1483782"/>
            <a:chOff x="317525" y="2400298"/>
            <a:chExt cx="1482300" cy="1483782"/>
          </a:xfrm>
        </p:grpSpPr>
        <p:grpSp>
          <p:nvGrpSpPr>
            <p:cNvPr id="748" name="Google Shape;748;p54"/>
            <p:cNvGrpSpPr/>
            <p:nvPr/>
          </p:nvGrpSpPr>
          <p:grpSpPr>
            <a:xfrm>
              <a:off x="329534" y="2400298"/>
              <a:ext cx="1460754" cy="1483782"/>
              <a:chOff x="397734" y="2012550"/>
              <a:chExt cx="2031082" cy="2063100"/>
            </a:xfrm>
          </p:grpSpPr>
          <p:sp>
            <p:nvSpPr>
              <p:cNvPr id="749" name="Google Shape;749;p54"/>
              <p:cNvSpPr/>
              <p:nvPr/>
            </p:nvSpPr>
            <p:spPr>
              <a:xfrm>
                <a:off x="941225" y="3029400"/>
                <a:ext cx="939600" cy="915900"/>
              </a:xfrm>
              <a:prstGeom prst="star7">
                <a:avLst>
                  <a:gd name="adj" fmla="val 34601"/>
                  <a:gd name="hf" fmla="val 102572"/>
                  <a:gd name="vf" fmla="val 105210"/>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822725" y="2899050"/>
                <a:ext cx="1176600" cy="1176600"/>
              </a:xfrm>
              <a:prstGeom prst="ellipse">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54"/>
              <p:cNvCxnSpPr>
                <a:stCxn id="750" idx="1"/>
              </p:cNvCxnSpPr>
              <p:nvPr/>
            </p:nvCxnSpPr>
            <p:spPr>
              <a:xfrm rot="10800000">
                <a:off x="397734" y="2036959"/>
                <a:ext cx="597300" cy="10344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2" name="Google Shape;752;p54"/>
              <p:cNvCxnSpPr>
                <a:stCxn id="750" idx="0"/>
              </p:cNvCxnSpPr>
              <p:nvPr/>
            </p:nvCxnSpPr>
            <p:spPr>
              <a:xfrm rot="10800000">
                <a:off x="899525" y="2012550"/>
                <a:ext cx="511500" cy="8865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3" name="Google Shape;753;p54"/>
              <p:cNvCxnSpPr>
                <a:stCxn id="750" idx="0"/>
              </p:cNvCxnSpPr>
              <p:nvPr/>
            </p:nvCxnSpPr>
            <p:spPr>
              <a:xfrm rot="10800000" flipH="1">
                <a:off x="1411025" y="2032350"/>
                <a:ext cx="500700" cy="866700"/>
              </a:xfrm>
              <a:prstGeom prst="straightConnector1">
                <a:avLst/>
              </a:prstGeom>
              <a:noFill/>
              <a:ln w="28575" cap="flat" cmpd="sng">
                <a:solidFill>
                  <a:schemeClr val="accent1">
                    <a:lumMod val="10000"/>
                  </a:schemeClr>
                </a:solidFill>
                <a:prstDash val="solid"/>
                <a:round/>
                <a:headEnd type="none" w="med" len="med"/>
                <a:tailEnd type="none" w="med" len="med"/>
              </a:ln>
            </p:spPr>
          </p:cxnSp>
          <p:cxnSp>
            <p:nvCxnSpPr>
              <p:cNvPr id="754" name="Google Shape;754;p54"/>
              <p:cNvCxnSpPr>
                <a:stCxn id="750" idx="7"/>
              </p:cNvCxnSpPr>
              <p:nvPr/>
            </p:nvCxnSpPr>
            <p:spPr>
              <a:xfrm rot="10800000" flipH="1">
                <a:off x="1827016" y="2028859"/>
                <a:ext cx="601800" cy="1042500"/>
              </a:xfrm>
              <a:prstGeom prst="straightConnector1">
                <a:avLst/>
              </a:prstGeom>
              <a:noFill/>
              <a:ln w="28575" cap="flat" cmpd="sng">
                <a:solidFill>
                  <a:schemeClr val="accent1">
                    <a:lumMod val="10000"/>
                  </a:schemeClr>
                </a:solidFill>
                <a:prstDash val="solid"/>
                <a:round/>
                <a:headEnd type="none" w="med" len="med"/>
                <a:tailEnd type="none" w="med" len="med"/>
              </a:ln>
            </p:spPr>
          </p:cxnSp>
        </p:grpSp>
        <p:cxnSp>
          <p:nvCxnSpPr>
            <p:cNvPr id="755" name="Google Shape;755;p54"/>
            <p:cNvCxnSpPr/>
            <p:nvPr/>
          </p:nvCxnSpPr>
          <p:spPr>
            <a:xfrm>
              <a:off x="317525" y="2408400"/>
              <a:ext cx="1482300" cy="0"/>
            </a:xfrm>
            <a:prstGeom prst="straightConnector1">
              <a:avLst/>
            </a:prstGeom>
            <a:noFill/>
            <a:ln w="28575" cap="flat" cmpd="sng">
              <a:solidFill>
                <a:schemeClr val="accent1">
                  <a:lumMod val="10000"/>
                </a:schemeClr>
              </a:solidFill>
              <a:prstDash val="solid"/>
              <a:round/>
              <a:headEnd type="none" w="med" len="med"/>
              <a:tailEnd type="none" w="med" len="med"/>
            </a:ln>
          </p:spPr>
        </p:cxnSp>
      </p:grpSp>
      <p:sp>
        <p:nvSpPr>
          <p:cNvPr id="756" name="Google Shape;756;p5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757" name="Google Shape;757;p5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91550" y="1158659"/>
            <a:ext cx="3960900" cy="576000"/>
          </a:xfrm>
          <a:prstGeom prst="rect">
            <a:avLst/>
          </a:prstGeom>
        </p:spPr>
        <p:txBody>
          <a:bodyPr spcFirstLastPara="1" wrap="square" lIns="91425" tIns="91425" rIns="91425" bIns="91425" anchor="b" anchorCtr="0">
            <a:noAutofit/>
          </a:bodyPr>
          <a:lstStyle/>
          <a:p>
            <a:pPr>
              <a:buSzPts val="3000"/>
            </a:pPr>
            <a:r>
              <a:rPr lang="en" dirty="0"/>
              <a:t>GIỚI THIỆU</a:t>
            </a:r>
            <a:endParaRPr dirty="0"/>
          </a:p>
        </p:txBody>
      </p:sp>
      <p:grpSp>
        <p:nvGrpSpPr>
          <p:cNvPr id="202" name="Google Shape;202;p32"/>
          <p:cNvGrpSpPr/>
          <p:nvPr/>
        </p:nvGrpSpPr>
        <p:grpSpPr>
          <a:xfrm>
            <a:off x="1058825" y="765875"/>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7603947" y="2396709"/>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a:hlinkClick r:id="rId3" action="ppaction://hlinksldjump"/>
          </p:cNvPr>
          <p:cNvSpPr txBox="1"/>
          <p:nvPr/>
        </p:nvSpPr>
        <p:spPr>
          <a:xfrm>
            <a:off x="3762850" y="4170325"/>
            <a:ext cx="16185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Signika"/>
                <a:ea typeface="Signika"/>
                <a:cs typeface="Signika"/>
                <a:sym typeface="Signika"/>
              </a:rPr>
              <a:t>Activities</a:t>
            </a:r>
            <a:endParaRPr sz="2000" dirty="0">
              <a:solidFill>
                <a:schemeClr val="accent1"/>
              </a:solidFill>
              <a:latin typeface="Signika"/>
              <a:ea typeface="Signika"/>
              <a:cs typeface="Signika"/>
              <a:sym typeface="Signika"/>
            </a:endParaRPr>
          </a:p>
        </p:txBody>
      </p:sp>
      <p:sp>
        <p:nvSpPr>
          <p:cNvPr id="216" name="Google Shape;216;p32">
            <a:hlinkClick r:id="" action="ppaction://hlinkshowjump?jump=previousslide"/>
          </p:cNvPr>
          <p:cNvSpPr txBox="1"/>
          <p:nvPr/>
        </p:nvSpPr>
        <p:spPr>
          <a:xfrm>
            <a:off x="713225"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17" name="Google Shape;217;p32">
            <a:hlinkClick r:id="" action="ppaction://hlinkshowjump?jump=nextslide"/>
          </p:cNvPr>
          <p:cNvSpPr txBox="1"/>
          <p:nvPr/>
        </p:nvSpPr>
        <p:spPr>
          <a:xfrm>
            <a:off x="7232750"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20" name="Google Shape;201;p32">
            <a:extLst>
              <a:ext uri="{FF2B5EF4-FFF2-40B4-BE49-F238E27FC236}">
                <a16:creationId xmlns:a16="http://schemas.microsoft.com/office/drawing/2014/main" id="{00A71911-5997-43BC-8B44-C4DE119A60E7}"/>
              </a:ext>
            </a:extLst>
          </p:cNvPr>
          <p:cNvSpPr txBox="1">
            <a:spLocks/>
          </p:cNvSpPr>
          <p:nvPr/>
        </p:nvSpPr>
        <p:spPr>
          <a:xfrm>
            <a:off x="1150968" y="2652982"/>
            <a:ext cx="6360836"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alanquin"/>
              <a:buChar char="●"/>
              <a:defRPr sz="1600" b="0" i="0" u="none" strike="noStrike" cap="none">
                <a:solidFill>
                  <a:schemeClr val="dk1"/>
                </a:solidFill>
                <a:latin typeface="Palanquin"/>
                <a:ea typeface="Palanquin"/>
                <a:cs typeface="Palanquin"/>
                <a:sym typeface="Palanquin"/>
              </a:defRPr>
            </a:lvl1pPr>
            <a:lvl2pPr marL="914400" marR="0" lvl="1"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2pPr>
            <a:lvl3pPr marL="1371600" marR="0" lvl="2"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3pPr>
            <a:lvl4pPr marL="1828800" marR="0" lvl="3"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4pPr>
            <a:lvl5pPr marL="2286000" marR="0" lvl="4"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5pPr>
            <a:lvl6pPr marL="2743200" marR="0" lvl="5"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6pPr>
            <a:lvl7pPr marL="3200400" marR="0" lvl="6"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7pPr>
            <a:lvl8pPr marL="3657600" marR="0" lvl="7"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8pPr>
            <a:lvl9pPr marL="4114800" marR="0" lvl="8" indent="-304800" algn="l" rtl="0">
              <a:lnSpc>
                <a:spcPct val="100000"/>
              </a:lnSpc>
              <a:spcBef>
                <a:spcPts val="0"/>
              </a:spcBef>
              <a:spcAft>
                <a:spcPts val="0"/>
              </a:spcAft>
              <a:buClr>
                <a:schemeClr val="dk1"/>
              </a:buClr>
              <a:buSzPts val="1200"/>
              <a:buFont typeface="Palanquin"/>
              <a:buChar char="■"/>
              <a:defRPr sz="1200" b="0" i="0" u="none" strike="noStrike" cap="none">
                <a:solidFill>
                  <a:schemeClr val="dk1"/>
                </a:solidFill>
                <a:latin typeface="Palanquin"/>
                <a:ea typeface="Palanquin"/>
                <a:cs typeface="Palanquin"/>
                <a:sym typeface="Palanquin"/>
              </a:defRPr>
            </a:lvl9pPr>
          </a:lstStyle>
          <a:p>
            <a:pPr marL="180340" indent="0" algn="just">
              <a:lnSpc>
                <a:spcPct val="150000"/>
              </a:lnSpc>
              <a:spcAft>
                <a:spcPts val="600"/>
              </a:spcAft>
              <a:buNone/>
            </a:pPr>
            <a:r>
              <a:rPr lang="vi-VN" sz="1800" dirty="0">
                <a:effectLst/>
                <a:latin typeface="Signika" panose="020B0604020202020204" charset="0"/>
                <a:ea typeface="Tahoma" panose="020B0604030504040204" pitchFamily="34" charset="0"/>
                <a:cs typeface="Tahoma" panose="020B0604030504040204" pitchFamily="34" charset="0"/>
              </a:rPr>
              <a:t>Thông qua lưu trữ, phân tích, tổng hợp các dữ liệu từ máy chủ MQTT </a:t>
            </a:r>
            <a:r>
              <a:rPr lang="vi-VN" sz="1800" dirty="0" err="1">
                <a:effectLst/>
                <a:latin typeface="Signika" panose="020B0604020202020204" charset="0"/>
                <a:ea typeface="Tahoma" panose="020B0604030504040204" pitchFamily="34" charset="0"/>
                <a:cs typeface="Tahoma" panose="020B0604030504040204" pitchFamily="34" charset="0"/>
              </a:rPr>
              <a:t>Broker</a:t>
            </a:r>
            <a:r>
              <a:rPr lang="vi-VN" sz="1800" dirty="0">
                <a:effectLst/>
                <a:latin typeface="Signika" panose="020B0604020202020204" charset="0"/>
                <a:ea typeface="Tahoma" panose="020B0604030504040204" pitchFamily="34" charset="0"/>
                <a:cs typeface="Tahoma" panose="020B0604030504040204" pitchFamily="34" charset="0"/>
              </a:rPr>
              <a:t>, xây dựng </a:t>
            </a:r>
            <a:r>
              <a:rPr lang="vi-VN" sz="1800" b="1" dirty="0">
                <a:effectLst/>
                <a:latin typeface="Signika" panose="020B0604020202020204" charset="0"/>
                <a:ea typeface="Tahoma" panose="020B0604030504040204" pitchFamily="34" charset="0"/>
                <a:cs typeface="Tahoma" panose="020B0604030504040204" pitchFamily="34" charset="0"/>
              </a:rPr>
              <a:t>trang tổng quan</a:t>
            </a:r>
            <a:r>
              <a:rPr lang="vi-VN" sz="1800" dirty="0">
                <a:effectLst/>
                <a:latin typeface="Signika" panose="020B0604020202020204" charset="0"/>
                <a:ea typeface="Tahoma" panose="020B0604030504040204" pitchFamily="34" charset="0"/>
                <a:cs typeface="Tahoma" panose="020B0604030504040204" pitchFamily="34" charset="0"/>
              </a:rPr>
              <a:t> hiển thị các thông tin về </a:t>
            </a:r>
            <a:r>
              <a:rPr lang="vi-VN" sz="1800" b="1" dirty="0">
                <a:effectLst/>
                <a:latin typeface="Signika" panose="020B0604020202020204" charset="0"/>
                <a:ea typeface="Tahoma" panose="020B0604030504040204" pitchFamily="34" charset="0"/>
                <a:cs typeface="Tahoma" panose="020B0604030504040204" pitchFamily="34" charset="0"/>
              </a:rPr>
              <a:t>điện năng sử dụng</a:t>
            </a:r>
            <a:r>
              <a:rPr lang="vi-VN" sz="1800" dirty="0">
                <a:effectLst/>
                <a:latin typeface="Signika" panose="020B0604020202020204" charset="0"/>
                <a:ea typeface="Tahoma" panose="020B0604030504040204" pitchFamily="34" charset="0"/>
                <a:cs typeface="Tahoma" panose="020B0604030504040204" pitchFamily="34" charset="0"/>
              </a:rPr>
              <a:t>, </a:t>
            </a:r>
            <a:r>
              <a:rPr lang="vi-VN" sz="1800" b="1" dirty="0">
                <a:effectLst/>
                <a:latin typeface="Signika" panose="020B0604020202020204" charset="0"/>
                <a:ea typeface="Tahoma" panose="020B0604030504040204" pitchFamily="34" charset="0"/>
                <a:cs typeface="Tahoma" panose="020B0604030504040204" pitchFamily="34" charset="0"/>
              </a:rPr>
              <a:t>biểu đồ sử dụng điện năng</a:t>
            </a:r>
            <a:r>
              <a:rPr lang="vi-VN" sz="1800" dirty="0">
                <a:effectLst/>
                <a:latin typeface="Signika" panose="020B0604020202020204" charset="0"/>
                <a:ea typeface="Tahoma" panose="020B0604030504040204" pitchFamily="34" charset="0"/>
                <a:cs typeface="Tahoma" panose="020B0604030504040204" pitchFamily="34" charset="0"/>
              </a:rPr>
              <a:t> của các thiết bị </a:t>
            </a:r>
            <a:r>
              <a:rPr lang="vi-VN" sz="1800" dirty="0" err="1">
                <a:effectLst/>
                <a:latin typeface="Signika" panose="020B0604020202020204" charset="0"/>
                <a:ea typeface="Tahoma" panose="020B0604030504040204" pitchFamily="34" charset="0"/>
                <a:cs typeface="Tahoma" panose="020B0604030504040204" pitchFamily="34" charset="0"/>
              </a:rPr>
              <a:t>IoT</a:t>
            </a:r>
            <a:r>
              <a:rPr lang="vi-VN" sz="1800" dirty="0">
                <a:effectLst/>
                <a:latin typeface="Signika" panose="020B0604020202020204" charset="0"/>
                <a:ea typeface="Tahoma" panose="020B0604030504040204" pitchFamily="34" charset="0"/>
                <a:cs typeface="Tahoma" panose="020B0604030504040204" pitchFamily="34" charset="0"/>
              </a:rPr>
              <a:t> và </a:t>
            </a:r>
            <a:r>
              <a:rPr lang="vi-VN" sz="1800" dirty="0" err="1">
                <a:effectLst/>
                <a:latin typeface="Signika" panose="020B0604020202020204" charset="0"/>
                <a:ea typeface="Tahoma" panose="020B0604030504040204" pitchFamily="34" charset="0"/>
                <a:cs typeface="Tahoma" panose="020B0604030504040204" pitchFamily="34" charset="0"/>
              </a:rPr>
              <a:t>hỗ</a:t>
            </a:r>
            <a:r>
              <a:rPr lang="vi-VN" sz="1800" dirty="0">
                <a:effectLst/>
                <a:latin typeface="Signika" panose="020B0604020202020204" charset="0"/>
                <a:ea typeface="Tahoma" panose="020B0604030504040204" pitchFamily="34" charset="0"/>
                <a:cs typeface="Tahoma" panose="020B0604030504040204" pitchFamily="34" charset="0"/>
              </a:rPr>
              <a:t> trợ </a:t>
            </a:r>
            <a:r>
              <a:rPr lang="vi-VN" sz="1800" b="1" dirty="0">
                <a:effectLst/>
                <a:latin typeface="Signika" panose="020B0604020202020204" charset="0"/>
                <a:ea typeface="Tahoma" panose="020B0604030504040204" pitchFamily="34" charset="0"/>
                <a:cs typeface="Tahoma" panose="020B0604030504040204" pitchFamily="34" charset="0"/>
              </a:rPr>
              <a:t>tính tiền điện</a:t>
            </a:r>
            <a:r>
              <a:rPr lang="vi-VN" sz="1800" dirty="0">
                <a:effectLst/>
                <a:latin typeface="Signika" panose="020B0604020202020204" charset="0"/>
                <a:ea typeface="Tahoma" panose="020B0604030504040204" pitchFamily="34" charset="0"/>
                <a:cs typeface="Tahoma" panose="020B0604030504040204" pitchFamily="34" charset="0"/>
              </a:rPr>
              <a:t> theo cấp bậc của Điện lực Việt Nam.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61FB07-1B68-4C5A-95DE-3A731C6A8A97}"/>
              </a:ext>
            </a:extLst>
          </p:cNvPr>
          <p:cNvSpPr/>
          <p:nvPr/>
        </p:nvSpPr>
        <p:spPr>
          <a:xfrm>
            <a:off x="3124329" y="2110085"/>
            <a:ext cx="2895344"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solidFill>
                  <a:schemeClr val="dk1"/>
                </a:solidFill>
                <a:latin typeface="Signika"/>
                <a:sym typeface="Signika"/>
              </a:rPr>
              <a:t>KẾT THÚC</a:t>
            </a:r>
          </a:p>
        </p:txBody>
      </p:sp>
    </p:spTree>
    <p:extLst>
      <p:ext uri="{BB962C8B-B14F-4D97-AF65-F5344CB8AC3E}">
        <p14:creationId xmlns:p14="http://schemas.microsoft.com/office/powerpoint/2010/main" val="88274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a:hlinkClick r:id="rId4" action="ppaction://hlinksldjump"/>
          </p:cNvPr>
          <p:cNvSpPr/>
          <p:nvPr/>
        </p:nvSpPr>
        <p:spPr>
          <a:xfrm>
            <a:off x="5929038" y="3477225"/>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endParaRPr/>
          </a:p>
        </p:txBody>
      </p:sp>
      <p:sp>
        <p:nvSpPr>
          <p:cNvPr id="224" name="Google Shape;224;p33">
            <a:hlinkClick r:id="rId5" action="ppaction://hlinksldjump"/>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a:hlinkClick r:id="rId6" action="ppaction://hlinksldjump"/>
          </p:cNvPr>
          <p:cNvSpPr/>
          <p:nvPr/>
        </p:nvSpPr>
        <p:spPr>
          <a:xfrm>
            <a:off x="713075" y="3477350"/>
            <a:ext cx="817200" cy="817200"/>
          </a:xfrm>
          <a:prstGeom prst="rect">
            <a:avLst/>
          </a:pr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a:hlinkClick r:id="rId7" action="ppaction://hlinksldjump"/>
          </p:cNvPr>
          <p:cNvSpPr/>
          <p:nvPr/>
        </p:nvSpPr>
        <p:spPr>
          <a:xfrm>
            <a:off x="5929075" y="1634850"/>
            <a:ext cx="817200" cy="817200"/>
          </a:xfrm>
          <a:prstGeom prst="ellipse">
            <a:avLst/>
          </a:prstGeom>
          <a:solidFill>
            <a:schemeClr val="accent6">
              <a:lumMod val="90000"/>
            </a:schemeClr>
          </a:solidFill>
          <a:ln>
            <a:noFill/>
          </a:ln>
        </p:spPr>
        <p:txBody>
          <a:bodyPr spcFirstLastPara="1" wrap="square" lIns="91425" tIns="91425" rIns="91425" bIns="91425" anchor="ctr" anchorCtr="0">
            <a:noAutofit/>
          </a:bodyPr>
          <a:lstStyle/>
          <a:p>
            <a:endParaRPr/>
          </a:p>
        </p:txBody>
      </p:sp>
      <p:sp>
        <p:nvSpPr>
          <p:cNvPr id="227" name="Google Shape;227;p33">
            <a:hlinkClick r:id="rId8" action="ppaction://hlinksldjump"/>
          </p:cNvPr>
          <p:cNvSpPr/>
          <p:nvPr/>
        </p:nvSpPr>
        <p:spPr>
          <a:xfrm>
            <a:off x="3321138" y="1634850"/>
            <a:ext cx="817200" cy="817200"/>
          </a:xfrm>
          <a:prstGeom prst="rect">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BÀI THUYẾT TRÌNH</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0" name="Google Shape;230;p33">
            <a:hlinkClick r:id="rId3" action="ppaction://hlinksldjump"/>
          </p:cNvPr>
          <p:cNvSpPr txBox="1">
            <a:spLocks noGrp="1"/>
          </p:cNvSpPr>
          <p:nvPr>
            <p:ph type="title" idx="3"/>
          </p:nvPr>
        </p:nvSpPr>
        <p:spPr>
          <a:xfrm>
            <a:off x="1530275" y="200038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Lý</a:t>
            </a:r>
            <a:r>
              <a:rPr lang="en" dirty="0"/>
              <a:t> do</a:t>
            </a:r>
            <a:br>
              <a:rPr lang="en" dirty="0"/>
            </a:br>
            <a:r>
              <a:rPr lang="en" dirty="0"/>
              <a:t>chọn đề tài</a:t>
            </a:r>
            <a:endParaRPr dirty="0"/>
          </a:p>
        </p:txBody>
      </p:sp>
      <p:sp>
        <p:nvSpPr>
          <p:cNvPr id="232" name="Google Shape;232;p33">
            <a:hlinkClick r:id="rId6" action="ppaction://hlinksldjump"/>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3" name="Google Shape;233;p33">
            <a:hlinkClick r:id="rId6" action="ppaction://hlinksldjump"/>
          </p:cNvPr>
          <p:cNvSpPr txBox="1">
            <a:spLocks noGrp="1"/>
          </p:cNvSpPr>
          <p:nvPr>
            <p:ph type="title" idx="5"/>
          </p:nvPr>
        </p:nvSpPr>
        <p:spPr>
          <a:xfrm>
            <a:off x="1625572"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sz="1600" dirty="0"/>
          </a:p>
        </p:txBody>
      </p:sp>
      <p:sp>
        <p:nvSpPr>
          <p:cNvPr id="235" name="Google Shape;235;p33">
            <a:hlinkClick r:id="rId8"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6" name="Google Shape;236;p33">
            <a:hlinkClick r:id="rId8" action="ppaction://hlinksldjump"/>
          </p:cNvPr>
          <p:cNvSpPr txBox="1">
            <a:spLocks noGrp="1"/>
          </p:cNvSpPr>
          <p:nvPr>
            <p:ph type="title" idx="8"/>
          </p:nvPr>
        </p:nvSpPr>
        <p:spPr>
          <a:xfrm>
            <a:off x="4244526" y="2000184"/>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Điểm mạnh yếu của đề tài</a:t>
            </a:r>
            <a:endParaRPr dirty="0"/>
          </a:p>
        </p:txBody>
      </p:sp>
      <p:sp>
        <p:nvSpPr>
          <p:cNvPr id="238" name="Google Shape;238;p33">
            <a:hlinkClick r:id="rId5" action="ppaction://hlinksldjump"/>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39" name="Google Shape;239;p33">
            <a:hlinkClick r:id="rId5" action="ppaction://hlinksldjump"/>
          </p:cNvPr>
          <p:cNvSpPr txBox="1">
            <a:spLocks noGrp="1"/>
          </p:cNvSpPr>
          <p:nvPr>
            <p:ph type="title" idx="14"/>
          </p:nvPr>
        </p:nvSpPr>
        <p:spPr>
          <a:xfrm>
            <a:off x="4272594" y="3885813"/>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hướng phát triển</a:t>
            </a:r>
            <a:endParaRPr dirty="0"/>
          </a:p>
        </p:txBody>
      </p:sp>
      <p:sp>
        <p:nvSpPr>
          <p:cNvPr id="241" name="Google Shape;241;p33">
            <a:hlinkClick r:id="rId7"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2" name="Google Shape;242;p33">
            <a:hlinkClick r:id="rId7" action="ppaction://hlinksldjump"/>
          </p:cNvPr>
          <p:cNvSpPr txBox="1">
            <a:spLocks noGrp="1"/>
          </p:cNvSpPr>
          <p:nvPr>
            <p:ph type="title" idx="17"/>
          </p:nvPr>
        </p:nvSpPr>
        <p:spPr>
          <a:xfrm>
            <a:off x="6877513" y="2000184"/>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Thuật ngữ và </a:t>
            </a:r>
            <a:r>
              <a:rPr lang="en-US" dirty="0"/>
              <a:t>khái niệm</a:t>
            </a:r>
            <a:endParaRPr dirty="0"/>
          </a:p>
        </p:txBody>
      </p:sp>
      <p:sp>
        <p:nvSpPr>
          <p:cNvPr id="244" name="Google Shape;244;p33">
            <a:hlinkClick r:id="rId4" action="ppaction://hlinksldjump"/>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45" name="Google Shape;245;p33">
            <a:hlinkClick r:id="rId4" action="ppaction://hlinksldjump"/>
          </p:cNvPr>
          <p:cNvSpPr txBox="1">
            <a:spLocks noGrp="1"/>
          </p:cNvSpPr>
          <p:nvPr>
            <p:ph type="title" idx="20"/>
          </p:nvPr>
        </p:nvSpPr>
        <p:spPr>
          <a:xfrm>
            <a:off x="6852525" y="3629627"/>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luận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Lý do chọn đề tài</a:t>
            </a:r>
            <a:endParaRPr sz="4400" dirty="0"/>
          </a:p>
        </p:txBody>
      </p:sp>
      <p:sp>
        <p:nvSpPr>
          <p:cNvPr id="253" name="Google Shape;253;p34"/>
          <p:cNvSpPr txBox="1">
            <a:spLocks noGrp="1"/>
          </p:cNvSpPr>
          <p:nvPr>
            <p:ph type="title" idx="2"/>
          </p:nvPr>
        </p:nvSpPr>
        <p:spPr>
          <a:xfrm>
            <a:off x="3731050" y="636125"/>
            <a:ext cx="4699800" cy="141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9600" dirty="0"/>
              <a:t>01</a:t>
            </a:r>
            <a:endParaRPr sz="9600" dirty="0"/>
          </a:p>
        </p:txBody>
      </p:sp>
      <p:sp>
        <p:nvSpPr>
          <p:cNvPr id="254" name="Google Shape;254;p34"/>
          <p:cNvSpPr txBox="1">
            <a:spLocks noGrp="1"/>
          </p:cNvSpPr>
          <p:nvPr>
            <p:ph type="subTitle" idx="1"/>
          </p:nvPr>
        </p:nvSpPr>
        <p:spPr>
          <a:xfrm>
            <a:off x="3731150" y="3219775"/>
            <a:ext cx="4699500" cy="8088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Có </a:t>
            </a:r>
            <a:r>
              <a:rPr lang="vi-VN" sz="1800" b="1" dirty="0">
                <a:latin typeface="Signika" panose="020B0604020202020204" charset="0"/>
                <a:ea typeface="Tahoma" panose="020B0604030504040204" pitchFamily="34" charset="0"/>
                <a:cs typeface="Tahoma" panose="020B0604030504040204" pitchFamily="34" charset="0"/>
              </a:rPr>
              <a:t>3</a:t>
            </a:r>
            <a:r>
              <a:rPr lang="vi-VN" sz="1800" dirty="0">
                <a:latin typeface="Signika" panose="020B0604020202020204" charset="0"/>
                <a:ea typeface="Tahoma" panose="020B0604030504040204" pitchFamily="34" charset="0"/>
                <a:cs typeface="Tahoma" panose="020B0604030504040204" pitchFamily="34" charset="0"/>
              </a:rPr>
              <a:t> nguyên nhân chính</a:t>
            </a:r>
          </a:p>
          <a:p>
            <a:pPr marL="0" lvl="0" indent="0" algn="r" rtl="0">
              <a:spcBef>
                <a:spcPts val="0"/>
              </a:spcBef>
              <a:spcAft>
                <a:spcPts val="0"/>
              </a:spcAft>
              <a:buNone/>
            </a:pPr>
            <a:r>
              <a:rPr lang="vi-VN" sz="1800" dirty="0">
                <a:latin typeface="Signika" panose="020B0604020202020204" charset="0"/>
                <a:ea typeface="Tahoma" panose="020B0604030504040204" pitchFamily="34" charset="0"/>
                <a:cs typeface="Tahoma" panose="020B0604030504040204" pitchFamily="34" charset="0"/>
              </a:rPr>
              <a:t>để chúng em lựa chọn đề tài này</a:t>
            </a:r>
            <a:endParaRPr sz="1800" dirty="0">
              <a:latin typeface="Signika" panose="020B0604020202020204" charset="0"/>
              <a:ea typeface="Tahoma" panose="020B0604030504040204" pitchFamily="34" charset="0"/>
              <a:cs typeface="Tahoma" panose="020B0604030504040204" pitchFamily="34" charset="0"/>
            </a:endParaRPr>
          </a:p>
        </p:txBody>
      </p:sp>
      <p:grpSp>
        <p:nvGrpSpPr>
          <p:cNvPr id="255" name="Google Shape;255;p34"/>
          <p:cNvGrpSpPr/>
          <p:nvPr/>
        </p:nvGrpSpPr>
        <p:grpSpPr>
          <a:xfrm flipH="1">
            <a:off x="1463563" y="1087764"/>
            <a:ext cx="2510290" cy="2510290"/>
            <a:chOff x="6807950" y="3072775"/>
            <a:chExt cx="2165350" cy="2165350"/>
          </a:xfrm>
          <a:noFill/>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63500" cap="rnd" cmpd="sng">
              <a:solidFill>
                <a:schemeClr val="accent1">
                  <a:lumMod val="10000"/>
                </a:schemeClr>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265" name="Google Shape;265;p34">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1" name="Google Shape;29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Lý do Chọn đề tài</a:t>
            </a:r>
            <a:endParaRPr dirty="0"/>
          </a:p>
        </p:txBody>
      </p:sp>
      <p:sp>
        <p:nvSpPr>
          <p:cNvPr id="293" name="Google Shape;293;p36"/>
          <p:cNvSpPr txBox="1"/>
          <p:nvPr/>
        </p:nvSpPr>
        <p:spPr>
          <a:xfrm>
            <a:off x="3686850" y="1617807"/>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sz="2000" b="1">
                <a:solidFill>
                  <a:schemeClr val="dk1"/>
                </a:solidFill>
                <a:latin typeface="Signika"/>
                <a:ea typeface="Signika"/>
                <a:cs typeface="Signika"/>
              </a:defRPr>
            </a:lvl1pPr>
          </a:lstStyle>
          <a:p>
            <a:r>
              <a:rPr lang="vi-VN" dirty="0">
                <a:sym typeface="Signika"/>
              </a:rPr>
              <a:t>Thử thách</a:t>
            </a:r>
          </a:p>
        </p:txBody>
      </p:sp>
      <p:sp>
        <p:nvSpPr>
          <p:cNvPr id="294" name="Google Shape;294;p36">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295" name="Google Shape;295;p3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
        <p:nvSpPr>
          <p:cNvPr id="15" name="Google Shape;293;p36">
            <a:extLst>
              <a:ext uri="{FF2B5EF4-FFF2-40B4-BE49-F238E27FC236}">
                <a16:creationId xmlns:a16="http://schemas.microsoft.com/office/drawing/2014/main" id="{771E2B2B-55D5-4F85-A95F-EFE1A1C9FE4B}"/>
              </a:ext>
            </a:extLst>
          </p:cNvPr>
          <p:cNvSpPr txBox="1"/>
          <p:nvPr/>
        </p:nvSpPr>
        <p:spPr>
          <a:xfrm>
            <a:off x="1081260" y="1614645"/>
            <a:ext cx="1887000"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a:solidFill>
                  <a:schemeClr val="dk1"/>
                </a:solidFill>
                <a:latin typeface="Signika"/>
                <a:ea typeface="Signika"/>
                <a:cs typeface="Signika"/>
                <a:sym typeface="Signika"/>
              </a:rPr>
              <a:t>Mới mẻ</a:t>
            </a:r>
            <a:endParaRPr sz="2000" b="1" dirty="0">
              <a:solidFill>
                <a:schemeClr val="dk1"/>
              </a:solidFill>
              <a:latin typeface="Signika"/>
              <a:ea typeface="Signika"/>
              <a:cs typeface="Signika"/>
              <a:sym typeface="Signika"/>
            </a:endParaRPr>
          </a:p>
        </p:txBody>
      </p:sp>
      <p:sp>
        <p:nvSpPr>
          <p:cNvPr id="16" name="Google Shape;293;p36">
            <a:extLst>
              <a:ext uri="{FF2B5EF4-FFF2-40B4-BE49-F238E27FC236}">
                <a16:creationId xmlns:a16="http://schemas.microsoft.com/office/drawing/2014/main" id="{E4E9F3A1-67D7-4859-AA13-ED4FBBEA7B8D}"/>
              </a:ext>
            </a:extLst>
          </p:cNvPr>
          <p:cNvSpPr txBox="1"/>
          <p:nvPr/>
        </p:nvSpPr>
        <p:spPr>
          <a:xfrm>
            <a:off x="6320874" y="1616515"/>
            <a:ext cx="1823751"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lgn="ctr">
              <a:buNone/>
              <a:defRPr sz="2000" b="1">
                <a:solidFill>
                  <a:schemeClr val="dk1"/>
                </a:solidFill>
                <a:latin typeface="Signika"/>
                <a:ea typeface="Signika"/>
                <a:cs typeface="Signika"/>
              </a:defRPr>
            </a:lvl1pPr>
          </a:lstStyle>
          <a:p>
            <a:r>
              <a:rPr lang="vi-VN" dirty="0">
                <a:sym typeface="Signika"/>
              </a:rPr>
              <a:t>Ứng dụng cao</a:t>
            </a:r>
          </a:p>
        </p:txBody>
      </p:sp>
      <p:sp>
        <p:nvSpPr>
          <p:cNvPr id="3" name="Rectangle 2">
            <a:extLst>
              <a:ext uri="{FF2B5EF4-FFF2-40B4-BE49-F238E27FC236}">
                <a16:creationId xmlns:a16="http://schemas.microsoft.com/office/drawing/2014/main" id="{FFCDA814-ED71-94DC-FC4C-920E2D983C99}"/>
              </a:ext>
            </a:extLst>
          </p:cNvPr>
          <p:cNvSpPr/>
          <p:nvPr/>
        </p:nvSpPr>
        <p:spPr>
          <a:xfrm>
            <a:off x="1001717" y="2065107"/>
            <a:ext cx="2046086" cy="162921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err="1">
                <a:solidFill>
                  <a:schemeClr val="dk1"/>
                </a:solidFill>
                <a:latin typeface="Signika"/>
              </a:rPr>
              <a:t>IoT</a:t>
            </a:r>
            <a:r>
              <a:rPr lang="vi-VN" sz="1600" dirty="0">
                <a:solidFill>
                  <a:schemeClr val="dk1"/>
                </a:solidFill>
                <a:latin typeface="Signika"/>
              </a:rPr>
              <a:t> là xu hướng mới của nền công nghiệp 4.0 và nhóm mong muốn được tiếp cận gần hơn với xu thế này</a:t>
            </a:r>
          </a:p>
        </p:txBody>
      </p:sp>
      <p:sp>
        <p:nvSpPr>
          <p:cNvPr id="299" name="Google Shape;299;p36"/>
          <p:cNvSpPr/>
          <p:nvPr/>
        </p:nvSpPr>
        <p:spPr>
          <a:xfrm>
            <a:off x="735916" y="1803657"/>
            <a:ext cx="522900" cy="522900"/>
          </a:xfrm>
          <a:prstGeom prst="ellipse">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1</a:t>
            </a:r>
            <a:endParaRPr b="1" dirty="0">
              <a:solidFill>
                <a:schemeClr val="dk1"/>
              </a:solidFill>
              <a:latin typeface="Kanit"/>
              <a:ea typeface="Kanit"/>
              <a:cs typeface="Kanit"/>
              <a:sym typeface="Kanit"/>
            </a:endParaRPr>
          </a:p>
        </p:txBody>
      </p:sp>
      <p:sp>
        <p:nvSpPr>
          <p:cNvPr id="4" name="Rectangle 3">
            <a:extLst>
              <a:ext uri="{FF2B5EF4-FFF2-40B4-BE49-F238E27FC236}">
                <a16:creationId xmlns:a16="http://schemas.microsoft.com/office/drawing/2014/main" id="{8E930A01-32A4-CC3C-5795-0AB7E263F5B4}"/>
              </a:ext>
            </a:extLst>
          </p:cNvPr>
          <p:cNvSpPr/>
          <p:nvPr/>
        </p:nvSpPr>
        <p:spPr>
          <a:xfrm>
            <a:off x="3575683" y="2065107"/>
            <a:ext cx="2046086" cy="162921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Nhóm chưa từng thử sức với việc làm web-</a:t>
            </a:r>
            <a:r>
              <a:rPr lang="vi-VN" sz="1600" dirty="0" err="1">
                <a:solidFill>
                  <a:schemeClr val="dk1"/>
                </a:solidFill>
                <a:latin typeface="Signika"/>
              </a:rPr>
              <a:t>app</a:t>
            </a:r>
            <a:r>
              <a:rPr lang="vi-VN" sz="1600" dirty="0">
                <a:solidFill>
                  <a:schemeClr val="dk1"/>
                </a:solidFill>
                <a:latin typeface="Signika"/>
              </a:rPr>
              <a:t>, các công nghệ mới như MQTT, </a:t>
            </a:r>
            <a:r>
              <a:rPr lang="vi-VN" sz="1600" dirty="0" err="1">
                <a:solidFill>
                  <a:schemeClr val="dk1"/>
                </a:solidFill>
                <a:latin typeface="Signika"/>
              </a:rPr>
              <a:t>NodeJS</a:t>
            </a:r>
            <a:r>
              <a:rPr lang="vi-VN" sz="1600" dirty="0">
                <a:solidFill>
                  <a:schemeClr val="dk1"/>
                </a:solidFill>
                <a:latin typeface="Signika"/>
              </a:rPr>
              <a:t>, </a:t>
            </a:r>
            <a:r>
              <a:rPr lang="vi-VN" sz="1600" dirty="0" err="1">
                <a:solidFill>
                  <a:schemeClr val="dk1"/>
                </a:solidFill>
                <a:latin typeface="Signika"/>
              </a:rPr>
              <a:t>MongoDB</a:t>
            </a:r>
            <a:endParaRPr lang="vi-VN" sz="1600" dirty="0">
              <a:solidFill>
                <a:schemeClr val="dk1"/>
              </a:solidFill>
              <a:latin typeface="Signika"/>
            </a:endParaRPr>
          </a:p>
        </p:txBody>
      </p:sp>
      <p:sp>
        <p:nvSpPr>
          <p:cNvPr id="298" name="Google Shape;298;p36"/>
          <p:cNvSpPr/>
          <p:nvPr/>
        </p:nvSpPr>
        <p:spPr>
          <a:xfrm>
            <a:off x="3315602" y="1800495"/>
            <a:ext cx="522900" cy="522900"/>
          </a:xfrm>
          <a:prstGeom prst="rect">
            <a:avLst/>
          </a:prstGeom>
          <a:solidFill>
            <a:schemeClr val="accent2">
              <a:lumMod val="20000"/>
              <a:lumOff val="8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a:solidFill>
                  <a:schemeClr val="dk1"/>
                </a:solidFill>
                <a:latin typeface="Kanit"/>
                <a:ea typeface="Kanit"/>
                <a:cs typeface="Kanit"/>
                <a:sym typeface="Kanit"/>
              </a:rPr>
              <a:t>2</a:t>
            </a:r>
            <a:endParaRPr dirty="0"/>
          </a:p>
        </p:txBody>
      </p:sp>
      <p:sp>
        <p:nvSpPr>
          <p:cNvPr id="5" name="Rectangle 4">
            <a:extLst>
              <a:ext uri="{FF2B5EF4-FFF2-40B4-BE49-F238E27FC236}">
                <a16:creationId xmlns:a16="http://schemas.microsoft.com/office/drawing/2014/main" id="{DDB336EE-3913-C0CC-694E-F6F7BE88962E}"/>
              </a:ext>
            </a:extLst>
          </p:cNvPr>
          <p:cNvSpPr/>
          <p:nvPr/>
        </p:nvSpPr>
        <p:spPr>
          <a:xfrm>
            <a:off x="6149649" y="2056600"/>
            <a:ext cx="2046086" cy="1629211"/>
          </a:xfrm>
          <a:prstGeom prst="rect">
            <a:avLst/>
          </a:prstGeom>
          <a:no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dk1"/>
                </a:solidFill>
                <a:latin typeface="Signika"/>
              </a:rPr>
              <a:t>Đề tài có nhiều phần kiến thức có khả năng ứng dụng thực tiễn mà nhóm có thể trao </a:t>
            </a:r>
            <a:r>
              <a:rPr lang="vi-VN" sz="1600" dirty="0" err="1">
                <a:solidFill>
                  <a:schemeClr val="dk1"/>
                </a:solidFill>
                <a:latin typeface="Signika"/>
              </a:rPr>
              <a:t>dồi</a:t>
            </a:r>
            <a:r>
              <a:rPr lang="vi-VN" sz="1600" dirty="0">
                <a:solidFill>
                  <a:schemeClr val="dk1"/>
                </a:solidFill>
                <a:latin typeface="Signika"/>
              </a:rPr>
              <a:t>, học hỏi và sử dụng sau này</a:t>
            </a:r>
          </a:p>
        </p:txBody>
      </p:sp>
      <p:sp>
        <p:nvSpPr>
          <p:cNvPr id="6" name="Isosceles Triangle 5">
            <a:extLst>
              <a:ext uri="{FF2B5EF4-FFF2-40B4-BE49-F238E27FC236}">
                <a16:creationId xmlns:a16="http://schemas.microsoft.com/office/drawing/2014/main" id="{09628E97-90E0-46DC-E584-5EDA2D135C6F}"/>
              </a:ext>
            </a:extLst>
          </p:cNvPr>
          <p:cNvSpPr/>
          <p:nvPr/>
        </p:nvSpPr>
        <p:spPr>
          <a:xfrm>
            <a:off x="5874730" y="1800495"/>
            <a:ext cx="606565" cy="5229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vi-VN" b="1" dirty="0">
                <a:solidFill>
                  <a:schemeClr val="dk1"/>
                </a:solidFill>
                <a:latin typeface="Kanit"/>
                <a:cs typeface="Kani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So sánh đề tài</a:t>
            </a:r>
            <a:endParaRPr sz="4800" dirty="0"/>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t>02</a:t>
            </a:r>
            <a:endParaRPr sz="9600" dirty="0"/>
          </a:p>
        </p:txBody>
      </p:sp>
      <p:sp>
        <p:nvSpPr>
          <p:cNvPr id="322" name="Google Shape;322;p38"/>
          <p:cNvSpPr txBox="1">
            <a:spLocks noGrp="1"/>
          </p:cNvSpPr>
          <p:nvPr>
            <p:ph type="subTitle" idx="3"/>
          </p:nvPr>
        </p:nvSpPr>
        <p:spPr>
          <a:xfrm>
            <a:off x="713325" y="2759665"/>
            <a:ext cx="46995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ignika" panose="020B0604020202020204" charset="0"/>
              </a:rPr>
              <a:t>Ưu điểm và khuyết điểm của đề tài</a:t>
            </a:r>
            <a:endParaRPr dirty="0">
              <a:latin typeface="Signika" panose="020B0604020202020204" charset="0"/>
            </a:endParaRP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accent1">
                  <a:lumMod val="10000"/>
                </a:schemeClr>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40" name="Google Shape;340;p38">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Nghiên cứu thị trường</a:t>
            </a:r>
            <a:endParaRPr dirty="0"/>
          </a:p>
        </p:txBody>
      </p:sp>
      <p:sp>
        <p:nvSpPr>
          <p:cNvPr id="349" name="Google Shape;349;p39"/>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en" sz="1600" dirty="0">
                <a:solidFill>
                  <a:schemeClr val="dk1"/>
                </a:solidFill>
                <a:latin typeface="Signika" panose="020B0604020202020204" charset="0"/>
                <a:ea typeface="Palanquin"/>
                <a:cs typeface="Palanquin"/>
                <a:sym typeface="Palanquin"/>
              </a:rPr>
              <a:t>Các sản phẩm tương tự trên thị trường</a:t>
            </a:r>
            <a:endParaRPr sz="1600" dirty="0">
              <a:solidFill>
                <a:schemeClr val="dk1"/>
              </a:solidFill>
              <a:latin typeface="Signika" panose="020B0604020202020204" charset="0"/>
              <a:ea typeface="Palanquin"/>
              <a:cs typeface="Palanquin"/>
              <a:sym typeface="Palanquin"/>
            </a:endParaRPr>
          </a:p>
        </p:txBody>
      </p:sp>
      <p:sp>
        <p:nvSpPr>
          <p:cNvPr id="350" name="Google Shape;350;p39"/>
          <p:cNvSpPr txBox="1"/>
          <p:nvPr/>
        </p:nvSpPr>
        <p:spPr>
          <a:xfrm>
            <a:off x="2713419" y="1867380"/>
            <a:ext cx="3770614" cy="371700"/>
          </a:xfrm>
          <a:prstGeom prst="rect">
            <a:avLst/>
          </a:prstGeom>
          <a:no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SẢN PHẨM / NGHIÊN CỨU TƯƠNG TỰ</a:t>
            </a:r>
          </a:p>
        </p:txBody>
      </p:sp>
      <p:sp>
        <p:nvSpPr>
          <p:cNvPr id="385" name="Google Shape;385;p39">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86" name="Google Shape;386;p39">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pic>
        <p:nvPicPr>
          <p:cNvPr id="1028" name="Picture 4">
            <a:extLst>
              <a:ext uri="{FF2B5EF4-FFF2-40B4-BE49-F238E27FC236}">
                <a16:creationId xmlns:a16="http://schemas.microsoft.com/office/drawing/2014/main" id="{843378D4-F0FB-493F-87AF-9616FF4016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20" t="19152" r="29989" b="21076"/>
          <a:stretch/>
        </p:blipFill>
        <p:spPr bwMode="auto">
          <a:xfrm>
            <a:off x="1911125" y="2539921"/>
            <a:ext cx="616962" cy="6116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Things">
            <a:extLst>
              <a:ext uri="{FF2B5EF4-FFF2-40B4-BE49-F238E27FC236}">
                <a16:creationId xmlns:a16="http://schemas.microsoft.com/office/drawing/2014/main" id="{B3B9A1C0-180A-04D2-7AF2-190166DB5B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407" b="537"/>
          <a:stretch/>
        </p:blipFill>
        <p:spPr bwMode="auto">
          <a:xfrm>
            <a:off x="3389532" y="2575757"/>
            <a:ext cx="529600" cy="54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DE678F-4398-2911-1688-B586905F2BC1}"/>
              </a:ext>
            </a:extLst>
          </p:cNvPr>
          <p:cNvPicPr>
            <a:picLocks noChangeAspect="1"/>
          </p:cNvPicPr>
          <p:nvPr/>
        </p:nvPicPr>
        <p:blipFill>
          <a:blip r:embed="rId6"/>
          <a:stretch>
            <a:fillRect/>
          </a:stretch>
        </p:blipFill>
        <p:spPr>
          <a:xfrm>
            <a:off x="4813676" y="2529983"/>
            <a:ext cx="652388" cy="615634"/>
          </a:xfrm>
          <a:prstGeom prst="rect">
            <a:avLst/>
          </a:prstGeom>
          <a:noFill/>
        </p:spPr>
      </p:pic>
      <p:sp>
        <p:nvSpPr>
          <p:cNvPr id="4" name="TextBox 3">
            <a:extLst>
              <a:ext uri="{FF2B5EF4-FFF2-40B4-BE49-F238E27FC236}">
                <a16:creationId xmlns:a16="http://schemas.microsoft.com/office/drawing/2014/main" id="{F9315F2A-4BB9-5D78-79EF-92FED0A6765A}"/>
              </a:ext>
            </a:extLst>
          </p:cNvPr>
          <p:cNvSpPr txBox="1"/>
          <p:nvPr/>
        </p:nvSpPr>
        <p:spPr>
          <a:xfrm>
            <a:off x="1738544" y="3305889"/>
            <a:ext cx="962123"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Xiaomi</a:t>
            </a:r>
            <a:endParaRPr lang="vi-VN" sz="1600" dirty="0">
              <a:solidFill>
                <a:schemeClr val="dk1"/>
              </a:solidFill>
              <a:latin typeface="Signika" panose="020B0604020202020204" charset="0"/>
              <a:cs typeface="Palanquin"/>
            </a:endParaRPr>
          </a:p>
          <a:p>
            <a:pPr algn="ctr"/>
            <a:r>
              <a:rPr lang="vi-VN" sz="1600" dirty="0">
                <a:solidFill>
                  <a:schemeClr val="dk1"/>
                </a:solidFill>
                <a:latin typeface="Signika" panose="020B0604020202020204" charset="0"/>
                <a:cs typeface="Palanquin"/>
              </a:rPr>
              <a:t>Mi </a:t>
            </a: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sp>
        <p:nvSpPr>
          <p:cNvPr id="5" name="TextBox 4">
            <a:extLst>
              <a:ext uri="{FF2B5EF4-FFF2-40B4-BE49-F238E27FC236}">
                <a16:creationId xmlns:a16="http://schemas.microsoft.com/office/drawing/2014/main" id="{6DB05821-35EE-3586-24C9-E4BF3EE76112}"/>
              </a:ext>
            </a:extLst>
          </p:cNvPr>
          <p:cNvSpPr txBox="1"/>
          <p:nvPr/>
        </p:nvSpPr>
        <p:spPr>
          <a:xfrm>
            <a:off x="3057854" y="3305889"/>
            <a:ext cx="1192955"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Samsung</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Smarthings</a:t>
            </a:r>
            <a:endParaRPr lang="vi-VN" sz="1600" dirty="0">
              <a:solidFill>
                <a:schemeClr val="dk1"/>
              </a:solidFill>
              <a:latin typeface="Signika" panose="020B0604020202020204" charset="0"/>
              <a:cs typeface="Palanquin"/>
            </a:endParaRPr>
          </a:p>
        </p:txBody>
      </p:sp>
      <p:sp>
        <p:nvSpPr>
          <p:cNvPr id="6" name="TextBox 5">
            <a:extLst>
              <a:ext uri="{FF2B5EF4-FFF2-40B4-BE49-F238E27FC236}">
                <a16:creationId xmlns:a16="http://schemas.microsoft.com/office/drawing/2014/main" id="{C53D69F0-D8BE-8FC8-AB01-35579671D8E8}"/>
              </a:ext>
            </a:extLst>
          </p:cNvPr>
          <p:cNvSpPr txBox="1"/>
          <p:nvPr/>
        </p:nvSpPr>
        <p:spPr>
          <a:xfrm>
            <a:off x="4761158" y="3304458"/>
            <a:ext cx="696024"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Apple</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Home</a:t>
            </a:r>
            <a:endParaRPr lang="vi-VN" sz="1600" dirty="0">
              <a:solidFill>
                <a:schemeClr val="dk1"/>
              </a:solidFill>
              <a:latin typeface="Signika" panose="020B0604020202020204" charset="0"/>
              <a:cs typeface="Palanquin"/>
            </a:endParaRPr>
          </a:p>
        </p:txBody>
      </p:sp>
      <p:pic>
        <p:nvPicPr>
          <p:cNvPr id="1032" name="Picture 8" descr="BKAV SMARTHOME">
            <a:extLst>
              <a:ext uri="{FF2B5EF4-FFF2-40B4-BE49-F238E27FC236}">
                <a16:creationId xmlns:a16="http://schemas.microsoft.com/office/drawing/2014/main" id="{6C518FFF-0CAB-196F-FCEC-88A0F280705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3743"/>
          <a:stretch/>
        </p:blipFill>
        <p:spPr bwMode="auto">
          <a:xfrm>
            <a:off x="6361943" y="2529983"/>
            <a:ext cx="507943" cy="6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A50281-2787-F39F-02D4-AEC8DFE3065D}"/>
              </a:ext>
            </a:extLst>
          </p:cNvPr>
          <p:cNvSpPr txBox="1"/>
          <p:nvPr/>
        </p:nvSpPr>
        <p:spPr>
          <a:xfrm>
            <a:off x="6016231" y="3304458"/>
            <a:ext cx="1199366" cy="584775"/>
          </a:xfrm>
          <a:prstGeom prst="rect">
            <a:avLst/>
          </a:prstGeom>
          <a:noFill/>
        </p:spPr>
        <p:txBody>
          <a:bodyPr wrap="none" rtlCol="0">
            <a:spAutoFit/>
          </a:bodyPr>
          <a:lstStyle/>
          <a:p>
            <a:pPr algn="ctr"/>
            <a:r>
              <a:rPr lang="vi-VN" sz="1600" dirty="0" err="1">
                <a:solidFill>
                  <a:schemeClr val="dk1"/>
                </a:solidFill>
                <a:latin typeface="Signika" panose="020B0604020202020204" charset="0"/>
                <a:cs typeface="Palanquin"/>
              </a:rPr>
              <a:t>Bkav</a:t>
            </a:r>
            <a:endParaRPr lang="vi-VN" sz="1600" dirty="0">
              <a:solidFill>
                <a:schemeClr val="dk1"/>
              </a:solidFill>
              <a:latin typeface="Signika" panose="020B0604020202020204" charset="0"/>
              <a:cs typeface="Palanquin"/>
            </a:endParaRPr>
          </a:p>
          <a:p>
            <a:pPr algn="ctr"/>
            <a:r>
              <a:rPr lang="vi-VN" sz="1600" dirty="0" err="1">
                <a:solidFill>
                  <a:schemeClr val="dk1"/>
                </a:solidFill>
                <a:latin typeface="Signika" panose="020B0604020202020204" charset="0"/>
                <a:cs typeface="Palanquin"/>
              </a:rPr>
              <a:t>Smarthome</a:t>
            </a:r>
            <a:endParaRPr lang="vi-VN" sz="1600" dirty="0">
              <a:solidFill>
                <a:schemeClr val="dk1"/>
              </a:solidFill>
              <a:latin typeface="Signika" panose="020B0604020202020204" charset="0"/>
              <a:cs typeface="Palanqu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Ưu điểm và nhược điểm</a:t>
            </a:r>
            <a:endParaRPr dirty="0"/>
          </a:p>
        </p:txBody>
      </p:sp>
      <p:sp>
        <p:nvSpPr>
          <p:cNvPr id="306" name="Google Shape;306;p37"/>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vi-VN" sz="1600" dirty="0">
                <a:solidFill>
                  <a:schemeClr val="dk1"/>
                </a:solidFill>
                <a:latin typeface="Signika" panose="020B0604020202020204" charset="0"/>
                <a:ea typeface="Palanquin"/>
                <a:cs typeface="Palanquin"/>
                <a:sym typeface="Palanquin"/>
              </a:rPr>
              <a:t>Các lợi thế và điểm yếu so với đối thủ</a:t>
            </a:r>
            <a:endParaRPr sz="1600" dirty="0">
              <a:solidFill>
                <a:schemeClr val="dk1"/>
              </a:solidFill>
              <a:latin typeface="Signika" panose="020B0604020202020204" charset="0"/>
              <a:ea typeface="Palanquin"/>
              <a:cs typeface="Palanquin"/>
              <a:sym typeface="Palanquin"/>
            </a:endParaRPr>
          </a:p>
        </p:txBody>
      </p:sp>
      <p:sp>
        <p:nvSpPr>
          <p:cNvPr id="307" name="Google Shape;307;p37"/>
          <p:cNvSpPr txBox="1"/>
          <p:nvPr/>
        </p:nvSpPr>
        <p:spPr>
          <a:xfrm>
            <a:off x="15630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ƯU ĐIỂM</a:t>
            </a:r>
          </a:p>
        </p:txBody>
      </p:sp>
      <p:sp>
        <p:nvSpPr>
          <p:cNvPr id="308" name="Google Shape;308;p37"/>
          <p:cNvSpPr txBox="1"/>
          <p:nvPr/>
        </p:nvSpPr>
        <p:spPr>
          <a:xfrm>
            <a:off x="5713975" y="1715566"/>
            <a:ext cx="1887000" cy="371700"/>
          </a:xfrm>
          <a:prstGeom prst="rect">
            <a:avLst/>
          </a:prstGeom>
          <a:noFill/>
          <a:ln w="28575" cap="flat" cmpd="sng">
            <a:solidFill>
              <a:schemeClr val="accent1">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dk1"/>
                </a:solidFill>
                <a:latin typeface="Signika"/>
                <a:ea typeface="Signika"/>
                <a:cs typeface="Signika"/>
                <a:sym typeface="Signika"/>
              </a:rPr>
              <a:t>NHƯỢC ĐIỂM</a:t>
            </a:r>
          </a:p>
        </p:txBody>
      </p:sp>
      <p:sp>
        <p:nvSpPr>
          <p:cNvPr id="309" name="Google Shape;309;p37"/>
          <p:cNvSpPr/>
          <p:nvPr/>
        </p:nvSpPr>
        <p:spPr>
          <a:xfrm>
            <a:off x="1130950" y="2181125"/>
            <a:ext cx="2751300" cy="1837500"/>
          </a:xfrm>
          <a:prstGeom prst="rect">
            <a:avLst/>
          </a:prstGeom>
          <a:solidFill>
            <a:schemeClr val="dk2"/>
          </a:solid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Giá thành phát triển</a:t>
            </a:r>
            <a:br>
              <a:rPr lang="vi-VN" sz="1600" dirty="0">
                <a:solidFill>
                  <a:schemeClr val="dk1"/>
                </a:solidFill>
                <a:latin typeface="Signika" panose="020B0604020202020204" charset="0"/>
                <a:ea typeface="Palanquin"/>
                <a:cs typeface="Palanquin"/>
                <a:sym typeface="Palanquin"/>
              </a:rPr>
            </a:br>
            <a:r>
              <a:rPr lang="vi-VN" sz="1600" dirty="0">
                <a:solidFill>
                  <a:schemeClr val="dk1"/>
                </a:solidFill>
                <a:latin typeface="Signika" panose="020B0604020202020204" charset="0"/>
                <a:ea typeface="Palanquin"/>
                <a:cs typeface="Palanquin"/>
                <a:sym typeface="Palanquin"/>
              </a:rPr>
              <a:t>khá thấp</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Dễ dàng triển khai</a:t>
            </a:r>
          </a:p>
          <a:p>
            <a:pPr marL="457200" lvl="0" indent="-330200" algn="l" rtl="0">
              <a:lnSpc>
                <a:spcPct val="115000"/>
              </a:lnSpc>
              <a:spcBef>
                <a:spcPts val="0"/>
              </a:spcBef>
              <a:spcAft>
                <a:spcPts val="0"/>
              </a:spcAft>
              <a:buClr>
                <a:schemeClr val="dk1"/>
              </a:buClr>
              <a:buSzPts val="1600"/>
              <a:buFont typeface="Palanquin"/>
              <a:buChar char="●"/>
            </a:pPr>
            <a:r>
              <a:rPr lang="vi-VN" sz="1600" dirty="0">
                <a:solidFill>
                  <a:schemeClr val="dk1"/>
                </a:solidFill>
                <a:latin typeface="Signika" panose="020B0604020202020204" charset="0"/>
                <a:ea typeface="Palanquin"/>
                <a:cs typeface="Palanquin"/>
                <a:sym typeface="Palanquin"/>
              </a:rPr>
              <a:t>Hỗ trợ đa nền tảng</a:t>
            </a:r>
          </a:p>
          <a:p>
            <a:pPr marL="457200" lvl="0" indent="-330200" algn="l" rtl="0">
              <a:lnSpc>
                <a:spcPct val="115000"/>
              </a:lnSpc>
              <a:spcBef>
                <a:spcPts val="0"/>
              </a:spcBef>
              <a:spcAft>
                <a:spcPts val="0"/>
              </a:spcAft>
              <a:buClr>
                <a:schemeClr val="dk1"/>
              </a:buClr>
              <a:buSzPts val="1600"/>
              <a:buFont typeface="Palanquin"/>
              <a:buChar char="●"/>
            </a:pPr>
            <a:endParaRPr sz="1600" dirty="0">
              <a:solidFill>
                <a:schemeClr val="dk1"/>
              </a:solidFill>
              <a:latin typeface="Signika" panose="020B0604020202020204" charset="0"/>
              <a:ea typeface="Palanquin"/>
              <a:cs typeface="Palanquin"/>
              <a:sym typeface="Palanquin"/>
            </a:endParaRPr>
          </a:p>
        </p:txBody>
      </p:sp>
      <p:sp>
        <p:nvSpPr>
          <p:cNvPr id="310" name="Google Shape;310;p37"/>
          <p:cNvSpPr/>
          <p:nvPr/>
        </p:nvSpPr>
        <p:spPr>
          <a:xfrm>
            <a:off x="5281825" y="2181125"/>
            <a:ext cx="2751300" cy="1837500"/>
          </a:xfrm>
          <a:prstGeom prst="rect">
            <a:avLst/>
          </a:prstGeom>
          <a:solidFill>
            <a:schemeClr val="lt2"/>
          </a:solidFill>
          <a:ln>
            <a:noFill/>
          </a:ln>
        </p:spPr>
        <p:txBody>
          <a:bodyPr spcFirstLastPara="1" wrap="square" lIns="91425" tIns="91425" rIns="91425" bIns="91425" anchor="ctr" anchorCtr="0">
            <a:noAutofit/>
          </a:bodyPr>
          <a:lstStyle/>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Còn nhiều chức năng chưa hoàn thiện</a:t>
            </a:r>
          </a:p>
          <a:p>
            <a:pPr marL="457200" indent="-330200">
              <a:lnSpc>
                <a:spcPct val="115000"/>
              </a:lnSpc>
              <a:buClr>
                <a:schemeClr val="dk1"/>
              </a:buClr>
              <a:buSzPts val="1600"/>
              <a:buFont typeface="Palanquin"/>
              <a:buChar char="●"/>
            </a:pPr>
            <a:r>
              <a:rPr lang="vi-VN" sz="1600" dirty="0">
                <a:solidFill>
                  <a:schemeClr val="dk1"/>
                </a:solidFill>
                <a:latin typeface="Signika" panose="020B0604020202020204" charset="0"/>
                <a:cs typeface="Palanquin"/>
                <a:sym typeface="Palanquin"/>
              </a:rPr>
              <a:t>Phù hợp cho hệ thống quy mô nhỏ</a:t>
            </a:r>
          </a:p>
        </p:txBody>
      </p:sp>
      <p:sp>
        <p:nvSpPr>
          <p:cNvPr id="311" name="Google Shape;311;p37">
            <a:hlinkClick r:id="" action="ppaction://hlinkshowjump?jump=previousslide"/>
          </p:cNvPr>
          <p:cNvSpPr txBox="1"/>
          <p:nvPr/>
        </p:nvSpPr>
        <p:spPr>
          <a:xfrm>
            <a:off x="713225"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Back</a:t>
            </a:r>
            <a:endParaRPr sz="1600">
              <a:solidFill>
                <a:schemeClr val="accent1"/>
              </a:solidFill>
              <a:latin typeface="Signika"/>
              <a:ea typeface="Signika"/>
              <a:cs typeface="Signika"/>
              <a:sym typeface="Signika"/>
            </a:endParaRPr>
          </a:p>
        </p:txBody>
      </p:sp>
      <p:sp>
        <p:nvSpPr>
          <p:cNvPr id="312" name="Google Shape;312;p37">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a:hlinkClick r:id="" action="ppaction://hlinkshowjump?jump=nextslide"/>
          </p:cNvPr>
          <p:cNvSpPr txBox="1"/>
          <p:nvPr/>
        </p:nvSpPr>
        <p:spPr>
          <a:xfrm>
            <a:off x="7232750" y="4164550"/>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a:solidFill>
                <a:schemeClr val="accent1"/>
              </a:solidFill>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1687</Words>
  <Application>Microsoft Office PowerPoint</Application>
  <PresentationFormat>On-screen Show (16:9)</PresentationFormat>
  <Paragraphs>233</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Wingdings</vt:lpstr>
      <vt:lpstr>Kanit</vt:lpstr>
      <vt:lpstr>Signika</vt:lpstr>
      <vt:lpstr>Palanquin</vt:lpstr>
      <vt:lpstr>Arial</vt:lpstr>
      <vt:lpstr>University Digital Choice Boards by Slidesgo</vt:lpstr>
      <vt:lpstr>Dashboard hiển thị dữ liệu từ máy chủ MQTT</vt:lpstr>
      <vt:lpstr>Lời nói đầu</vt:lpstr>
      <vt:lpstr>GIỚI THIỆU</vt:lpstr>
      <vt:lpstr>NỘI DUNG BÀI THUYẾT TRÌNH</vt:lpstr>
      <vt:lpstr>Lý do chọn đề tài</vt:lpstr>
      <vt:lpstr>Lý do Chọn đề tài</vt:lpstr>
      <vt:lpstr>So sánh đề tài</vt:lpstr>
      <vt:lpstr>Nghiên cứu thị trường</vt:lpstr>
      <vt:lpstr>Ưu điểm và nhược điểm</vt:lpstr>
      <vt:lpstr>KHÁI NIỆM</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Khái niệm đặc trưng</vt:lpstr>
      <vt:lpstr>Thử nghiệm</vt:lpstr>
      <vt:lpstr>Phương hướng phát triển</vt:lpstr>
      <vt:lpstr>Các cải tiến trong sản phẩm</vt:lpstr>
      <vt:lpstr>Các cải tiến trong sản phẩm</vt:lpstr>
      <vt:lpstr>Các cải tiến trong sản phẩm</vt:lpstr>
      <vt:lpstr>Các cải tiến trong sản phẩm</vt:lpstr>
      <vt:lpstr>Các cải tiến trong sản phẩm</vt:lpstr>
      <vt:lpstr>Các cải tiến trong sản phẩm</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thuyết trình ….</dc:title>
  <dc:creator>Chaaam</dc:creator>
  <cp:lastModifiedBy>Đằng Mã</cp:lastModifiedBy>
  <cp:revision>9</cp:revision>
  <dcterms:modified xsi:type="dcterms:W3CDTF">2022-04-02T08:26:30Z</dcterms:modified>
</cp:coreProperties>
</file>