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8" r:id="rId11"/>
    <p:sldId id="272" r:id="rId12"/>
    <p:sldId id="276" r:id="rId13"/>
    <p:sldId id="278" r:id="rId14"/>
    <p:sldId id="280" r:id="rId15"/>
    <p:sldId id="281" r:id="rId16"/>
  </p:sldIdLst>
  <p:sldSz cx="9144000" cy="5143500" type="screen16x9"/>
  <p:notesSz cx="6858000" cy="9144000"/>
  <p:embeddedFontLs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Palanquin" panose="020B0004020203020204" pitchFamily="34" charset="0"/>
      <p:regular r:id="rId22"/>
      <p:bold r:id="rId23"/>
    </p:embeddedFont>
    <p:embeddedFont>
      <p:font typeface="Signik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4290E-63C8-453C-A9DA-CA9F5BD54C69}">
  <a:tblStyle styleId="{AFE4290E-63C8-453C-A9DA-CA9F5BD54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096448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4096448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3fb04b9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3fb04b9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700d4d0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700d4d0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3fb04b94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3fb04b94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3ee9329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3ee9329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ee9329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ee93297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111ad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4111ad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4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9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6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6" r:id="rId19"/>
    <p:sldLayoutId id="2147483677" r:id="rId20"/>
    <p:sldLayoutId id="214748367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2204562" y="2322605"/>
            <a:ext cx="6106173" cy="1699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/>
              <a:t>Dashboard</a:t>
            </a:r>
            <a:br>
              <a:rPr lang="vi-VN" sz="4400" dirty="0"/>
            </a:br>
            <a:r>
              <a:rPr lang="vi-VN" sz="3600" dirty="0"/>
              <a:t>hiển thị dữ liệu</a:t>
            </a:r>
            <a:br>
              <a:rPr lang="vi-VN" sz="4400" dirty="0"/>
            </a:br>
            <a:r>
              <a:rPr lang="vi-VN" sz="4400" dirty="0"/>
              <a:t>từ máy chủ MQTT</a:t>
            </a:r>
            <a:endParaRPr sz="44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362825" y="4035493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Giảng viên hướng </a:t>
            </a:r>
            <a:r>
              <a:rPr lang="vi-VN" dirty="0"/>
              <a:t>dẫn: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/>
              <a:t>TS. Trần Lê Hữu Phúc</a:t>
            </a:r>
            <a:endParaRPr sz="2000" b="1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525615" y="1211439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KHÁI NIỆM</a:t>
            </a:r>
            <a:endParaRPr sz="4800"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03 </a:t>
            </a:r>
            <a:endParaRPr sz="9600" dirty="0"/>
          </a:p>
        </p:txBody>
      </p:sp>
      <p:sp>
        <p:nvSpPr>
          <p:cNvPr id="428" name="Google Shape;428;p42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toán: bảo mật, nhận dạng,  web, …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các khái niệm “đặc trưng”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>
            <a:off x="1402300" y="1546900"/>
            <a:ext cx="718900" cy="1085700"/>
            <a:chOff x="248275" y="3381125"/>
            <a:chExt cx="718900" cy="1085700"/>
          </a:xfrm>
        </p:grpSpPr>
        <p:sp>
          <p:nvSpPr>
            <p:cNvPr id="433" name="Google Shape;433;p42"/>
            <p:cNvSpPr/>
            <p:nvPr/>
          </p:nvSpPr>
          <p:spPr>
            <a:xfrm>
              <a:off x="248275" y="3381125"/>
              <a:ext cx="718900" cy="1085700"/>
            </a:xfrm>
            <a:custGeom>
              <a:avLst/>
              <a:gdLst/>
              <a:ahLst/>
              <a:cxnLst/>
              <a:rect l="l" t="t" r="r" b="b"/>
              <a:pathLst>
                <a:path w="28756" h="43428" fill="none" extrusionOk="0">
                  <a:moveTo>
                    <a:pt x="28756" y="9932"/>
                  </a:moveTo>
                  <a:lnTo>
                    <a:pt x="28756" y="1"/>
                  </a:lnTo>
                  <a:lnTo>
                    <a:pt x="0" y="1"/>
                  </a:lnTo>
                  <a:lnTo>
                    <a:pt x="0" y="9345"/>
                  </a:lnTo>
                  <a:cubicBezTo>
                    <a:pt x="1355" y="11918"/>
                    <a:pt x="2257" y="16523"/>
                    <a:pt x="2257" y="21714"/>
                  </a:cubicBezTo>
                  <a:cubicBezTo>
                    <a:pt x="2257" y="26951"/>
                    <a:pt x="1400" y="31510"/>
                    <a:pt x="0" y="34083"/>
                  </a:cubicBezTo>
                  <a:lnTo>
                    <a:pt x="0" y="43428"/>
                  </a:lnTo>
                  <a:lnTo>
                    <a:pt x="28756" y="43428"/>
                  </a:lnTo>
                  <a:lnTo>
                    <a:pt x="28756" y="33496"/>
                  </a:lnTo>
                  <a:cubicBezTo>
                    <a:pt x="27582" y="30878"/>
                    <a:pt x="26770" y="26590"/>
                    <a:pt x="26770" y="21714"/>
                  </a:cubicBezTo>
                  <a:cubicBezTo>
                    <a:pt x="26770" y="16884"/>
                    <a:pt x="27582" y="12596"/>
                    <a:pt x="28756" y="9932"/>
                  </a:cubicBezTo>
                  <a:close/>
                  <a:moveTo>
                    <a:pt x="7990" y="29930"/>
                  </a:moveTo>
                  <a:lnTo>
                    <a:pt x="7990" y="1"/>
                  </a:lnTo>
                  <a:lnTo>
                    <a:pt x="20766" y="1"/>
                  </a:lnTo>
                  <a:lnTo>
                    <a:pt x="20766" y="29930"/>
                  </a:lnTo>
                  <a:cubicBezTo>
                    <a:pt x="20766" y="33451"/>
                    <a:pt x="17922" y="36295"/>
                    <a:pt x="14401" y="36295"/>
                  </a:cubicBezTo>
                  <a:lnTo>
                    <a:pt x="14401" y="36295"/>
                  </a:lnTo>
                  <a:cubicBezTo>
                    <a:pt x="10880" y="36295"/>
                    <a:pt x="7990" y="33451"/>
                    <a:pt x="7990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448025" y="3381125"/>
              <a:ext cx="58700" cy="871275"/>
            </a:xfrm>
            <a:custGeom>
              <a:avLst/>
              <a:gdLst/>
              <a:ahLst/>
              <a:cxnLst/>
              <a:rect l="l" t="t" r="r" b="b"/>
              <a:pathLst>
                <a:path w="2348" h="34851" fill="none" extrusionOk="0">
                  <a:moveTo>
                    <a:pt x="2348" y="1"/>
                  </a:moveTo>
                  <a:lnTo>
                    <a:pt x="0" y="1"/>
                  </a:lnTo>
                  <a:lnTo>
                    <a:pt x="0" y="29930"/>
                  </a:lnTo>
                  <a:cubicBezTo>
                    <a:pt x="0" y="31826"/>
                    <a:pt x="858" y="33632"/>
                    <a:pt x="2348" y="3485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608275" y="3381125"/>
              <a:ext cx="159150" cy="907400"/>
            </a:xfrm>
            <a:custGeom>
              <a:avLst/>
              <a:gdLst/>
              <a:ahLst/>
              <a:cxnLst/>
              <a:rect l="l" t="t" r="r" b="b"/>
              <a:pathLst>
                <a:path w="6366" h="36296" fill="none" extrusionOk="0">
                  <a:moveTo>
                    <a:pt x="6366" y="29930"/>
                  </a:moveTo>
                  <a:lnTo>
                    <a:pt x="6366" y="1"/>
                  </a:lnTo>
                  <a:lnTo>
                    <a:pt x="1" y="1"/>
                  </a:lnTo>
                  <a:lnTo>
                    <a:pt x="1" y="36295"/>
                  </a:lnTo>
                  <a:cubicBezTo>
                    <a:pt x="3522" y="36295"/>
                    <a:pt x="6366" y="33451"/>
                    <a:pt x="6366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06700" y="3381125"/>
              <a:ext cx="101600" cy="907400"/>
            </a:xfrm>
            <a:custGeom>
              <a:avLst/>
              <a:gdLst/>
              <a:ahLst/>
              <a:cxnLst/>
              <a:rect l="l" t="t" r="r" b="b"/>
              <a:pathLst>
                <a:path w="4064" h="36296" fill="none" extrusionOk="0">
                  <a:moveTo>
                    <a:pt x="4064" y="36295"/>
                  </a:moveTo>
                  <a:lnTo>
                    <a:pt x="4064" y="1"/>
                  </a:lnTo>
                  <a:lnTo>
                    <a:pt x="1" y="1"/>
                  </a:lnTo>
                  <a:lnTo>
                    <a:pt x="1" y="34851"/>
                  </a:lnTo>
                  <a:cubicBezTo>
                    <a:pt x="1129" y="35799"/>
                    <a:pt x="2574" y="36295"/>
                    <a:pt x="4064" y="36295"/>
                  </a:cubicBezTo>
                  <a:close/>
                  <a:moveTo>
                    <a:pt x="1716" y="15710"/>
                  </a:moveTo>
                  <a:cubicBezTo>
                    <a:pt x="2755" y="15710"/>
                    <a:pt x="3251" y="16974"/>
                    <a:pt x="2529" y="17697"/>
                  </a:cubicBezTo>
                  <a:cubicBezTo>
                    <a:pt x="1761" y="18419"/>
                    <a:pt x="543" y="17877"/>
                    <a:pt x="543" y="16839"/>
                  </a:cubicBezTo>
                  <a:cubicBezTo>
                    <a:pt x="543" y="16207"/>
                    <a:pt x="1084" y="15665"/>
                    <a:pt x="1716" y="1571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20250" y="3763725"/>
              <a:ext cx="67750" cy="67725"/>
            </a:xfrm>
            <a:custGeom>
              <a:avLst/>
              <a:gdLst/>
              <a:ahLst/>
              <a:cxnLst/>
              <a:rect l="l" t="t" r="r" b="b"/>
              <a:pathLst>
                <a:path w="2710" h="2709" fill="none" extrusionOk="0">
                  <a:moveTo>
                    <a:pt x="1174" y="2709"/>
                  </a:moveTo>
                  <a:cubicBezTo>
                    <a:pt x="2213" y="2709"/>
                    <a:pt x="2709" y="1445"/>
                    <a:pt x="1987" y="722"/>
                  </a:cubicBezTo>
                  <a:cubicBezTo>
                    <a:pt x="1219" y="0"/>
                    <a:pt x="1" y="542"/>
                    <a:pt x="1" y="1535"/>
                  </a:cubicBezTo>
                  <a:cubicBezTo>
                    <a:pt x="1" y="2212"/>
                    <a:pt x="542" y="2709"/>
                    <a:pt x="1174" y="270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42"/>
          <p:cNvSpPr/>
          <p:nvPr/>
        </p:nvSpPr>
        <p:spPr>
          <a:xfrm>
            <a:off x="7893150" y="1750900"/>
            <a:ext cx="537489" cy="1343746"/>
          </a:xfrm>
          <a:custGeom>
            <a:avLst/>
            <a:gdLst/>
            <a:ahLst/>
            <a:cxnLst/>
            <a:rect l="l" t="t" r="r" b="b"/>
            <a:pathLst>
              <a:path w="11361" h="28403" fill="none" extrusionOk="0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1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7174350" y="242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43" name="Google Shape;443;p42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Thử nghiệm</a:t>
            </a:r>
            <a:endParaRPr sz="4800" dirty="0"/>
          </a:p>
        </p:txBody>
      </p:sp>
      <p:sp>
        <p:nvSpPr>
          <p:cNvPr id="501" name="Google Shape;501;p46"/>
          <p:cNvSpPr txBox="1">
            <a:spLocks noGrp="1"/>
          </p:cNvSpPr>
          <p:nvPr>
            <p:ph type="title" idx="2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04</a:t>
            </a:r>
            <a:endParaRPr sz="9600"/>
          </a:p>
        </p:txBody>
      </p:sp>
      <p:sp>
        <p:nvSpPr>
          <p:cNvPr id="502" name="Google Shape;502;p46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Mời thầy cô theo dõi phần demo của em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6"/>
          <p:cNvGrpSpPr/>
          <p:nvPr/>
        </p:nvGrpSpPr>
        <p:grpSpPr>
          <a:xfrm>
            <a:off x="429521" y="2472936"/>
            <a:ext cx="2876836" cy="1278245"/>
            <a:chOff x="-469256" y="-169262"/>
            <a:chExt cx="5076470" cy="2255594"/>
          </a:xfrm>
        </p:grpSpPr>
        <p:grpSp>
          <p:nvGrpSpPr>
            <p:cNvPr id="506" name="Google Shape;506;p46"/>
            <p:cNvGrpSpPr/>
            <p:nvPr/>
          </p:nvGrpSpPr>
          <p:grpSpPr>
            <a:xfrm>
              <a:off x="-469256" y="-169262"/>
              <a:ext cx="5076470" cy="2255594"/>
              <a:chOff x="203450" y="498031"/>
              <a:chExt cx="7206800" cy="3202150"/>
            </a:xfrm>
          </p:grpSpPr>
          <p:sp>
            <p:nvSpPr>
              <p:cNvPr id="507" name="Google Shape;507;p46"/>
              <p:cNvSpPr/>
              <p:nvPr/>
            </p:nvSpPr>
            <p:spPr>
              <a:xfrm>
                <a:off x="1054275" y="1922581"/>
                <a:ext cx="6107025" cy="1622875"/>
              </a:xfrm>
              <a:custGeom>
                <a:avLst/>
                <a:gdLst/>
                <a:ahLst/>
                <a:cxnLst/>
                <a:rect l="l" t="t" r="r" b="b"/>
                <a:pathLst>
                  <a:path w="244281" h="64915" extrusionOk="0">
                    <a:moveTo>
                      <a:pt x="212517" y="1513"/>
                    </a:moveTo>
                    <a:cubicBezTo>
                      <a:pt x="229659" y="1513"/>
                      <a:pt x="243524" y="15378"/>
                      <a:pt x="243524" y="32521"/>
                    </a:cubicBezTo>
                    <a:cubicBezTo>
                      <a:pt x="243524" y="49537"/>
                      <a:pt x="229659" y="63402"/>
                      <a:pt x="212517" y="63402"/>
                    </a:cubicBezTo>
                    <a:lnTo>
                      <a:pt x="2647" y="63402"/>
                    </a:lnTo>
                    <a:cubicBezTo>
                      <a:pt x="13235" y="36806"/>
                      <a:pt x="13361" y="15882"/>
                      <a:pt x="3152" y="1513"/>
                    </a:cubicBezTo>
                    <a:close/>
                    <a:moveTo>
                      <a:pt x="0" y="0"/>
                    </a:moveTo>
                    <a:lnTo>
                      <a:pt x="1009" y="1135"/>
                    </a:lnTo>
                    <a:cubicBezTo>
                      <a:pt x="11849" y="15378"/>
                      <a:pt x="11849" y="36428"/>
                      <a:pt x="883" y="63906"/>
                    </a:cubicBezTo>
                    <a:lnTo>
                      <a:pt x="505" y="64915"/>
                    </a:lnTo>
                    <a:lnTo>
                      <a:pt x="212517" y="64915"/>
                    </a:lnTo>
                    <a:cubicBezTo>
                      <a:pt x="230163" y="64537"/>
                      <a:pt x="244281" y="50167"/>
                      <a:pt x="244281" y="32521"/>
                    </a:cubicBezTo>
                    <a:cubicBezTo>
                      <a:pt x="244281" y="14748"/>
                      <a:pt x="230163" y="378"/>
                      <a:pt x="21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1637250" y="2763931"/>
                <a:ext cx="39579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58316" h="1010" extrusionOk="0">
                    <a:moveTo>
                      <a:pt x="79158" y="1"/>
                    </a:moveTo>
                    <a:lnTo>
                      <a:pt x="39579" y="127"/>
                    </a:lnTo>
                    <a:lnTo>
                      <a:pt x="19790" y="253"/>
                    </a:lnTo>
                    <a:lnTo>
                      <a:pt x="0" y="505"/>
                    </a:lnTo>
                    <a:lnTo>
                      <a:pt x="19790" y="757"/>
                    </a:lnTo>
                    <a:lnTo>
                      <a:pt x="39579" y="883"/>
                    </a:lnTo>
                    <a:lnTo>
                      <a:pt x="79158" y="1009"/>
                    </a:lnTo>
                    <a:lnTo>
                      <a:pt x="118737" y="883"/>
                    </a:lnTo>
                    <a:lnTo>
                      <a:pt x="138527" y="757"/>
                    </a:lnTo>
                    <a:lnTo>
                      <a:pt x="158316" y="505"/>
                    </a:lnTo>
                    <a:lnTo>
                      <a:pt x="138527" y="253"/>
                    </a:lnTo>
                    <a:lnTo>
                      <a:pt x="118737" y="127"/>
                    </a:lnTo>
                    <a:lnTo>
                      <a:pt x="7915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3584675" y="2559106"/>
                <a:ext cx="274787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09915" h="1136" extrusionOk="0">
                    <a:moveTo>
                      <a:pt x="54957" y="1"/>
                    </a:moveTo>
                    <a:lnTo>
                      <a:pt x="27479" y="253"/>
                    </a:lnTo>
                    <a:lnTo>
                      <a:pt x="13740" y="379"/>
                    </a:lnTo>
                    <a:lnTo>
                      <a:pt x="1" y="631"/>
                    </a:lnTo>
                    <a:lnTo>
                      <a:pt x="13740" y="883"/>
                    </a:lnTo>
                    <a:lnTo>
                      <a:pt x="27479" y="1009"/>
                    </a:lnTo>
                    <a:lnTo>
                      <a:pt x="54957" y="1135"/>
                    </a:lnTo>
                    <a:lnTo>
                      <a:pt x="82436" y="1009"/>
                    </a:lnTo>
                    <a:lnTo>
                      <a:pt x="96175" y="883"/>
                    </a:lnTo>
                    <a:lnTo>
                      <a:pt x="109914" y="631"/>
                    </a:lnTo>
                    <a:lnTo>
                      <a:pt x="96175" y="379"/>
                    </a:lnTo>
                    <a:lnTo>
                      <a:pt x="82436" y="127"/>
                    </a:lnTo>
                    <a:lnTo>
                      <a:pt x="5495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3452325" y="2984531"/>
                <a:ext cx="3116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4662" h="1135" extrusionOk="0">
                    <a:moveTo>
                      <a:pt x="62394" y="0"/>
                    </a:moveTo>
                    <a:lnTo>
                      <a:pt x="31260" y="126"/>
                    </a:lnTo>
                    <a:lnTo>
                      <a:pt x="15631" y="252"/>
                    </a:lnTo>
                    <a:lnTo>
                      <a:pt x="1" y="630"/>
                    </a:lnTo>
                    <a:lnTo>
                      <a:pt x="15631" y="883"/>
                    </a:lnTo>
                    <a:lnTo>
                      <a:pt x="31260" y="1009"/>
                    </a:lnTo>
                    <a:lnTo>
                      <a:pt x="62394" y="1135"/>
                    </a:lnTo>
                    <a:lnTo>
                      <a:pt x="93528" y="1009"/>
                    </a:lnTo>
                    <a:lnTo>
                      <a:pt x="109158" y="883"/>
                    </a:lnTo>
                    <a:lnTo>
                      <a:pt x="124662" y="630"/>
                    </a:lnTo>
                    <a:lnTo>
                      <a:pt x="109158" y="252"/>
                    </a:lnTo>
                    <a:lnTo>
                      <a:pt x="93528" y="126"/>
                    </a:lnTo>
                    <a:lnTo>
                      <a:pt x="6239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1826325" y="2448831"/>
                <a:ext cx="27951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11805" h="1135" extrusionOk="0">
                    <a:moveTo>
                      <a:pt x="55839" y="0"/>
                    </a:moveTo>
                    <a:lnTo>
                      <a:pt x="27857" y="126"/>
                    </a:lnTo>
                    <a:lnTo>
                      <a:pt x="13991" y="252"/>
                    </a:lnTo>
                    <a:lnTo>
                      <a:pt x="0" y="630"/>
                    </a:lnTo>
                    <a:lnTo>
                      <a:pt x="13991" y="883"/>
                    </a:lnTo>
                    <a:lnTo>
                      <a:pt x="27857" y="1009"/>
                    </a:lnTo>
                    <a:lnTo>
                      <a:pt x="55839" y="1135"/>
                    </a:lnTo>
                    <a:lnTo>
                      <a:pt x="83822" y="1009"/>
                    </a:lnTo>
                    <a:lnTo>
                      <a:pt x="97813" y="883"/>
                    </a:lnTo>
                    <a:lnTo>
                      <a:pt x="111804" y="630"/>
                    </a:lnTo>
                    <a:lnTo>
                      <a:pt x="97813" y="252"/>
                    </a:lnTo>
                    <a:lnTo>
                      <a:pt x="83822" y="126"/>
                    </a:lnTo>
                    <a:lnTo>
                      <a:pt x="5583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42200" y="1786881"/>
                <a:ext cx="6642850" cy="1894275"/>
              </a:xfrm>
              <a:custGeom>
                <a:avLst/>
                <a:gdLst/>
                <a:ahLst/>
                <a:cxnLst/>
                <a:rect l="l" t="t" r="r" b="b"/>
                <a:pathLst>
                  <a:path w="265714" h="75771" extrusionOk="0">
                    <a:moveTo>
                      <a:pt x="8210" y="0"/>
                    </a:moveTo>
                    <a:cubicBezTo>
                      <a:pt x="40" y="0"/>
                      <a:pt x="1" y="12249"/>
                      <a:pt x="8093" y="12249"/>
                    </a:cubicBezTo>
                    <a:cubicBezTo>
                      <a:pt x="8251" y="12249"/>
                      <a:pt x="8412" y="12244"/>
                      <a:pt x="8576" y="12235"/>
                    </a:cubicBezTo>
                    <a:lnTo>
                      <a:pt x="225000" y="12235"/>
                    </a:lnTo>
                    <a:cubicBezTo>
                      <a:pt x="239243" y="12235"/>
                      <a:pt x="250587" y="23705"/>
                      <a:pt x="250587" y="37949"/>
                    </a:cubicBezTo>
                    <a:cubicBezTo>
                      <a:pt x="250587" y="52066"/>
                      <a:pt x="239243" y="63536"/>
                      <a:pt x="225000" y="63536"/>
                    </a:cubicBezTo>
                    <a:lnTo>
                      <a:pt x="8576" y="63536"/>
                    </a:lnTo>
                    <a:cubicBezTo>
                      <a:pt x="8412" y="63527"/>
                      <a:pt x="8251" y="63522"/>
                      <a:pt x="8093" y="63522"/>
                    </a:cubicBezTo>
                    <a:cubicBezTo>
                      <a:pt x="1" y="63522"/>
                      <a:pt x="40" y="75771"/>
                      <a:pt x="8210" y="75771"/>
                    </a:cubicBezTo>
                    <a:cubicBezTo>
                      <a:pt x="8330" y="75771"/>
                      <a:pt x="8452" y="75768"/>
                      <a:pt x="8576" y="75763"/>
                    </a:cubicBezTo>
                    <a:lnTo>
                      <a:pt x="225000" y="75763"/>
                    </a:lnTo>
                    <a:cubicBezTo>
                      <a:pt x="242898" y="75763"/>
                      <a:pt x="258402" y="63158"/>
                      <a:pt x="262058" y="45637"/>
                    </a:cubicBezTo>
                    <a:cubicBezTo>
                      <a:pt x="265713" y="28117"/>
                      <a:pt x="256512" y="10470"/>
                      <a:pt x="240125" y="3286"/>
                    </a:cubicBezTo>
                    <a:lnTo>
                      <a:pt x="240125" y="3159"/>
                    </a:lnTo>
                    <a:cubicBezTo>
                      <a:pt x="235336" y="1143"/>
                      <a:pt x="230294" y="8"/>
                      <a:pt x="225000" y="8"/>
                    </a:cubicBezTo>
                    <a:lnTo>
                      <a:pt x="8576" y="8"/>
                    </a:lnTo>
                    <a:cubicBezTo>
                      <a:pt x="8452" y="3"/>
                      <a:pt x="8330" y="0"/>
                      <a:pt x="8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17950" y="1768181"/>
                <a:ext cx="6692300" cy="1932000"/>
              </a:xfrm>
              <a:custGeom>
                <a:avLst/>
                <a:gdLst/>
                <a:ahLst/>
                <a:cxnLst/>
                <a:rect l="l" t="t" r="r" b="b"/>
                <a:pathLst>
                  <a:path w="267692" h="77280" extrusionOk="0">
                    <a:moveTo>
                      <a:pt x="225970" y="1513"/>
                    </a:moveTo>
                    <a:cubicBezTo>
                      <a:pt x="231012" y="1513"/>
                      <a:pt x="236053" y="2521"/>
                      <a:pt x="240843" y="4664"/>
                    </a:cubicBezTo>
                    <a:cubicBezTo>
                      <a:pt x="256851" y="11596"/>
                      <a:pt x="265801" y="28991"/>
                      <a:pt x="262271" y="46133"/>
                    </a:cubicBezTo>
                    <a:cubicBezTo>
                      <a:pt x="258742" y="63402"/>
                      <a:pt x="243616" y="75754"/>
                      <a:pt x="225970" y="75754"/>
                    </a:cubicBezTo>
                    <a:lnTo>
                      <a:pt x="9546" y="75754"/>
                    </a:lnTo>
                    <a:cubicBezTo>
                      <a:pt x="2361" y="75754"/>
                      <a:pt x="2361" y="65040"/>
                      <a:pt x="9546" y="65040"/>
                    </a:cubicBezTo>
                    <a:lnTo>
                      <a:pt x="225970" y="64914"/>
                    </a:lnTo>
                    <a:cubicBezTo>
                      <a:pt x="240591" y="64914"/>
                      <a:pt x="252314" y="53192"/>
                      <a:pt x="252314" y="38570"/>
                    </a:cubicBezTo>
                    <a:cubicBezTo>
                      <a:pt x="252314" y="24075"/>
                      <a:pt x="240591" y="12227"/>
                      <a:pt x="225970" y="12227"/>
                    </a:cubicBezTo>
                    <a:lnTo>
                      <a:pt x="9546" y="12227"/>
                    </a:lnTo>
                    <a:cubicBezTo>
                      <a:pt x="2361" y="12227"/>
                      <a:pt x="2361" y="1513"/>
                      <a:pt x="9546" y="1513"/>
                    </a:cubicBezTo>
                    <a:close/>
                    <a:moveTo>
                      <a:pt x="9546" y="0"/>
                    </a:moveTo>
                    <a:cubicBezTo>
                      <a:pt x="7025" y="0"/>
                      <a:pt x="4630" y="1387"/>
                      <a:pt x="3496" y="3529"/>
                    </a:cubicBezTo>
                    <a:cubicBezTo>
                      <a:pt x="2865" y="4664"/>
                      <a:pt x="2613" y="5798"/>
                      <a:pt x="2613" y="6933"/>
                    </a:cubicBezTo>
                    <a:cubicBezTo>
                      <a:pt x="2613" y="10714"/>
                      <a:pt x="5638" y="13739"/>
                      <a:pt x="9546" y="13739"/>
                    </a:cubicBezTo>
                    <a:lnTo>
                      <a:pt x="225970" y="13739"/>
                    </a:lnTo>
                    <a:cubicBezTo>
                      <a:pt x="239457" y="14117"/>
                      <a:pt x="250297" y="25209"/>
                      <a:pt x="250297" y="38697"/>
                    </a:cubicBezTo>
                    <a:cubicBezTo>
                      <a:pt x="250297" y="52184"/>
                      <a:pt x="239457" y="63150"/>
                      <a:pt x="225970" y="63528"/>
                    </a:cubicBezTo>
                    <a:lnTo>
                      <a:pt x="9546" y="63528"/>
                    </a:lnTo>
                    <a:cubicBezTo>
                      <a:pt x="9383" y="63519"/>
                      <a:pt x="9222" y="63515"/>
                      <a:pt x="9065" y="63515"/>
                    </a:cubicBezTo>
                    <a:cubicBezTo>
                      <a:pt x="1" y="63515"/>
                      <a:pt x="1" y="77280"/>
                      <a:pt x="9065" y="77280"/>
                    </a:cubicBezTo>
                    <a:cubicBezTo>
                      <a:pt x="9222" y="77280"/>
                      <a:pt x="9383" y="77275"/>
                      <a:pt x="9546" y="77267"/>
                    </a:cubicBezTo>
                    <a:lnTo>
                      <a:pt x="225970" y="77267"/>
                    </a:lnTo>
                    <a:cubicBezTo>
                      <a:pt x="244373" y="77267"/>
                      <a:pt x="260255" y="64410"/>
                      <a:pt x="263910" y="46511"/>
                    </a:cubicBezTo>
                    <a:cubicBezTo>
                      <a:pt x="267691" y="28613"/>
                      <a:pt x="258238" y="10462"/>
                      <a:pt x="241474" y="3151"/>
                    </a:cubicBezTo>
                    <a:cubicBezTo>
                      <a:pt x="236558" y="1134"/>
                      <a:pt x="231264" y="0"/>
                      <a:pt x="225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203450" y="498031"/>
                <a:ext cx="5823425" cy="1323950"/>
              </a:xfrm>
              <a:custGeom>
                <a:avLst/>
                <a:gdLst/>
                <a:ahLst/>
                <a:cxnLst/>
                <a:rect l="l" t="t" r="r" b="b"/>
                <a:pathLst>
                  <a:path w="232937" h="52958" extrusionOk="0">
                    <a:moveTo>
                      <a:pt x="205836" y="1522"/>
                    </a:moveTo>
                    <a:cubicBezTo>
                      <a:pt x="219449" y="1900"/>
                      <a:pt x="230163" y="12866"/>
                      <a:pt x="230163" y="26479"/>
                    </a:cubicBezTo>
                    <a:cubicBezTo>
                      <a:pt x="230163" y="39966"/>
                      <a:pt x="219449" y="51058"/>
                      <a:pt x="205836" y="51436"/>
                    </a:cubicBezTo>
                    <a:lnTo>
                      <a:pt x="5421" y="51436"/>
                    </a:lnTo>
                    <a:cubicBezTo>
                      <a:pt x="2017" y="51436"/>
                      <a:pt x="2017" y="46394"/>
                      <a:pt x="5421" y="46394"/>
                    </a:cubicBezTo>
                    <a:lnTo>
                      <a:pt x="205836" y="46394"/>
                    </a:lnTo>
                    <a:cubicBezTo>
                      <a:pt x="206062" y="46402"/>
                      <a:pt x="206288" y="46406"/>
                      <a:pt x="206512" y="46406"/>
                    </a:cubicBezTo>
                    <a:cubicBezTo>
                      <a:pt x="217427" y="46406"/>
                      <a:pt x="226382" y="37471"/>
                      <a:pt x="226382" y="26479"/>
                    </a:cubicBezTo>
                    <a:cubicBezTo>
                      <a:pt x="226382" y="15487"/>
                      <a:pt x="217427" y="6552"/>
                      <a:pt x="206512" y="6552"/>
                    </a:cubicBezTo>
                    <a:cubicBezTo>
                      <a:pt x="206288" y="6552"/>
                      <a:pt x="206062" y="6556"/>
                      <a:pt x="205836" y="6563"/>
                    </a:cubicBezTo>
                    <a:lnTo>
                      <a:pt x="5421" y="6563"/>
                    </a:lnTo>
                    <a:cubicBezTo>
                      <a:pt x="2017" y="6563"/>
                      <a:pt x="2017" y="1522"/>
                      <a:pt x="5421" y="1522"/>
                    </a:cubicBezTo>
                    <a:close/>
                    <a:moveTo>
                      <a:pt x="206521" y="0"/>
                    </a:moveTo>
                    <a:cubicBezTo>
                      <a:pt x="206294" y="0"/>
                      <a:pt x="206065" y="3"/>
                      <a:pt x="205836" y="9"/>
                    </a:cubicBezTo>
                    <a:lnTo>
                      <a:pt x="5421" y="9"/>
                    </a:lnTo>
                    <a:cubicBezTo>
                      <a:pt x="0" y="9"/>
                      <a:pt x="0" y="7950"/>
                      <a:pt x="5421" y="8076"/>
                    </a:cubicBezTo>
                    <a:lnTo>
                      <a:pt x="205836" y="8076"/>
                    </a:lnTo>
                    <a:cubicBezTo>
                      <a:pt x="215794" y="8328"/>
                      <a:pt x="223735" y="16521"/>
                      <a:pt x="223735" y="26479"/>
                    </a:cubicBezTo>
                    <a:cubicBezTo>
                      <a:pt x="223735" y="36437"/>
                      <a:pt x="215794" y="44630"/>
                      <a:pt x="205836" y="44882"/>
                    </a:cubicBezTo>
                    <a:lnTo>
                      <a:pt x="5421" y="44882"/>
                    </a:lnTo>
                    <a:cubicBezTo>
                      <a:pt x="0" y="44882"/>
                      <a:pt x="0" y="52949"/>
                      <a:pt x="5421" y="52949"/>
                    </a:cubicBezTo>
                    <a:lnTo>
                      <a:pt x="205836" y="52949"/>
                    </a:lnTo>
                    <a:cubicBezTo>
                      <a:pt x="206065" y="52955"/>
                      <a:pt x="206294" y="52958"/>
                      <a:pt x="206521" y="52958"/>
                    </a:cubicBezTo>
                    <a:cubicBezTo>
                      <a:pt x="221084" y="52958"/>
                      <a:pt x="232937" y="41123"/>
                      <a:pt x="232937" y="26479"/>
                    </a:cubicBezTo>
                    <a:cubicBezTo>
                      <a:pt x="232937" y="11834"/>
                      <a:pt x="221084" y="0"/>
                      <a:pt x="206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1019600" y="1018181"/>
                <a:ext cx="40083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60334" h="632" extrusionOk="0">
                    <a:moveTo>
                      <a:pt x="80167" y="1"/>
                    </a:moveTo>
                    <a:lnTo>
                      <a:pt x="40084" y="127"/>
                    </a:lnTo>
                    <a:lnTo>
                      <a:pt x="20042" y="127"/>
                    </a:lnTo>
                    <a:lnTo>
                      <a:pt x="1" y="379"/>
                    </a:lnTo>
                    <a:lnTo>
                      <a:pt x="20042" y="505"/>
                    </a:lnTo>
                    <a:lnTo>
                      <a:pt x="40084" y="505"/>
                    </a:lnTo>
                    <a:lnTo>
                      <a:pt x="80167" y="631"/>
                    </a:lnTo>
                    <a:lnTo>
                      <a:pt x="120250" y="505"/>
                    </a:lnTo>
                    <a:lnTo>
                      <a:pt x="140292" y="505"/>
                    </a:lnTo>
                    <a:lnTo>
                      <a:pt x="160333" y="379"/>
                    </a:lnTo>
                    <a:lnTo>
                      <a:pt x="140292" y="127"/>
                    </a:lnTo>
                    <a:lnTo>
                      <a:pt x="120250" y="127"/>
                    </a:lnTo>
                    <a:lnTo>
                      <a:pt x="8016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868307" y="1128481"/>
                <a:ext cx="29779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9116" h="631" extrusionOk="0">
                    <a:moveTo>
                      <a:pt x="29748" y="0"/>
                    </a:moveTo>
                    <a:lnTo>
                      <a:pt x="14874" y="126"/>
                    </a:lnTo>
                    <a:lnTo>
                      <a:pt x="1" y="253"/>
                    </a:lnTo>
                    <a:lnTo>
                      <a:pt x="14874" y="379"/>
                    </a:lnTo>
                    <a:lnTo>
                      <a:pt x="29748" y="505"/>
                    </a:lnTo>
                    <a:lnTo>
                      <a:pt x="59495" y="631"/>
                    </a:lnTo>
                    <a:lnTo>
                      <a:pt x="89368" y="505"/>
                    </a:lnTo>
                    <a:lnTo>
                      <a:pt x="104242" y="379"/>
                    </a:lnTo>
                    <a:lnTo>
                      <a:pt x="119116" y="253"/>
                    </a:lnTo>
                    <a:lnTo>
                      <a:pt x="104242" y="126"/>
                    </a:lnTo>
                    <a:lnTo>
                      <a:pt x="8936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1763300" y="1336456"/>
                <a:ext cx="19411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77646" h="505" extrusionOk="0">
                    <a:moveTo>
                      <a:pt x="19411" y="1"/>
                    </a:moveTo>
                    <a:cubicBezTo>
                      <a:pt x="12983" y="1"/>
                      <a:pt x="6555" y="1"/>
                      <a:pt x="0" y="253"/>
                    </a:cubicBezTo>
                    <a:cubicBezTo>
                      <a:pt x="6555" y="379"/>
                      <a:pt x="12983" y="379"/>
                      <a:pt x="19411" y="505"/>
                    </a:cubicBezTo>
                    <a:lnTo>
                      <a:pt x="58234" y="505"/>
                    </a:lnTo>
                    <a:cubicBezTo>
                      <a:pt x="64663" y="379"/>
                      <a:pt x="71217" y="253"/>
                      <a:pt x="77645" y="253"/>
                    </a:cubicBezTo>
                    <a:cubicBezTo>
                      <a:pt x="71217" y="1"/>
                      <a:pt x="64663" y="1"/>
                      <a:pt x="58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672975" y="1462506"/>
                <a:ext cx="21491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5966" h="631" extrusionOk="0">
                    <a:moveTo>
                      <a:pt x="42983" y="0"/>
                    </a:moveTo>
                    <a:lnTo>
                      <a:pt x="21555" y="126"/>
                    </a:lnTo>
                    <a:lnTo>
                      <a:pt x="10841" y="253"/>
                    </a:lnTo>
                    <a:lnTo>
                      <a:pt x="1" y="379"/>
                    </a:lnTo>
                    <a:lnTo>
                      <a:pt x="10841" y="505"/>
                    </a:lnTo>
                    <a:lnTo>
                      <a:pt x="21555" y="631"/>
                    </a:lnTo>
                    <a:lnTo>
                      <a:pt x="64411" y="631"/>
                    </a:lnTo>
                    <a:lnTo>
                      <a:pt x="75251" y="505"/>
                    </a:lnTo>
                    <a:lnTo>
                      <a:pt x="85965" y="379"/>
                    </a:lnTo>
                    <a:lnTo>
                      <a:pt x="75251" y="253"/>
                    </a:lnTo>
                    <a:lnTo>
                      <a:pt x="64411" y="126"/>
                    </a:lnTo>
                    <a:lnTo>
                      <a:pt x="4298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3861975" y="1235631"/>
                <a:ext cx="17268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075" h="631" extrusionOk="0">
                    <a:moveTo>
                      <a:pt x="34538" y="0"/>
                    </a:moveTo>
                    <a:lnTo>
                      <a:pt x="17269" y="126"/>
                    </a:lnTo>
                    <a:cubicBezTo>
                      <a:pt x="11471" y="126"/>
                      <a:pt x="5799" y="252"/>
                      <a:pt x="1" y="378"/>
                    </a:cubicBezTo>
                    <a:cubicBezTo>
                      <a:pt x="5799" y="378"/>
                      <a:pt x="11471" y="504"/>
                      <a:pt x="17269" y="630"/>
                    </a:cubicBezTo>
                    <a:lnTo>
                      <a:pt x="51806" y="630"/>
                    </a:lnTo>
                    <a:cubicBezTo>
                      <a:pt x="57605" y="504"/>
                      <a:pt x="63277" y="504"/>
                      <a:pt x="69075" y="378"/>
                    </a:cubicBezTo>
                    <a:cubicBezTo>
                      <a:pt x="63277" y="126"/>
                      <a:pt x="57605" y="126"/>
                      <a:pt x="51806" y="126"/>
                    </a:cubicBezTo>
                    <a:lnTo>
                      <a:pt x="34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46"/>
            <p:cNvSpPr/>
            <p:nvPr/>
          </p:nvSpPr>
          <p:spPr>
            <a:xfrm>
              <a:off x="-219725" y="-51373"/>
              <a:ext cx="3728949" cy="696700"/>
            </a:xfrm>
            <a:custGeom>
              <a:avLst/>
              <a:gdLst/>
              <a:ahLst/>
              <a:cxnLst/>
              <a:rect l="l" t="t" r="r" b="b"/>
              <a:pathLst>
                <a:path w="244281" h="64915" extrusionOk="0">
                  <a:moveTo>
                    <a:pt x="212517" y="1513"/>
                  </a:moveTo>
                  <a:cubicBezTo>
                    <a:pt x="229659" y="1513"/>
                    <a:pt x="243524" y="15378"/>
                    <a:pt x="243524" y="32521"/>
                  </a:cubicBezTo>
                  <a:cubicBezTo>
                    <a:pt x="243524" y="49537"/>
                    <a:pt x="229659" y="63402"/>
                    <a:pt x="212517" y="63402"/>
                  </a:cubicBezTo>
                  <a:lnTo>
                    <a:pt x="2647" y="63402"/>
                  </a:lnTo>
                  <a:cubicBezTo>
                    <a:pt x="13235" y="36806"/>
                    <a:pt x="13361" y="15882"/>
                    <a:pt x="3152" y="1513"/>
                  </a:cubicBezTo>
                  <a:close/>
                  <a:moveTo>
                    <a:pt x="0" y="0"/>
                  </a:moveTo>
                  <a:lnTo>
                    <a:pt x="1009" y="1135"/>
                  </a:lnTo>
                  <a:cubicBezTo>
                    <a:pt x="11849" y="15378"/>
                    <a:pt x="11849" y="36428"/>
                    <a:pt x="883" y="63906"/>
                  </a:cubicBezTo>
                  <a:lnTo>
                    <a:pt x="505" y="64915"/>
                  </a:lnTo>
                  <a:lnTo>
                    <a:pt x="212517" y="64915"/>
                  </a:lnTo>
                  <a:cubicBezTo>
                    <a:pt x="230163" y="64537"/>
                    <a:pt x="244281" y="50167"/>
                    <a:pt x="244281" y="32521"/>
                  </a:cubicBezTo>
                  <a:cubicBezTo>
                    <a:pt x="244281" y="14748"/>
                    <a:pt x="230163" y="378"/>
                    <a:pt x="212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6"/>
          <p:cNvSpPr/>
          <p:nvPr/>
        </p:nvSpPr>
        <p:spPr>
          <a:xfrm>
            <a:off x="5825525" y="109600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3064400" y="5395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25" name="Google Shape;525;p4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Phương hướng phát triển</a:t>
            </a:r>
            <a:endParaRPr sz="2800"/>
          </a:p>
        </p:txBody>
      </p:sp>
      <p:sp>
        <p:nvSpPr>
          <p:cNvPr id="583" name="Google Shape;583;p50"/>
          <p:cNvSpPr txBox="1">
            <a:spLocks noGrp="1"/>
          </p:cNvSpPr>
          <p:nvPr>
            <p:ph type="title" idx="2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4" name="Google Shape;584;p5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are...</a:t>
            </a: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theme in the box below</a:t>
            </a:r>
            <a:endParaRPr/>
          </a:p>
        </p:txBody>
      </p:sp>
      <p:sp>
        <p:nvSpPr>
          <p:cNvPr id="586" name="Google Shape;586;p50"/>
          <p:cNvSpPr/>
          <p:nvPr/>
        </p:nvSpPr>
        <p:spPr>
          <a:xfrm>
            <a:off x="6427650" y="336950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50"/>
          <p:cNvGrpSpPr/>
          <p:nvPr/>
        </p:nvGrpSpPr>
        <p:grpSpPr>
          <a:xfrm rot="-5400000">
            <a:off x="5280948" y="1756617"/>
            <a:ext cx="3401006" cy="659633"/>
            <a:chOff x="243000" y="1891600"/>
            <a:chExt cx="1858575" cy="360475"/>
          </a:xfrm>
        </p:grpSpPr>
        <p:sp>
          <p:nvSpPr>
            <p:cNvPr id="588" name="Google Shape;588;p50"/>
            <p:cNvSpPr/>
            <p:nvPr/>
          </p:nvSpPr>
          <p:spPr>
            <a:xfrm>
              <a:off x="243000" y="1891600"/>
              <a:ext cx="1858575" cy="360475"/>
            </a:xfrm>
            <a:custGeom>
              <a:avLst/>
              <a:gdLst/>
              <a:ahLst/>
              <a:cxnLst/>
              <a:rect l="l" t="t" r="r" b="b"/>
              <a:pathLst>
                <a:path w="74343" h="14419" fill="none" extrusionOk="0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0327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006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980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954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928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9021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876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8495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823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797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7709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744925" y="1895400"/>
              <a:ext cx="0" cy="75375"/>
            </a:xfrm>
            <a:custGeom>
              <a:avLst/>
              <a:gdLst/>
              <a:ahLst/>
              <a:cxnLst/>
              <a:rect l="l" t="t" r="r" b="b"/>
              <a:pathLst>
                <a:path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7189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692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6663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6403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614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588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61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535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50967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483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457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431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405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790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353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3264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300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274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2484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221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1958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69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143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172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0912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065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0386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012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9866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960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934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08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82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60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9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03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777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7514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248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698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72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46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20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942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5682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421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5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4896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4636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4375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11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850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589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50"/>
          <p:cNvSpPr/>
          <p:nvPr/>
        </p:nvSpPr>
        <p:spPr>
          <a:xfrm>
            <a:off x="240750" y="2696625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4997925" y="256025"/>
            <a:ext cx="718800" cy="7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1911125" y="336950"/>
            <a:ext cx="328500" cy="3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0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8" name="Google Shape;658;p50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cải tiến trong sản phẩm</a:t>
            </a:r>
            <a:endParaRPr/>
          </a:p>
        </p:txBody>
      </p:sp>
      <p:sp>
        <p:nvSpPr>
          <p:cNvPr id="700" name="Google Shape;700;p52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an adjective that can be used as a link to compare the given words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01" name="Google Shape;701;p5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2" name="Google Shape;702;p52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5" name="Google Shape;705;p52"/>
          <p:cNvSpPr txBox="1"/>
          <p:nvPr/>
        </p:nvSpPr>
        <p:spPr>
          <a:xfrm>
            <a:off x="11904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Giao diện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11903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Ngôn ngữ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11903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8" name="Google Shape;708;p52"/>
          <p:cNvSpPr txBox="1"/>
          <p:nvPr/>
        </p:nvSpPr>
        <p:spPr>
          <a:xfrm>
            <a:off x="60666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</a:t>
            </a: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huật toán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9" name="Google Shape;709;p52"/>
          <p:cNvSpPr txBox="1"/>
          <p:nvPr/>
        </p:nvSpPr>
        <p:spPr>
          <a:xfrm>
            <a:off x="60665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0" name="Google Shape;710;p52"/>
          <p:cNvSpPr txBox="1"/>
          <p:nvPr/>
        </p:nvSpPr>
        <p:spPr>
          <a:xfrm>
            <a:off x="60665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36285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Bảo mật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36284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Module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6284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Kết Luận</a:t>
            </a:r>
            <a:endParaRPr sz="4800" dirty="0"/>
          </a:p>
        </p:txBody>
      </p:sp>
      <p:sp>
        <p:nvSpPr>
          <p:cNvPr id="736" name="Google Shape;736;p54"/>
          <p:cNvSpPr txBox="1">
            <a:spLocks noGrp="1"/>
          </p:cNvSpPr>
          <p:nvPr>
            <p:ph type="title" idx="2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06</a:t>
            </a:r>
            <a:endParaRPr sz="9600"/>
          </a:p>
        </p:txBody>
      </p:sp>
      <p:sp>
        <p:nvSpPr>
          <p:cNvPr id="737" name="Google Shape;737;p54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are...</a:t>
            </a:r>
            <a:endParaRPr/>
          </a:p>
        </p:txBody>
      </p:sp>
      <p:sp>
        <p:nvSpPr>
          <p:cNvPr id="738" name="Google Shape;738;p54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theme in the box below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4"/>
          <p:cNvSpPr/>
          <p:nvPr/>
        </p:nvSpPr>
        <p:spPr>
          <a:xfrm>
            <a:off x="8053025" y="1617150"/>
            <a:ext cx="1092000" cy="24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4"/>
          <p:cNvSpPr/>
          <p:nvPr/>
        </p:nvSpPr>
        <p:spPr>
          <a:xfrm>
            <a:off x="0" y="-26150"/>
            <a:ext cx="1344900" cy="18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3036925" y="108075"/>
            <a:ext cx="593400" cy="59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54"/>
          <p:cNvGrpSpPr/>
          <p:nvPr/>
        </p:nvGrpSpPr>
        <p:grpSpPr>
          <a:xfrm>
            <a:off x="7263438" y="2559824"/>
            <a:ext cx="1345023" cy="1360513"/>
            <a:chOff x="6342275" y="-537052"/>
            <a:chExt cx="2483425" cy="2512025"/>
          </a:xfrm>
        </p:grpSpPr>
        <p:sp>
          <p:nvSpPr>
            <p:cNvPr id="745" name="Google Shape;745;p54"/>
            <p:cNvSpPr/>
            <p:nvPr/>
          </p:nvSpPr>
          <p:spPr>
            <a:xfrm>
              <a:off x="6342275" y="-537052"/>
              <a:ext cx="2483425" cy="2512025"/>
            </a:xfrm>
            <a:custGeom>
              <a:avLst/>
              <a:gdLst/>
              <a:ahLst/>
              <a:cxnLst/>
              <a:rect l="l" t="t" r="r" b="b"/>
              <a:pathLst>
                <a:path w="99337" h="100481" extrusionOk="0">
                  <a:moveTo>
                    <a:pt x="89531" y="17892"/>
                  </a:moveTo>
                  <a:cubicBezTo>
                    <a:pt x="89997" y="17892"/>
                    <a:pt x="90462" y="18035"/>
                    <a:pt x="90891" y="18321"/>
                  </a:cubicBezTo>
                  <a:cubicBezTo>
                    <a:pt x="91750" y="18751"/>
                    <a:pt x="92179" y="19753"/>
                    <a:pt x="92036" y="20611"/>
                  </a:cubicBezTo>
                  <a:cubicBezTo>
                    <a:pt x="90891" y="31347"/>
                    <a:pt x="86740" y="38074"/>
                    <a:pt x="79584" y="40937"/>
                  </a:cubicBezTo>
                  <a:lnTo>
                    <a:pt x="81301" y="22759"/>
                  </a:lnTo>
                  <a:lnTo>
                    <a:pt x="88172" y="18321"/>
                  </a:lnTo>
                  <a:cubicBezTo>
                    <a:pt x="88601" y="18035"/>
                    <a:pt x="89066" y="17892"/>
                    <a:pt x="89531" y="17892"/>
                  </a:cubicBezTo>
                  <a:close/>
                  <a:moveTo>
                    <a:pt x="9734" y="17892"/>
                  </a:moveTo>
                  <a:cubicBezTo>
                    <a:pt x="10199" y="17892"/>
                    <a:pt x="10664" y="18035"/>
                    <a:pt x="11022" y="18321"/>
                  </a:cubicBezTo>
                  <a:lnTo>
                    <a:pt x="19181" y="23474"/>
                  </a:lnTo>
                  <a:cubicBezTo>
                    <a:pt x="19181" y="23617"/>
                    <a:pt x="19324" y="23617"/>
                    <a:pt x="19610" y="23617"/>
                  </a:cubicBezTo>
                  <a:lnTo>
                    <a:pt x="21328" y="41652"/>
                  </a:lnTo>
                  <a:cubicBezTo>
                    <a:pt x="13169" y="39076"/>
                    <a:pt x="8589" y="32062"/>
                    <a:pt x="7301" y="20611"/>
                  </a:cubicBezTo>
                  <a:cubicBezTo>
                    <a:pt x="7158" y="19753"/>
                    <a:pt x="7587" y="18751"/>
                    <a:pt x="8446" y="18321"/>
                  </a:cubicBezTo>
                  <a:cubicBezTo>
                    <a:pt x="8804" y="18035"/>
                    <a:pt x="9269" y="17892"/>
                    <a:pt x="9734" y="17892"/>
                  </a:cubicBezTo>
                  <a:close/>
                  <a:moveTo>
                    <a:pt x="21471" y="0"/>
                  </a:moveTo>
                  <a:cubicBezTo>
                    <a:pt x="19181" y="0"/>
                    <a:pt x="17320" y="2004"/>
                    <a:pt x="17606" y="4294"/>
                  </a:cubicBezTo>
                  <a:lnTo>
                    <a:pt x="18608" y="14886"/>
                  </a:lnTo>
                  <a:lnTo>
                    <a:pt x="15173" y="12739"/>
                  </a:lnTo>
                  <a:cubicBezTo>
                    <a:pt x="13542" y="11597"/>
                    <a:pt x="11678" y="11013"/>
                    <a:pt x="9794" y="11013"/>
                  </a:cubicBezTo>
                  <a:cubicBezTo>
                    <a:pt x="8372" y="11013"/>
                    <a:pt x="6938" y="11346"/>
                    <a:pt x="5583" y="12023"/>
                  </a:cubicBezTo>
                  <a:cubicBezTo>
                    <a:pt x="2005" y="13598"/>
                    <a:pt x="1" y="17463"/>
                    <a:pt x="430" y="21327"/>
                  </a:cubicBezTo>
                  <a:cubicBezTo>
                    <a:pt x="1718" y="33780"/>
                    <a:pt x="7014" y="42511"/>
                    <a:pt x="15459" y="46662"/>
                  </a:cubicBezTo>
                  <a:lnTo>
                    <a:pt x="14028" y="47664"/>
                  </a:lnTo>
                  <a:cubicBezTo>
                    <a:pt x="11165" y="49668"/>
                    <a:pt x="12597" y="53962"/>
                    <a:pt x="16032" y="53962"/>
                  </a:cubicBezTo>
                  <a:cubicBezTo>
                    <a:pt x="16748" y="53962"/>
                    <a:pt x="17463" y="53676"/>
                    <a:pt x="18036" y="53246"/>
                  </a:cubicBezTo>
                  <a:cubicBezTo>
                    <a:pt x="18895" y="52674"/>
                    <a:pt x="20755" y="51386"/>
                    <a:pt x="22473" y="50097"/>
                  </a:cubicBezTo>
                  <a:cubicBezTo>
                    <a:pt x="25336" y="61405"/>
                    <a:pt x="34353" y="70136"/>
                    <a:pt x="45804" y="72283"/>
                  </a:cubicBezTo>
                  <a:lnTo>
                    <a:pt x="45804" y="89316"/>
                  </a:lnTo>
                  <a:lnTo>
                    <a:pt x="43657" y="89316"/>
                  </a:lnTo>
                  <a:cubicBezTo>
                    <a:pt x="40794" y="89316"/>
                    <a:pt x="38075" y="90891"/>
                    <a:pt x="36500" y="93467"/>
                  </a:cubicBezTo>
                  <a:lnTo>
                    <a:pt x="27626" y="93467"/>
                  </a:lnTo>
                  <a:cubicBezTo>
                    <a:pt x="25765" y="93467"/>
                    <a:pt x="24191" y="94756"/>
                    <a:pt x="24047" y="96616"/>
                  </a:cubicBezTo>
                  <a:cubicBezTo>
                    <a:pt x="23761" y="98763"/>
                    <a:pt x="25479" y="100481"/>
                    <a:pt x="27626" y="100481"/>
                  </a:cubicBezTo>
                  <a:lnTo>
                    <a:pt x="71425" y="100481"/>
                  </a:lnTo>
                  <a:cubicBezTo>
                    <a:pt x="73286" y="100481"/>
                    <a:pt x="74860" y="99193"/>
                    <a:pt x="75146" y="97332"/>
                  </a:cubicBezTo>
                  <a:cubicBezTo>
                    <a:pt x="75290" y="95185"/>
                    <a:pt x="73715" y="93467"/>
                    <a:pt x="71568" y="93467"/>
                  </a:cubicBezTo>
                  <a:lnTo>
                    <a:pt x="62551" y="93467"/>
                  </a:lnTo>
                  <a:cubicBezTo>
                    <a:pt x="61119" y="90891"/>
                    <a:pt x="58400" y="89316"/>
                    <a:pt x="55394" y="89316"/>
                  </a:cubicBezTo>
                  <a:lnTo>
                    <a:pt x="53390" y="89316"/>
                  </a:lnTo>
                  <a:lnTo>
                    <a:pt x="53390" y="72570"/>
                  </a:lnTo>
                  <a:cubicBezTo>
                    <a:pt x="65127" y="70995"/>
                    <a:pt x="74860" y="62550"/>
                    <a:pt x="78009" y="50956"/>
                  </a:cubicBezTo>
                  <a:lnTo>
                    <a:pt x="81301" y="53246"/>
                  </a:lnTo>
                  <a:cubicBezTo>
                    <a:pt x="81874" y="53676"/>
                    <a:pt x="82589" y="53962"/>
                    <a:pt x="83305" y="53962"/>
                  </a:cubicBezTo>
                  <a:cubicBezTo>
                    <a:pt x="86597" y="53962"/>
                    <a:pt x="88029" y="49668"/>
                    <a:pt x="85309" y="47664"/>
                  </a:cubicBezTo>
                  <a:lnTo>
                    <a:pt x="83878" y="46662"/>
                  </a:lnTo>
                  <a:cubicBezTo>
                    <a:pt x="92323" y="42511"/>
                    <a:pt x="97619" y="33780"/>
                    <a:pt x="98907" y="21327"/>
                  </a:cubicBezTo>
                  <a:cubicBezTo>
                    <a:pt x="99336" y="17463"/>
                    <a:pt x="97332" y="13741"/>
                    <a:pt x="93754" y="12023"/>
                  </a:cubicBezTo>
                  <a:cubicBezTo>
                    <a:pt x="92399" y="11346"/>
                    <a:pt x="90965" y="11013"/>
                    <a:pt x="89543" y="11013"/>
                  </a:cubicBezTo>
                  <a:cubicBezTo>
                    <a:pt x="87659" y="11013"/>
                    <a:pt x="85795" y="11597"/>
                    <a:pt x="84164" y="12739"/>
                  </a:cubicBezTo>
                  <a:lnTo>
                    <a:pt x="82160" y="13884"/>
                  </a:lnTo>
                  <a:lnTo>
                    <a:pt x="83162" y="4294"/>
                  </a:lnTo>
                  <a:cubicBezTo>
                    <a:pt x="83448" y="2004"/>
                    <a:pt x="81588" y="0"/>
                    <a:pt x="7929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7376425" y="-154177"/>
              <a:ext cx="375750" cy="980500"/>
            </a:xfrm>
            <a:custGeom>
              <a:avLst/>
              <a:gdLst/>
              <a:ahLst/>
              <a:cxnLst/>
              <a:rect l="l" t="t" r="r" b="b"/>
              <a:pathLst>
                <a:path w="15030" h="39220" extrusionOk="0">
                  <a:moveTo>
                    <a:pt x="12310" y="2720"/>
                  </a:moveTo>
                  <a:lnTo>
                    <a:pt x="12310" y="36643"/>
                  </a:lnTo>
                  <a:lnTo>
                    <a:pt x="7014" y="36643"/>
                  </a:lnTo>
                  <a:lnTo>
                    <a:pt x="7014" y="7587"/>
                  </a:lnTo>
                  <a:lnTo>
                    <a:pt x="2720" y="7587"/>
                  </a:lnTo>
                  <a:lnTo>
                    <a:pt x="2720" y="2720"/>
                  </a:lnTo>
                  <a:close/>
                  <a:moveTo>
                    <a:pt x="2720" y="0"/>
                  </a:moveTo>
                  <a:cubicBezTo>
                    <a:pt x="1146" y="0"/>
                    <a:pt x="1" y="1289"/>
                    <a:pt x="1" y="2720"/>
                  </a:cubicBezTo>
                  <a:lnTo>
                    <a:pt x="1" y="7444"/>
                  </a:lnTo>
                  <a:cubicBezTo>
                    <a:pt x="1" y="9018"/>
                    <a:pt x="1146" y="10163"/>
                    <a:pt x="2720" y="10163"/>
                  </a:cubicBezTo>
                  <a:lnTo>
                    <a:pt x="4295" y="10163"/>
                  </a:lnTo>
                  <a:lnTo>
                    <a:pt x="4295" y="36643"/>
                  </a:lnTo>
                  <a:cubicBezTo>
                    <a:pt x="4295" y="38074"/>
                    <a:pt x="5583" y="39220"/>
                    <a:pt x="7014" y="39220"/>
                  </a:cubicBezTo>
                  <a:lnTo>
                    <a:pt x="12310" y="39220"/>
                  </a:lnTo>
                  <a:cubicBezTo>
                    <a:pt x="13742" y="39220"/>
                    <a:pt x="15030" y="38074"/>
                    <a:pt x="15030" y="36643"/>
                  </a:cubicBezTo>
                  <a:lnTo>
                    <a:pt x="15030" y="2577"/>
                  </a:lnTo>
                  <a:cubicBezTo>
                    <a:pt x="15030" y="1146"/>
                    <a:pt x="13742" y="0"/>
                    <a:pt x="1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54"/>
          <p:cNvGrpSpPr/>
          <p:nvPr/>
        </p:nvGrpSpPr>
        <p:grpSpPr>
          <a:xfrm>
            <a:off x="252725" y="1257748"/>
            <a:ext cx="1482300" cy="1483782"/>
            <a:chOff x="317525" y="2400298"/>
            <a:chExt cx="1482300" cy="1483782"/>
          </a:xfrm>
        </p:grpSpPr>
        <p:grpSp>
          <p:nvGrpSpPr>
            <p:cNvPr id="748" name="Google Shape;748;p54"/>
            <p:cNvGrpSpPr/>
            <p:nvPr/>
          </p:nvGrpSpPr>
          <p:grpSpPr>
            <a:xfrm>
              <a:off x="329534" y="2400298"/>
              <a:ext cx="1460754" cy="1483782"/>
              <a:chOff x="397734" y="2012550"/>
              <a:chExt cx="2031082" cy="2063100"/>
            </a:xfrm>
          </p:grpSpPr>
          <p:sp>
            <p:nvSpPr>
              <p:cNvPr id="749" name="Google Shape;749;p54"/>
              <p:cNvSpPr/>
              <p:nvPr/>
            </p:nvSpPr>
            <p:spPr>
              <a:xfrm>
                <a:off x="941225" y="3029400"/>
                <a:ext cx="939600" cy="915900"/>
              </a:xfrm>
              <a:prstGeom prst="star7">
                <a:avLst>
                  <a:gd name="adj" fmla="val 34601"/>
                  <a:gd name="hf" fmla="val 102572"/>
                  <a:gd name="vf" fmla="val 105210"/>
                </a:avLst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4"/>
              <p:cNvSpPr/>
              <p:nvPr/>
            </p:nvSpPr>
            <p:spPr>
              <a:xfrm>
                <a:off x="822725" y="2899050"/>
                <a:ext cx="1176600" cy="1176600"/>
              </a:xfrm>
              <a:prstGeom prst="ellipse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54"/>
              <p:cNvCxnSpPr>
                <a:stCxn id="750" idx="1"/>
              </p:cNvCxnSpPr>
              <p:nvPr/>
            </p:nvCxnSpPr>
            <p:spPr>
              <a:xfrm rot="10800000">
                <a:off x="397734" y="2036959"/>
                <a:ext cx="597300" cy="103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54"/>
              <p:cNvCxnSpPr>
                <a:stCxn id="750" idx="0"/>
              </p:cNvCxnSpPr>
              <p:nvPr/>
            </p:nvCxnSpPr>
            <p:spPr>
              <a:xfrm rot="10800000">
                <a:off x="899525" y="2012550"/>
                <a:ext cx="511500" cy="886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54"/>
              <p:cNvCxnSpPr>
                <a:stCxn id="750" idx="0"/>
              </p:cNvCxnSpPr>
              <p:nvPr/>
            </p:nvCxnSpPr>
            <p:spPr>
              <a:xfrm rot="10800000" flipH="1">
                <a:off x="1411025" y="2032350"/>
                <a:ext cx="500700" cy="866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54"/>
              <p:cNvCxnSpPr>
                <a:stCxn id="750" idx="7"/>
              </p:cNvCxnSpPr>
              <p:nvPr/>
            </p:nvCxnSpPr>
            <p:spPr>
              <a:xfrm rot="10800000" flipH="1">
                <a:off x="1827016" y="2028859"/>
                <a:ext cx="601800" cy="104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55" name="Google Shape;755;p54"/>
            <p:cNvCxnSpPr/>
            <p:nvPr/>
          </p:nvCxnSpPr>
          <p:spPr>
            <a:xfrm>
              <a:off x="317525" y="2408400"/>
              <a:ext cx="148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6" name="Google Shape;756;p5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57" name="Google Shape;757;p5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61FB07-1B68-4C5A-95DE-3A731C6A8A97}"/>
              </a:ext>
            </a:extLst>
          </p:cNvPr>
          <p:cNvSpPr/>
          <p:nvPr/>
        </p:nvSpPr>
        <p:spPr>
          <a:xfrm>
            <a:off x="3355161" y="2110085"/>
            <a:ext cx="24336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Signika"/>
                <a:sym typeface="Signika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8827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Lời nói đầu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713225" y="1210242"/>
            <a:ext cx="7717500" cy="2723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SzPts val="5200"/>
              <a:buNone/>
            </a:pPr>
            <a:endParaRPr lang="en-US" sz="2000" dirty="0">
              <a:latin typeface="Signika"/>
              <a:sym typeface="Signika"/>
            </a:endParaRPr>
          </a:p>
          <a:p>
            <a:pPr marL="342900" indent="-342900" algn="just">
              <a:buSzPts val="5200"/>
              <a:buFont typeface="Wingdings" panose="05000000000000000000" pitchFamily="2" charset="2"/>
              <a:buChar char="§"/>
            </a:pPr>
            <a:r>
              <a:rPr lang="en-US" sz="2000" dirty="0">
                <a:latin typeface="Signika"/>
                <a:sym typeface="Signika"/>
              </a:rPr>
              <a:t>Xin </a:t>
            </a:r>
            <a:r>
              <a:rPr lang="en-US" sz="2000" dirty="0" err="1">
                <a:latin typeface="Signika"/>
                <a:sym typeface="Signika"/>
              </a:rPr>
              <a:t>chân</a:t>
            </a:r>
            <a:r>
              <a:rPr lang="en-US" sz="2000" dirty="0">
                <a:latin typeface="Signika"/>
                <a:sym typeface="Signika"/>
              </a:rPr>
              <a:t> thành cảm </a:t>
            </a:r>
            <a:r>
              <a:rPr lang="en-US" sz="2000" dirty="0" err="1">
                <a:latin typeface="Signika"/>
                <a:sym typeface="Signika"/>
              </a:rPr>
              <a:t>ơn</a:t>
            </a:r>
            <a:r>
              <a:rPr lang="en-US" sz="2000" dirty="0">
                <a:latin typeface="Signika"/>
                <a:sym typeface="Signika"/>
              </a:rPr>
              <a:t> thầy Trần Lê Hữu Phúc cũng </a:t>
            </a:r>
            <a:r>
              <a:rPr lang="en-US" sz="2000" dirty="0" err="1">
                <a:latin typeface="Signika"/>
                <a:sym typeface="Signika"/>
              </a:rPr>
              <a:t>như</a:t>
            </a:r>
            <a:r>
              <a:rPr lang="en-US" sz="2000" dirty="0">
                <a:latin typeface="Signika"/>
                <a:sym typeface="Signika"/>
              </a:rPr>
              <a:t> </a:t>
            </a:r>
            <a:r>
              <a:rPr lang="en-US" sz="2000" dirty="0" err="1">
                <a:latin typeface="Signika"/>
                <a:sym typeface="Signika"/>
              </a:rPr>
              <a:t>anh</a:t>
            </a:r>
            <a:r>
              <a:rPr lang="en-US" sz="2000" dirty="0">
                <a:latin typeface="Signika"/>
                <a:sym typeface="Signika"/>
              </a:rPr>
              <a:t> Lê Đức Tài đã định hướng </a:t>
            </a:r>
            <a:r>
              <a:rPr lang="en-US" sz="2000" dirty="0" err="1">
                <a:latin typeface="Signika"/>
                <a:sym typeface="Signika"/>
              </a:rPr>
              <a:t>cho</a:t>
            </a:r>
            <a:r>
              <a:rPr lang="en-US" sz="2000" dirty="0">
                <a:latin typeface="Signika"/>
                <a:sym typeface="Signika"/>
              </a:rPr>
              <a:t> nhóm </a:t>
            </a:r>
            <a:r>
              <a:rPr lang="en-US" sz="2000" dirty="0" err="1">
                <a:latin typeface="Signika"/>
                <a:sym typeface="Signika"/>
              </a:rPr>
              <a:t>em</a:t>
            </a:r>
            <a:r>
              <a:rPr lang="en-US" sz="2000" dirty="0">
                <a:latin typeface="Signika"/>
                <a:sym typeface="Signika"/>
              </a:rPr>
              <a:t> những nền tảng để có thể hoàn thành đề tài “</a:t>
            </a:r>
            <a:r>
              <a:rPr lang="en-US" sz="2000" dirty="0" err="1">
                <a:latin typeface="Signika"/>
                <a:sym typeface="Signika"/>
              </a:rPr>
              <a:t>Xây</a:t>
            </a:r>
            <a:r>
              <a:rPr lang="en-US" sz="2000" dirty="0">
                <a:latin typeface="Signika"/>
                <a:sym typeface="Signika"/>
              </a:rPr>
              <a:t> dựng dashboard hiển thị dữ liệu máy chủ từ máy chủ MQTT” </a:t>
            </a:r>
            <a:r>
              <a:rPr lang="vi-VN" sz="2000" dirty="0">
                <a:latin typeface="Signika"/>
                <a:sym typeface="Signika"/>
              </a:rPr>
              <a:t>lần này.</a:t>
            </a:r>
            <a:endParaRPr lang="en-US" sz="2000" dirty="0">
              <a:latin typeface="Signika"/>
              <a:sym typeface="Sign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591550" y="1158659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3000"/>
            </a:pPr>
            <a:r>
              <a:rPr lang="en" dirty="0"/>
              <a:t>GIỚI THIỆU</a:t>
            </a:r>
            <a:endParaRPr dirty="0"/>
          </a:p>
        </p:txBody>
      </p:sp>
      <p:grpSp>
        <p:nvGrpSpPr>
          <p:cNvPr id="202" name="Google Shape;202;p32"/>
          <p:cNvGrpSpPr/>
          <p:nvPr/>
        </p:nvGrpSpPr>
        <p:grpSpPr>
          <a:xfrm>
            <a:off x="1058825" y="765875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603947" y="2396709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381300" y="189875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5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Activities</a:t>
            </a:r>
            <a:endParaRPr sz="2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6" name="Google Shape;216;p32">
            <a:hlinkClick r:id=""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7" name="Google Shape;217;p32">
            <a:hlinkClick r:id=""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0" name="Google Shape;201;p32">
            <a:extLst>
              <a:ext uri="{FF2B5EF4-FFF2-40B4-BE49-F238E27FC236}">
                <a16:creationId xmlns:a16="http://schemas.microsoft.com/office/drawing/2014/main" id="{00A71911-5997-43BC-8B44-C4DE119A60E7}"/>
              </a:ext>
            </a:extLst>
          </p:cNvPr>
          <p:cNvSpPr txBox="1">
            <a:spLocks/>
          </p:cNvSpPr>
          <p:nvPr/>
        </p:nvSpPr>
        <p:spPr>
          <a:xfrm>
            <a:off x="1150968" y="2652982"/>
            <a:ext cx="636083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18034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Thông qua lưu trữ, phân tích, tổng hợp các dữ liệu từ máy chủ MQTT </a:t>
            </a:r>
            <a:r>
              <a:rPr lang="vi-VN" sz="1800" dirty="0" err="1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Broker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, xây dựng </a:t>
            </a:r>
            <a:r>
              <a:rPr lang="vi-VN" sz="1800" b="1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trang tổng quan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hiển thị các thông tin về </a:t>
            </a:r>
            <a:r>
              <a:rPr lang="vi-VN" sz="1800" b="1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điện năng sử dụng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1800" b="1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biểu đồ sử dụng điện năng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của các thiết bị </a:t>
            </a:r>
            <a:r>
              <a:rPr lang="vi-VN" sz="1800" dirty="0" err="1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và </a:t>
            </a:r>
            <a:r>
              <a:rPr lang="vi-VN" sz="1800" dirty="0" err="1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trợ </a:t>
            </a:r>
            <a:r>
              <a:rPr lang="vi-VN" sz="1800" b="1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tính tiền điện</a:t>
            </a:r>
            <a:r>
              <a:rPr lang="vi-VN" sz="1800" dirty="0">
                <a:effectLst/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theo cấp bậc của Điện lực Việt Nam.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6" action="ppaction://hlinksldjump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7" action="ppaction://hlinksldjump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" name="Google Shape;227;p33">
            <a:hlinkClick r:id="rId8" action="ppaction://hlinksldjump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BÀI THUYẾT TRÌNH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Lý</a:t>
            </a:r>
            <a:r>
              <a:rPr lang="en" dirty="0"/>
              <a:t> do</a:t>
            </a:r>
            <a:br>
              <a:rPr lang="en" dirty="0"/>
            </a:br>
            <a:r>
              <a:rPr lang="en" dirty="0"/>
              <a:t>chọn đề tài</a:t>
            </a:r>
            <a:endParaRPr dirty="0"/>
          </a:p>
        </p:txBody>
      </p:sp>
      <p:sp>
        <p:nvSpPr>
          <p:cNvPr id="231" name="Google Shape;231;p33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êu bật lý do tại sao lại chọn đề tài này</a:t>
            </a:r>
            <a:endParaRPr dirty="0"/>
          </a:p>
        </p:txBody>
      </p:sp>
      <p:sp>
        <p:nvSpPr>
          <p:cNvPr id="232" name="Google Shape;232;p33">
            <a:hlinkClick r:id="rId6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sz="1600" dirty="0"/>
          </a:p>
        </p:txBody>
      </p:sp>
      <p:sp>
        <p:nvSpPr>
          <p:cNvPr id="234" name="Google Shape;234;p33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-US" dirty="0" err="1"/>
              <a:t>ướng</a:t>
            </a:r>
            <a:r>
              <a:rPr lang="en-US" dirty="0"/>
              <a:t> dẫn </a:t>
            </a:r>
            <a:r>
              <a:rPr lang="en-US" dirty="0" err="1"/>
              <a:t>theo</a:t>
            </a:r>
            <a:r>
              <a:rPr lang="en-US" dirty="0"/>
              <a:t> use case</a:t>
            </a:r>
            <a:endParaRPr dirty="0"/>
          </a:p>
        </p:txBody>
      </p:sp>
      <p:sp>
        <p:nvSpPr>
          <p:cNvPr id="235" name="Google Shape;235;p33">
            <a:hlinkClick r:id="rId8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6" name="Google Shape;236;p33">
            <a:hlinkClick r:id="rId8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 sánh đề tài</a:t>
            </a:r>
            <a:endParaRPr sz="1600" dirty="0"/>
          </a:p>
        </p:txBody>
      </p:sp>
      <p:sp>
        <p:nvSpPr>
          <p:cNvPr id="237" name="Google Shape;237;p33">
            <a:hlinkClick r:id="rId8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êu bật được điểm mạnh và yếu của đề tài</a:t>
            </a:r>
            <a:endParaRPr dirty="0"/>
          </a:p>
        </p:txBody>
      </p:sp>
      <p:sp>
        <p:nvSpPr>
          <p:cNvPr id="238" name="Google Shape;238;p3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" name="Google Shape;239;p33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hướng phát triển</a:t>
            </a:r>
            <a:endParaRPr dirty="0"/>
          </a:p>
        </p:txBody>
      </p:sp>
      <p:sp>
        <p:nvSpPr>
          <p:cNvPr id="240" name="Google Shape;240;p33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ghiên cứu cải thiện đề tài</a:t>
            </a:r>
            <a:endParaRPr dirty="0"/>
          </a:p>
        </p:txBody>
      </p:sp>
      <p:sp>
        <p:nvSpPr>
          <p:cNvPr id="241" name="Google Shape;241;p33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7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Các khái niệm</a:t>
            </a:r>
            <a:endParaRPr dirty="0"/>
          </a:p>
        </p:txBody>
      </p:sp>
      <p:sp>
        <p:nvSpPr>
          <p:cNvPr id="243" name="Google Shape;243;p3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Thuật ngữ - Khái niệm</a:t>
            </a:r>
            <a:endParaRPr dirty="0"/>
          </a:p>
        </p:txBody>
      </p:sp>
      <p:sp>
        <p:nvSpPr>
          <p:cNvPr id="244" name="Google Shape;244;p33">
            <a:hlinkClick r:id="rId4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5" name="Google Shape;245;p33">
            <a:hlinkClick r:id="rId4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246" name="Google Shape;246;p33">
            <a:hlinkClick r:id="rId4" action="ppaction://hlinksldjump"/>
          </p:cNvPr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Tóm tắt thế mạnh,  điểm yếu, kết luận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Lý do chọn đề tài</a:t>
            </a:r>
            <a:endParaRPr sz="4400"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2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01</a:t>
            </a:r>
            <a:endParaRPr sz="9600"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Có </a:t>
            </a:r>
            <a:r>
              <a:rPr lang="vi-VN" sz="1400" b="1" dirty="0"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sz="1400" dirty="0"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nguyên nhân chính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latin typeface="Signik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để chúng em lựa chọn đề tài này</a:t>
            </a:r>
            <a:endParaRPr sz="1400" dirty="0">
              <a:latin typeface="Signik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5" name="Google Shape;255;p34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56" name="Google Shape;256;p34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4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5" name="Google Shape;265;p3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sp>
        <p:nvSpPr>
          <p:cNvPr id="293" name="Google Shape;293;p36"/>
          <p:cNvSpPr txBox="1"/>
          <p:nvPr/>
        </p:nvSpPr>
        <p:spPr>
          <a:xfrm>
            <a:off x="3686850" y="1617807"/>
            <a:ext cx="1823751" cy="371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1pPr>
          </a:lstStyle>
          <a:p>
            <a:r>
              <a:rPr lang="vi-VN" dirty="0">
                <a:sym typeface="Signika"/>
              </a:rPr>
              <a:t>Thử thách</a:t>
            </a:r>
          </a:p>
        </p:txBody>
      </p:sp>
      <p:sp>
        <p:nvSpPr>
          <p:cNvPr id="294" name="Google Shape;294;p3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5" name="Google Shape;295;p3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5" name="Google Shape;293;p36">
            <a:extLst>
              <a:ext uri="{FF2B5EF4-FFF2-40B4-BE49-F238E27FC236}">
                <a16:creationId xmlns:a16="http://schemas.microsoft.com/office/drawing/2014/main" id="{771E2B2B-55D5-4F85-A95F-EFE1A1C9FE4B}"/>
              </a:ext>
            </a:extLst>
          </p:cNvPr>
          <p:cNvSpPr txBox="1"/>
          <p:nvPr/>
        </p:nvSpPr>
        <p:spPr>
          <a:xfrm>
            <a:off x="1081260" y="1614645"/>
            <a:ext cx="1887000" cy="371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Mới mẻ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6" name="Google Shape;293;p36">
            <a:extLst>
              <a:ext uri="{FF2B5EF4-FFF2-40B4-BE49-F238E27FC236}">
                <a16:creationId xmlns:a16="http://schemas.microsoft.com/office/drawing/2014/main" id="{E4E9F3A1-67D7-4859-AA13-ED4FBBEA7B8D}"/>
              </a:ext>
            </a:extLst>
          </p:cNvPr>
          <p:cNvSpPr txBox="1"/>
          <p:nvPr/>
        </p:nvSpPr>
        <p:spPr>
          <a:xfrm>
            <a:off x="6320874" y="1616515"/>
            <a:ext cx="1823751" cy="371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 b="1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1pPr>
          </a:lstStyle>
          <a:p>
            <a:r>
              <a:rPr lang="vi-VN" dirty="0">
                <a:sym typeface="Signika"/>
              </a:rPr>
              <a:t>Ứng dụng cao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DA814-ED71-94DC-FC4C-920E2D983C99}"/>
              </a:ext>
            </a:extLst>
          </p:cNvPr>
          <p:cNvSpPr/>
          <p:nvPr/>
        </p:nvSpPr>
        <p:spPr>
          <a:xfrm>
            <a:off x="1001717" y="2065107"/>
            <a:ext cx="2046086" cy="16292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dk1"/>
                </a:solidFill>
                <a:latin typeface="Signika"/>
              </a:rPr>
              <a:t>IoT</a:t>
            </a:r>
            <a:r>
              <a:rPr lang="vi-VN" dirty="0">
                <a:solidFill>
                  <a:schemeClr val="dk1"/>
                </a:solidFill>
                <a:latin typeface="Signika"/>
              </a:rPr>
              <a:t> là xu hướng mới của nền công nghiệp 4.0 và nhóm mong muốn được tiếp cận gần hơn với xu thế này</a:t>
            </a:r>
          </a:p>
        </p:txBody>
      </p:sp>
      <p:sp>
        <p:nvSpPr>
          <p:cNvPr id="299" name="Google Shape;299;p36"/>
          <p:cNvSpPr/>
          <p:nvPr/>
        </p:nvSpPr>
        <p:spPr>
          <a:xfrm>
            <a:off x="735916" y="1803657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30A01-32A4-CC3C-5795-0AB7E263F5B4}"/>
              </a:ext>
            </a:extLst>
          </p:cNvPr>
          <p:cNvSpPr/>
          <p:nvPr/>
        </p:nvSpPr>
        <p:spPr>
          <a:xfrm>
            <a:off x="3575683" y="2065107"/>
            <a:ext cx="2046086" cy="162921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dk1"/>
                </a:solidFill>
                <a:latin typeface="Signika"/>
              </a:rPr>
              <a:t>Nhóm chưa từng thử sức với việc làm web-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app</a:t>
            </a:r>
            <a:r>
              <a:rPr lang="vi-VN" dirty="0">
                <a:solidFill>
                  <a:schemeClr val="dk1"/>
                </a:solidFill>
                <a:latin typeface="Signika"/>
              </a:rPr>
              <a:t>, các công nghệ mới như MQTT, 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NodeJS</a:t>
            </a:r>
            <a:r>
              <a:rPr lang="vi-VN" dirty="0">
                <a:solidFill>
                  <a:schemeClr val="dk1"/>
                </a:solidFill>
                <a:latin typeface="Signika"/>
              </a:rPr>
              <a:t>, 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MongoDB</a:t>
            </a:r>
            <a:endParaRPr lang="vi-VN" dirty="0">
              <a:solidFill>
                <a:schemeClr val="dk1"/>
              </a:solidFill>
              <a:latin typeface="Signika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315602" y="1800495"/>
            <a:ext cx="522900" cy="52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336EE-3913-C0CC-694E-F6F7BE88962E}"/>
              </a:ext>
            </a:extLst>
          </p:cNvPr>
          <p:cNvSpPr/>
          <p:nvPr/>
        </p:nvSpPr>
        <p:spPr>
          <a:xfrm>
            <a:off x="6149649" y="2056600"/>
            <a:ext cx="2046086" cy="1629211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dk1"/>
                </a:solidFill>
                <a:latin typeface="Signika"/>
              </a:rPr>
              <a:t>Nhóm chưa từng thử sức với việc làm web-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app</a:t>
            </a:r>
            <a:r>
              <a:rPr lang="vi-VN" dirty="0">
                <a:solidFill>
                  <a:schemeClr val="dk1"/>
                </a:solidFill>
                <a:latin typeface="Signika"/>
              </a:rPr>
              <a:t>, các công nghệ mới như MQTT, 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NodeJS</a:t>
            </a:r>
            <a:r>
              <a:rPr lang="vi-VN" dirty="0">
                <a:solidFill>
                  <a:schemeClr val="dk1"/>
                </a:solidFill>
                <a:latin typeface="Signika"/>
              </a:rPr>
              <a:t>, </a:t>
            </a:r>
            <a:r>
              <a:rPr lang="vi-VN" dirty="0" err="1">
                <a:solidFill>
                  <a:schemeClr val="dk1"/>
                </a:solidFill>
                <a:latin typeface="Signika"/>
              </a:rPr>
              <a:t>MongoDB</a:t>
            </a:r>
            <a:endParaRPr lang="vi-VN" dirty="0">
              <a:solidFill>
                <a:schemeClr val="dk1"/>
              </a:solidFill>
              <a:latin typeface="Signika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628E97-90E0-46DC-E584-5EDA2D135C6F}"/>
              </a:ext>
            </a:extLst>
          </p:cNvPr>
          <p:cNvSpPr/>
          <p:nvPr/>
        </p:nvSpPr>
        <p:spPr>
          <a:xfrm>
            <a:off x="5874730" y="1800495"/>
            <a:ext cx="606565" cy="522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vi-VN" b="1" dirty="0">
                <a:solidFill>
                  <a:schemeClr val="dk1"/>
                </a:solidFill>
                <a:latin typeface="Kanit"/>
                <a:cs typeface="Kanit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 sánh đề tài</a:t>
            </a:r>
            <a:endParaRPr sz="4800"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2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gnika" panose="020B0604020202020204" charset="0"/>
              </a:rPr>
              <a:t>Ưu điểm và khuyết điểm của đề tài</a:t>
            </a:r>
            <a:endParaRPr dirty="0">
              <a:latin typeface="Signika" panose="020B0604020202020204" charset="0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40" name="Google Shape;340;p38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Nghiên cứu thị trường</a:t>
            </a:r>
            <a:endParaRPr dirty="0"/>
          </a:p>
        </p:txBody>
      </p:sp>
      <p:sp>
        <p:nvSpPr>
          <p:cNvPr id="349" name="Google Shape;349;p39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ignika" panose="020B0604020202020204" charset="0"/>
                <a:ea typeface="Palanquin"/>
                <a:cs typeface="Palanquin"/>
                <a:sym typeface="Palanquin"/>
              </a:rPr>
              <a:t>Các sản phẩm tương tự trên thị trường</a:t>
            </a:r>
            <a:endParaRPr sz="1600" dirty="0">
              <a:solidFill>
                <a:schemeClr val="dk1"/>
              </a:solidFill>
              <a:latin typeface="Signika" panose="020B0604020202020204" charset="0"/>
              <a:ea typeface="Palanquin"/>
              <a:cs typeface="Palanquin"/>
              <a:sym typeface="Palanquin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2713419" y="1867380"/>
            <a:ext cx="3770614" cy="371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SẢN PHẨM / NGHIÊN CỨU TƯƠNG TỰ</a:t>
            </a:r>
          </a:p>
        </p:txBody>
      </p:sp>
      <p:sp>
        <p:nvSpPr>
          <p:cNvPr id="385" name="Google Shape;385;p39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6" name="Google Shape;386;p39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3378D4-F0FB-493F-87AF-9616FF401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0" t="19152" r="29989" b="21076"/>
          <a:stretch/>
        </p:blipFill>
        <p:spPr bwMode="auto">
          <a:xfrm>
            <a:off x="1911125" y="2581688"/>
            <a:ext cx="616962" cy="6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Things">
            <a:extLst>
              <a:ext uri="{FF2B5EF4-FFF2-40B4-BE49-F238E27FC236}">
                <a16:creationId xmlns:a16="http://schemas.microsoft.com/office/drawing/2014/main" id="{B3B9A1C0-180A-04D2-7AF2-190166DB5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07" b="537"/>
          <a:stretch/>
        </p:blipFill>
        <p:spPr bwMode="auto">
          <a:xfrm>
            <a:off x="3389532" y="2617524"/>
            <a:ext cx="529600" cy="54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DE678F-4398-2911-1688-B586905F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676" y="2571750"/>
            <a:ext cx="652388" cy="61563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15F2A-4BB9-5D78-79EF-92FED0A6765A}"/>
              </a:ext>
            </a:extLst>
          </p:cNvPr>
          <p:cNvSpPr txBox="1"/>
          <p:nvPr/>
        </p:nvSpPr>
        <p:spPr>
          <a:xfrm>
            <a:off x="1738544" y="3305889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Xiaomi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  <a:p>
            <a:pPr algn="ctr"/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Mi </a:t>
            </a:r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Home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05821-35EE-3586-24C9-E4BF3EE76112}"/>
              </a:ext>
            </a:extLst>
          </p:cNvPr>
          <p:cNvSpPr txBox="1"/>
          <p:nvPr/>
        </p:nvSpPr>
        <p:spPr>
          <a:xfrm>
            <a:off x="3057854" y="3305889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Samsung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Smarthings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D69F0-D8BE-8FC8-AB01-35579671D8E8}"/>
              </a:ext>
            </a:extLst>
          </p:cNvPr>
          <p:cNvSpPr txBox="1"/>
          <p:nvPr/>
        </p:nvSpPr>
        <p:spPr>
          <a:xfrm>
            <a:off x="4761158" y="3304458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Apple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Home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</p:txBody>
      </p:sp>
      <p:pic>
        <p:nvPicPr>
          <p:cNvPr id="1032" name="Picture 8" descr="BKAV SMARTHOME">
            <a:extLst>
              <a:ext uri="{FF2B5EF4-FFF2-40B4-BE49-F238E27FC236}">
                <a16:creationId xmlns:a16="http://schemas.microsoft.com/office/drawing/2014/main" id="{6C518FFF-0CAB-196F-FCEC-88A0F2807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43"/>
          <a:stretch/>
        </p:blipFill>
        <p:spPr bwMode="auto">
          <a:xfrm>
            <a:off x="6361943" y="2571750"/>
            <a:ext cx="507943" cy="6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50281-2787-F39F-02D4-AEC8DFE3065D}"/>
              </a:ext>
            </a:extLst>
          </p:cNvPr>
          <p:cNvSpPr txBox="1"/>
          <p:nvPr/>
        </p:nvSpPr>
        <p:spPr>
          <a:xfrm>
            <a:off x="6016231" y="3304458"/>
            <a:ext cx="1199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Bkav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  <a:p>
            <a:pPr algn="ctr"/>
            <a:r>
              <a:rPr lang="vi-VN" sz="1600" dirty="0" err="1">
                <a:solidFill>
                  <a:schemeClr val="dk1"/>
                </a:solidFill>
                <a:latin typeface="Signika" panose="020B0604020202020204" charset="0"/>
                <a:cs typeface="Palanquin"/>
              </a:rPr>
              <a:t>Smarthome</a:t>
            </a:r>
            <a:endParaRPr lang="vi-VN" sz="1600" dirty="0">
              <a:solidFill>
                <a:schemeClr val="dk1"/>
              </a:solidFill>
              <a:latin typeface="Signika" panose="020B0604020202020204" charset="0"/>
              <a:cs typeface="Palanqu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Ưu điểm và nhược điểm</a:t>
            </a:r>
            <a:endParaRPr dirty="0"/>
          </a:p>
        </p:txBody>
      </p:sp>
      <p:sp>
        <p:nvSpPr>
          <p:cNvPr id="306" name="Google Shape;306;p37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ea typeface="Palanquin"/>
                <a:cs typeface="Palanquin"/>
                <a:sym typeface="Palanquin"/>
              </a:rPr>
              <a:t>Các lợi thế và điểm yếu so với đối thủ</a:t>
            </a:r>
            <a:endParaRPr sz="1600" dirty="0">
              <a:solidFill>
                <a:schemeClr val="dk1"/>
              </a:solidFill>
              <a:latin typeface="Signika" panose="020B0604020202020204" charset="0"/>
              <a:ea typeface="Palanquin"/>
              <a:cs typeface="Palanquin"/>
              <a:sym typeface="Palanquin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15630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ƯU ĐIỂM</a:t>
            </a:r>
          </a:p>
        </p:txBody>
      </p:sp>
      <p:sp>
        <p:nvSpPr>
          <p:cNvPr id="308" name="Google Shape;308;p37"/>
          <p:cNvSpPr txBox="1"/>
          <p:nvPr/>
        </p:nvSpPr>
        <p:spPr>
          <a:xfrm>
            <a:off x="57139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NHƯỢC ĐIỂM</a:t>
            </a:r>
          </a:p>
        </p:txBody>
      </p:sp>
      <p:sp>
        <p:nvSpPr>
          <p:cNvPr id="309" name="Google Shape;309;p37"/>
          <p:cNvSpPr/>
          <p:nvPr/>
        </p:nvSpPr>
        <p:spPr>
          <a:xfrm>
            <a:off x="1130950" y="2181125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ea typeface="Palanquin"/>
                <a:cs typeface="Palanquin"/>
                <a:sym typeface="Palanquin"/>
              </a:rPr>
              <a:t>Giá thành thấp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ea typeface="Palanquin"/>
                <a:cs typeface="Palanquin"/>
                <a:sym typeface="Palanquin"/>
              </a:rPr>
              <a:t>Dễ dàng triển khai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ea typeface="Palanquin"/>
                <a:cs typeface="Palanquin"/>
                <a:sym typeface="Palanquin"/>
              </a:rPr>
              <a:t>Hỗ trợ đa nền tảng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endParaRPr sz="1600" dirty="0">
              <a:solidFill>
                <a:schemeClr val="dk1"/>
              </a:solidFill>
              <a:latin typeface="Signika" panose="020B0604020202020204" charset="0"/>
              <a:ea typeface="Palanquin"/>
              <a:cs typeface="Palanquin"/>
              <a:sym typeface="Palanquin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5281825" y="2181125"/>
            <a:ext cx="2751300" cy="18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30200">
              <a:lnSpc>
                <a:spcPct val="115000"/>
              </a:lnSpc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cs typeface="Palanquin"/>
                <a:sym typeface="Palanquin"/>
              </a:rPr>
              <a:t>Còn nhiều chức năng chưa hoàn thiện</a:t>
            </a:r>
          </a:p>
          <a:p>
            <a:pPr marL="457200" indent="-330200">
              <a:lnSpc>
                <a:spcPct val="115000"/>
              </a:lnSpc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vi-VN" sz="1600" dirty="0">
                <a:solidFill>
                  <a:schemeClr val="dk1"/>
                </a:solidFill>
                <a:latin typeface="Signika" panose="020B0604020202020204" charset="0"/>
                <a:cs typeface="Palanquin"/>
                <a:sym typeface="Palanquin"/>
              </a:rPr>
              <a:t>Quy mô triển khai nhỏ</a:t>
            </a:r>
          </a:p>
        </p:txBody>
      </p:sp>
      <p:sp>
        <p:nvSpPr>
          <p:cNvPr id="311" name="Google Shape;311;p37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2" name="Google Shape;312;p37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524</Words>
  <Application>Microsoft Office PowerPoint</Application>
  <PresentationFormat>On-screen Show (16:9)</PresentationFormat>
  <Paragraphs>114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Signika</vt:lpstr>
      <vt:lpstr>Arial</vt:lpstr>
      <vt:lpstr>Kanit</vt:lpstr>
      <vt:lpstr>Palanquin</vt:lpstr>
      <vt:lpstr>Wingdings</vt:lpstr>
      <vt:lpstr>University Digital Choice Boards by Slidesgo</vt:lpstr>
      <vt:lpstr>Dashboard hiển thị dữ liệu từ máy chủ MQTT</vt:lpstr>
      <vt:lpstr>Lời nói đầu</vt:lpstr>
      <vt:lpstr>GIỚI THIỆU</vt:lpstr>
      <vt:lpstr>NỘI DUNG BÀI THUYẾT TRÌNH</vt:lpstr>
      <vt:lpstr>Lý do chọn đề tài</vt:lpstr>
      <vt:lpstr>Lý do Chọn đề tài</vt:lpstr>
      <vt:lpstr>So sánh đề tài</vt:lpstr>
      <vt:lpstr>Nghiên cứu thị trường</vt:lpstr>
      <vt:lpstr>Ưu điểm và nhược điểm</vt:lpstr>
      <vt:lpstr>KHÁI NIỆM</vt:lpstr>
      <vt:lpstr>Thử nghiệm</vt:lpstr>
      <vt:lpstr>Phương hướng phát triển</vt:lpstr>
      <vt:lpstr>Các cải tiến trong sản phẩm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thuyết trình ….</dc:title>
  <dc:creator>Chaaam</dc:creator>
  <cp:lastModifiedBy>Đằng Mã</cp:lastModifiedBy>
  <cp:revision>5</cp:revision>
  <dcterms:modified xsi:type="dcterms:W3CDTF">2022-04-01T11:15:00Z</dcterms:modified>
</cp:coreProperties>
</file>