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55" r:id="rId1"/>
  </p:sldMasterIdLst>
  <p:sldIdLst>
    <p:sldId id="256" r:id="rId2"/>
    <p:sldId id="275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4" r:id="rId15"/>
    <p:sldId id="271" r:id="rId16"/>
    <p:sldId id="276" r:id="rId17"/>
    <p:sldId id="273" r:id="rId18"/>
    <p:sldId id="25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B03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64D8466-02A0-1D4D-8819-614F161F0278}" type="datetimeFigureOut">
              <a:rPr lang="en-US"/>
              <a:pPr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10CB9F-49B8-1F47-8766-D3113A2C5F7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Jenna/Downloads/anim_many.gif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mic Sans MS"/>
                <a:cs typeface="Comic Sans MS"/>
              </a:rPr>
              <a:t>Constraining the Supersonic Relative Velocity Effect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mic Sans MS"/>
                <a:cs typeface="Comic Sans MS"/>
              </a:rPr>
              <a:t>Jenna Freudenburg, Physics 472</a:t>
            </a:r>
          </a:p>
          <a:p>
            <a:r>
              <a:rPr lang="en-US">
                <a:latin typeface="Comic Sans MS"/>
                <a:cs typeface="Comic Sans MS"/>
              </a:rPr>
              <a:t>April 30,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" y="3246120"/>
            <a:ext cx="9217152" cy="263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67399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" y="3246120"/>
            <a:ext cx="9217152" cy="263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67399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pic>
        <p:nvPicPr>
          <p:cNvPr id="4" name="anim_many.gif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33245" y="2059701"/>
            <a:ext cx="5477510" cy="4324350"/>
          </a:xfrm>
        </p:spPr>
      </p:pic>
      <p:sp>
        <p:nvSpPr>
          <p:cNvPr id="5" name="TextBox 4"/>
          <p:cNvSpPr txBox="1"/>
          <p:nvPr/>
        </p:nvSpPr>
        <p:spPr>
          <a:xfrm>
            <a:off x="705371" y="6214774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D. Eisenstein, https://www.cfa.harvard.edu/~deisenst/acousticpeak/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Comic Sans MS"/>
                <a:cs typeface="Comic Sans MS"/>
              </a:rPr>
              <a:t>Why do we care?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Comic Sans MS"/>
                <a:cs typeface="Comic Sans MS"/>
              </a:rPr>
              <a:t>Charactericstic length</a:t>
            </a:r>
          </a:p>
          <a:p>
            <a:pPr lvl="2">
              <a:lnSpc>
                <a:spcPct val="150000"/>
              </a:lnSpc>
            </a:pPr>
            <a:r>
              <a:rPr lang="en-US" sz="2600" i="1" smtClean="0">
                <a:latin typeface="Comic Sans MS"/>
                <a:cs typeface="Comic Sans MS"/>
              </a:rPr>
              <a:t>s = c</a:t>
            </a:r>
            <a:r>
              <a:rPr lang="en-US" sz="2600" i="1" baseline="-25000" smtClean="0">
                <a:latin typeface="Comic Sans MS"/>
                <a:cs typeface="Comic Sans MS"/>
              </a:rPr>
              <a:t>s</a:t>
            </a:r>
            <a:r>
              <a:rPr lang="en-US" sz="2600" i="1" smtClean="0">
                <a:latin typeface="Comic Sans MS"/>
                <a:cs typeface="Comic Sans MS"/>
              </a:rPr>
              <a:t>t</a:t>
            </a:r>
            <a:r>
              <a:rPr lang="en-US" sz="2600" i="1" baseline="-25000" smtClean="0">
                <a:latin typeface="Comic Sans MS"/>
                <a:cs typeface="Comic Sans MS"/>
              </a:rPr>
              <a:t>last scatter</a:t>
            </a:r>
          </a:p>
          <a:p>
            <a:pPr lvl="2">
              <a:lnSpc>
                <a:spcPct val="150000"/>
              </a:lnSpc>
            </a:pPr>
            <a:r>
              <a:rPr lang="en-US">
                <a:latin typeface="Comic Sans MS"/>
                <a:cs typeface="Comic Sans MS"/>
                <a:sym typeface="Wingdings"/>
              </a:rPr>
              <a:t>i</a:t>
            </a:r>
            <a:r>
              <a:rPr lang="en-US">
                <a:latin typeface="Comic Sans MS"/>
                <a:cs typeface="Comic Sans MS"/>
              </a:rPr>
              <a:t>ndependent standard ruler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Comic Sans MS"/>
                <a:cs typeface="Comic Sans MS"/>
              </a:rPr>
              <a:t>Dark Energy!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mic Sans MS"/>
                <a:cs typeface="Comic Sans MS"/>
              </a:rPr>
              <a:t>The Supersonic Relative Velocity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omic Sans MS"/>
                <a:cs typeface="Comic Sans MS"/>
              </a:rPr>
              <a:t>At recombination, baryonic sound speed drops</a:t>
            </a:r>
          </a:p>
          <a:p>
            <a:r>
              <a:rPr lang="en-US">
                <a:latin typeface="Comic Sans MS"/>
                <a:cs typeface="Comic Sans MS"/>
              </a:rPr>
              <a:t>Results in supersonic velocity relative to dark matter </a:t>
            </a:r>
          </a:p>
          <a:p>
            <a:r>
              <a:rPr lang="en-US">
                <a:latin typeface="Comic Sans MS"/>
                <a:cs typeface="Comic Sans MS"/>
                <a:sym typeface="Wingdings"/>
              </a:rPr>
              <a:t> </a:t>
            </a:r>
            <a:r>
              <a:rPr lang="en-US">
                <a:latin typeface="Comic Sans MS"/>
                <a:cs typeface="Comic Sans MS"/>
              </a:rPr>
              <a:t>Jeans mass increases</a:t>
            </a:r>
          </a:p>
          <a:p>
            <a:r>
              <a:rPr lang="en-US">
                <a:latin typeface="Comic Sans MS"/>
                <a:cs typeface="Comic Sans MS"/>
                <a:sym typeface="Wingdings"/>
              </a:rPr>
              <a:t> Structure formation delayed</a:t>
            </a:r>
          </a:p>
          <a:p>
            <a:r>
              <a:rPr lang="en-US">
                <a:latin typeface="Comic Sans MS"/>
                <a:cs typeface="Comic Sans MS"/>
                <a:sym typeface="Wingdings"/>
              </a:rPr>
              <a:t>In theory, this effect shifts the BAO peak (Yoo et al).</a:t>
            </a:r>
          </a:p>
          <a:p>
            <a:pPr>
              <a:buNone/>
            </a:pPr>
            <a:endParaRPr lang="en-US" b="1">
              <a:latin typeface="Comic Sans MS"/>
              <a:cs typeface="Comic Sans MS"/>
              <a:sym typeface="Wingdings"/>
            </a:endParaRPr>
          </a:p>
          <a:p>
            <a:pPr>
              <a:buNone/>
            </a:pPr>
            <a:r>
              <a:rPr lang="en-US" b="1">
                <a:latin typeface="Comic Sans MS"/>
                <a:cs typeface="Comic Sans MS"/>
                <a:sym typeface="Wingdings"/>
              </a:rPr>
              <a:t>GOAL:</a:t>
            </a:r>
            <a:r>
              <a:rPr lang="en-US">
                <a:latin typeface="Comic Sans MS"/>
                <a:cs typeface="Comic Sans MS"/>
                <a:sym typeface="Wingdings"/>
              </a:rPr>
              <a:t> Reproduce this result and test theoretical model with simulations/real data.</a:t>
            </a:r>
            <a:endParaRPr lang="en-US" b="1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mic Sans MS"/>
                <a:cs typeface="Comic Sans MS"/>
              </a:rPr>
              <a:t>The Supersonic Relative Velocity Effect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360727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mic Sans MS"/>
                <a:cs typeface="Comic Sans MS"/>
              </a:rPr>
              <a:t>Galaxy Density Fluctuation (Yoo et. al):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848" y="3839604"/>
            <a:ext cx="8841900" cy="27349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Relevant measurements:</a:t>
            </a:r>
          </a:p>
          <a:p>
            <a:pPr marL="822960" lvl="1" indent="-256032" defTabSz="914400">
              <a:lnSpc>
                <a:spcPct val="120000"/>
              </a:lnSpc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400">
                <a:latin typeface="Comic Sans MS"/>
                <a:cs typeface="Comic Sans MS"/>
              </a:rPr>
              <a:t>Correlation function (power spectrum)</a:t>
            </a:r>
          </a:p>
          <a:p>
            <a:pPr marL="822960" lvl="1" indent="-256032" defTabSz="914400">
              <a:lnSpc>
                <a:spcPct val="120000"/>
              </a:lnSpc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2800">
              <a:latin typeface="Comic Sans MS"/>
              <a:cs typeface="Comic Sans MS"/>
            </a:endParaRPr>
          </a:p>
          <a:p>
            <a:pPr marL="822960" lvl="1" indent="-256032" defTabSz="914400">
              <a:lnSpc>
                <a:spcPct val="120000"/>
              </a:lnSpc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400">
                <a:latin typeface="Comic Sans MS"/>
                <a:cs typeface="Comic Sans MS"/>
              </a:rPr>
              <a:t>Three-point function (bispectrum)</a:t>
            </a:r>
          </a:p>
          <a:p>
            <a:pPr marL="1280160" lvl="2" indent="-256032" defTabSz="914400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2800">
              <a:latin typeface="Comic Sans MS"/>
              <a:cs typeface="Comic Sans MS"/>
            </a:endParaRPr>
          </a:p>
          <a:p>
            <a:pPr marL="822960" lvl="1" indent="-256032" defTabSz="914400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260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54" y="6060849"/>
            <a:ext cx="4209146" cy="4250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982868"/>
            <a:ext cx="3111500" cy="4280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2998247"/>
            <a:ext cx="6755496" cy="53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mic Sans MS"/>
                <a:cs typeface="Comic Sans MS"/>
              </a:rPr>
              <a:t>The Supersonic Relative Velocity Effect: Power Spectrum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Convert Yoo et al model to configuration space</a:t>
            </a:r>
          </a:p>
          <a:p>
            <a:r>
              <a:rPr lang="en-US">
                <a:latin typeface="Comic Sans MS"/>
                <a:cs typeface="Comic Sans MS"/>
              </a:rPr>
              <a:t>Construct simulations for three-point function</a:t>
            </a:r>
          </a:p>
          <a:p>
            <a:r>
              <a:rPr lang="en-US">
                <a:latin typeface="Comic Sans MS"/>
                <a:cs typeface="Comic Sans MS"/>
              </a:rPr>
              <a:t>Compare these results to real data from SDSS</a:t>
            </a:r>
          </a:p>
          <a:p>
            <a:endParaRPr lang="en-US">
              <a:latin typeface="Comic Sans MS"/>
              <a:cs typeface="Comic Sans MS"/>
            </a:endParaRPr>
          </a:p>
          <a:p>
            <a:r>
              <a:rPr lang="en-US">
                <a:latin typeface="Comic Sans MS"/>
                <a:cs typeface="Comic Sans MS"/>
              </a:rPr>
              <a:t>Goal: constrain bias parameters, and thus the supersonic relative velocity 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mic Sans MS"/>
                <a:cs typeface="Comic Sans MS"/>
              </a:rPr>
              <a:t>References and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sz="1730" smtClean="0">
                <a:latin typeface="Comic Sans MS"/>
                <a:cs typeface="Comic Sans MS"/>
              </a:rPr>
              <a:t>[1] J. Yoo, N. Dalal, and U. Seljak, Supersonic relative velocity effect on the baryonic acoustic oscillation measurements, J. Cosmol. Astropart. Phys. 7, 018 (2011).</a:t>
            </a:r>
          </a:p>
          <a:p>
            <a:pPr>
              <a:lnSpc>
                <a:spcPct val="140000"/>
              </a:lnSpc>
            </a:pPr>
            <a:r>
              <a:rPr lang="en-US" sz="1730" smtClean="0">
                <a:latin typeface="Comic Sans MS"/>
                <a:cs typeface="Comic Sans MS"/>
              </a:rPr>
              <a:t>[2] D. Eisenstein et al., Detection of the baryon acoustic peak in the large- scale correlation function of SDSS luminous red galaxies, Astrophys. J. 633, 2 (2005).</a:t>
            </a:r>
          </a:p>
          <a:p>
            <a:pPr>
              <a:lnSpc>
                <a:spcPct val="140000"/>
              </a:lnSpc>
            </a:pPr>
            <a:r>
              <a:rPr lang="en-US" sz="1730" smtClean="0">
                <a:latin typeface="Comic Sans MS"/>
                <a:cs typeface="Comic Sans MS"/>
              </a:rPr>
              <a:t>[3] D. Eisenstein et al., On the robustness of the acoustic scale in the low-redshift clustering of matter, Astrophy. J. 664, 660 (2007)</a:t>
            </a:r>
          </a:p>
          <a:p>
            <a:pPr>
              <a:lnSpc>
                <a:spcPct val="140000"/>
              </a:lnSpc>
            </a:pPr>
            <a:r>
              <a:rPr lang="en-US" sz="1730" smtClean="0">
                <a:latin typeface="Comic Sans MS"/>
                <a:cs typeface="Comic Sans MS"/>
              </a:rPr>
              <a:t>[4] D. Tseliakhovich and C. Hirata, Relative velocity of dark matter and baryonic fluids and the formation of the first structures, Phys. Rev. D 82, 083520 (2010).</a:t>
            </a:r>
          </a:p>
          <a:p>
            <a:pPr>
              <a:lnSpc>
                <a:spcPct val="140000"/>
              </a:lnSpc>
            </a:pPr>
            <a:r>
              <a:rPr lang="en-US" sz="1730" smtClean="0">
                <a:latin typeface="Comic Sans MS"/>
                <a:cs typeface="Comic Sans MS"/>
              </a:rPr>
              <a:t>[5] I. Szapudi, Three-point statistics from a new perspective, Astrophys. J. 605, 2 (2004).</a:t>
            </a:r>
          </a:p>
          <a:p>
            <a:endParaRPr lang="en-US" sz="2000" smtClean="0">
              <a:latin typeface="Comic Sans MS"/>
              <a:cs typeface="Comic Sans MS"/>
            </a:endParaRPr>
          </a:p>
          <a:p>
            <a:endParaRPr lang="en-US" sz="2000" smtClean="0">
              <a:latin typeface="Comic Sans MS"/>
              <a:cs typeface="Comic Sans MS"/>
            </a:endParaRPr>
          </a:p>
          <a:p>
            <a:r>
              <a:rPr lang="en-US" sz="2000" smtClean="0">
                <a:latin typeface="Comic Sans MS"/>
                <a:cs typeface="Comic Sans MS"/>
              </a:rPr>
              <a:t>Thanks to my adviser, Nikhil Padmanabhan, for guiding me through this project</a:t>
            </a:r>
            <a:endParaRPr lang="en-US" sz="20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mic Sans MS"/>
                <a:cs typeface="Comic Sans MS"/>
              </a:rPr>
              <a:t>The Supersonic Relative Velocity Effect: Bispectrum</a:t>
            </a:r>
          </a:p>
        </p:txBody>
      </p:sp>
      <p:pic>
        <p:nvPicPr>
          <p:cNvPr id="4" name="Content Placeholder 3" descr="BispectrumPlotsCop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22" y="2249424"/>
            <a:ext cx="5839315" cy="3715171"/>
          </a:xfrm>
        </p:spPr>
      </p:pic>
      <p:sp>
        <p:nvSpPr>
          <p:cNvPr id="5" name="TextBox 4"/>
          <p:cNvSpPr txBox="1"/>
          <p:nvPr/>
        </p:nvSpPr>
        <p:spPr>
          <a:xfrm>
            <a:off x="1693401" y="6087891"/>
            <a:ext cx="564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k</a:t>
            </a:r>
            <a:r>
              <a:rPr lang="en-US"/>
              <a:t> (</a:t>
            </a:r>
            <a:r>
              <a:rPr lang="en-US" i="1"/>
              <a:t>h </a:t>
            </a:r>
            <a:r>
              <a:rPr lang="en-US"/>
              <a:t>Mpc</a:t>
            </a:r>
            <a:r>
              <a:rPr lang="en-US" baseline="30000"/>
              <a:t>-1</a:t>
            </a:r>
            <a:r>
              <a:rPr lang="en-US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61442" y="3920093"/>
            <a:ext cx="44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Galaxy Bispectrum (Mpc</a:t>
            </a:r>
            <a:r>
              <a:rPr lang="en-US" baseline="30000"/>
              <a:t>6</a:t>
            </a:r>
            <a:r>
              <a:rPr lang="en-US"/>
              <a:t>)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Primordial Universe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Inflation</a:t>
            </a:r>
          </a:p>
          <a:p>
            <a:pPr lvl="1"/>
            <a:r>
              <a:rPr lang="en-US">
                <a:latin typeface="Comic Sans MS"/>
                <a:cs typeface="Comic Sans MS"/>
              </a:rPr>
              <a:t>Quantum fluctuations</a:t>
            </a:r>
          </a:p>
          <a:p>
            <a:r>
              <a:rPr lang="en-US">
                <a:latin typeface="Comic Sans MS"/>
                <a:cs typeface="Comic Sans MS"/>
              </a:rPr>
              <a:t>Macroscopic density anisotropies</a:t>
            </a:r>
          </a:p>
          <a:p>
            <a:pPr lvl="1"/>
            <a:r>
              <a:rPr lang="en-US">
                <a:latin typeface="Comic Sans MS"/>
                <a:cs typeface="Comic Sans MS"/>
              </a:rPr>
              <a:t>“Seeds” of later structure formation</a:t>
            </a:r>
          </a:p>
          <a:p>
            <a:r>
              <a:rPr lang="en-US">
                <a:latin typeface="Comic Sans MS"/>
                <a:cs typeface="Comic Sans MS"/>
              </a:rPr>
              <a:t>Hot, dense plasma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Before: free charged particles, photons</a:t>
            </a:r>
          </a:p>
          <a:p>
            <a:pPr lvl="1"/>
            <a:r>
              <a:rPr lang="en-US">
                <a:latin typeface="Comic Sans MS"/>
                <a:cs typeface="Comic Sans MS"/>
              </a:rPr>
              <a:t>perturbations </a:t>
            </a:r>
            <a:r>
              <a:rPr lang="en-US">
                <a:latin typeface="Comic Sans MS"/>
                <a:cs typeface="Comic Sans MS"/>
                <a:sym typeface="Wingdings"/>
              </a:rPr>
              <a:t> </a:t>
            </a:r>
            <a:r>
              <a:rPr lang="en-US">
                <a:latin typeface="Comic Sans MS"/>
                <a:cs typeface="Comic Sans MS"/>
              </a:rPr>
              <a:t>acoustic waves</a:t>
            </a:r>
          </a:p>
          <a:p>
            <a:r>
              <a:rPr lang="en-US">
                <a:latin typeface="Comic Sans MS"/>
                <a:cs typeface="Comic Sans MS"/>
              </a:rPr>
              <a:t>Recombination epoch</a:t>
            </a:r>
          </a:p>
          <a:p>
            <a:pPr lvl="1"/>
            <a:r>
              <a:rPr lang="en-US">
                <a:latin typeface="Comic Sans MS"/>
                <a:cs typeface="Comic Sans MS"/>
              </a:rPr>
              <a:t>The time: 300,000 years</a:t>
            </a:r>
          </a:p>
          <a:p>
            <a:pPr lvl="1"/>
            <a:r>
              <a:rPr lang="en-US">
                <a:latin typeface="Comic Sans MS"/>
                <a:cs typeface="Comic Sans MS"/>
              </a:rPr>
              <a:t>The place: z ~ 1100</a:t>
            </a:r>
          </a:p>
          <a:p>
            <a:pPr lvl="1"/>
            <a:r>
              <a:rPr lang="en-US">
                <a:latin typeface="Comic Sans MS"/>
                <a:cs typeface="Comic Sans MS"/>
              </a:rPr>
              <a:t>The temperature: 3000 K</a:t>
            </a:r>
          </a:p>
          <a:p>
            <a:r>
              <a:rPr lang="en-US">
                <a:latin typeface="Comic Sans MS"/>
                <a:cs typeface="Comic Sans MS"/>
              </a:rPr>
              <a:t>After: neutral hydrogen + photons</a:t>
            </a:r>
          </a:p>
          <a:p>
            <a:r>
              <a:rPr lang="en-US">
                <a:latin typeface="Comic Sans MS"/>
                <a:cs typeface="Comic Sans MS"/>
              </a:rPr>
              <a:t>Photons formed CMB, baryons formed BAO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990" y="3246302"/>
            <a:ext cx="9216990" cy="2633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867399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980" y="3246120"/>
            <a:ext cx="9214134" cy="2632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79728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" y="3246120"/>
            <a:ext cx="9217152" cy="263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67399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" y="3246120"/>
            <a:ext cx="9217152" cy="2633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867399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" y="3246120"/>
            <a:ext cx="9217152" cy="263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67399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/>
                <a:cs typeface="Comic Sans MS"/>
              </a:rPr>
              <a:t>The Baryon Acoustic Oscillations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625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/>
                <a:cs typeface="Comic Sans MS"/>
              </a:rPr>
              <a:t>Baryons</a:t>
            </a:r>
            <a:r>
              <a:rPr lang="en-US" sz="2800">
                <a:latin typeface="Comic Sans MS"/>
                <a:cs typeface="Comic Sans MS"/>
              </a:rPr>
              <a:t>					</a:t>
            </a:r>
            <a:r>
              <a:rPr lang="en-US" sz="2800">
                <a:solidFill>
                  <a:srgbClr val="7B0327"/>
                </a:solidFill>
                <a:latin typeface="Comic Sans MS"/>
                <a:cs typeface="Comic Sans MS"/>
              </a:rPr>
              <a:t>Photons				  </a:t>
            </a:r>
            <a:r>
              <a:rPr lang="en-US" sz="2800">
                <a:latin typeface="Comic Sans MS"/>
                <a:cs typeface="Comic Sans MS"/>
              </a:rPr>
              <a:t>Mass Profile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" y="3246120"/>
            <a:ext cx="9217152" cy="263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67399"/>
            <a:ext cx="775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/>
                <a:cs typeface="Comic Sans MS"/>
              </a:rPr>
              <a:t>Figures from M.White, http://astro.berkeley.edu/~mwhite/bao/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319</TotalTime>
  <Words>772</Words>
  <Application>Microsoft Macintosh PowerPoint</Application>
  <PresentationFormat>On-screen Show (4:3)</PresentationFormat>
  <Paragraphs>83</Paragraphs>
  <Slides>19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Constraining the Supersonic Relative Velocity Effect</vt:lpstr>
      <vt:lpstr>The Primordial Universe</vt:lpstr>
      <vt:lpstr>The Baryon Acoustic Oscillations</vt:lpstr>
      <vt:lpstr>The Baryon Acoustic Oscillations</vt:lpstr>
      <vt:lpstr>The Baryon Acoustic Oscillations</vt:lpstr>
      <vt:lpstr>The Baryon Acoustic Oscillations</vt:lpstr>
      <vt:lpstr>The Baryon Acoustic Oscillations</vt:lpstr>
      <vt:lpstr>The Baryon Acoustic Oscillations</vt:lpstr>
      <vt:lpstr>The Baryon Acoustic Oscillations</vt:lpstr>
      <vt:lpstr>The Baryon Acoustic Oscillations</vt:lpstr>
      <vt:lpstr>The Baryon Acoustic Oscillations</vt:lpstr>
      <vt:lpstr>The Baryon Acoustic Oscillations</vt:lpstr>
      <vt:lpstr>The Baryon Acoustic Oscillations</vt:lpstr>
      <vt:lpstr>The Supersonic Relative Velocity Effect</vt:lpstr>
      <vt:lpstr>The Supersonic Relative Velocity Effect</vt:lpstr>
      <vt:lpstr>The Supersonic Relative Velocity Effect: Power Spectrum</vt:lpstr>
      <vt:lpstr>Future Work</vt:lpstr>
      <vt:lpstr>References and Acknowledgements</vt:lpstr>
      <vt:lpstr>The Supersonic Relative Velocity Effect: Bispectrum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Constraining the Supersonic Relative Velocity Effect</dc:title>
  <dc:creator>Jenna Freudenburg</dc:creator>
  <cp:lastModifiedBy>Jenna Freudenburg</cp:lastModifiedBy>
  <cp:revision>14</cp:revision>
  <dcterms:created xsi:type="dcterms:W3CDTF">2013-04-23T19:52:17Z</dcterms:created>
  <dcterms:modified xsi:type="dcterms:W3CDTF">2013-04-23T20:01:13Z</dcterms:modified>
</cp:coreProperties>
</file>