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0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magin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magin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23" name="Giovanni Mela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24" name="Testo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33" name="Immagin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iovanni Mela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92" name="Immagin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2.x/docs/api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figurazione ambiente di lavor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r>
              <a:rPr lang="it-IT" dirty="0"/>
              <a:t>INTRODUZIONE A NODEJS</a:t>
            </a:r>
            <a:endParaRPr dirty="0"/>
          </a:p>
        </p:txBody>
      </p:sp>
      <p:sp>
        <p:nvSpPr>
          <p:cNvPr id="167" name="Introduzione a type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NODEJS STANDARD LIBRARY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roduzione a typescript - strumenti per lo sviluppo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pPr marL="0" lvl="3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lang="it-IT" dirty="0" err="1"/>
              <a:t>Nodejs</a:t>
            </a:r>
            <a:r>
              <a:rPr lang="it-IT" dirty="0"/>
              <a:t> standard library </a:t>
            </a:r>
            <a:r>
              <a:rPr dirty="0"/>
              <a:t>- </a:t>
            </a:r>
            <a:r>
              <a:rPr dirty="0" err="1"/>
              <a:t>strumenti</a:t>
            </a:r>
            <a:r>
              <a:rPr dirty="0"/>
              <a:t> </a:t>
            </a:r>
            <a:r>
              <a:rPr lang="it-IT" dirty="0"/>
              <a:t>NECESSARI</a:t>
            </a:r>
            <a:endParaRPr dirty="0"/>
          </a:p>
        </p:txBody>
      </p:sp>
      <p:sp>
        <p:nvSpPr>
          <p:cNvPr id="170" name="Visual Studio Code - IDE ( integrated development environment ) gratuito, sviluppato opensource, per la scrittura e la modifica del codi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Visual Studio Code</a:t>
            </a:r>
            <a:r>
              <a:rPr dirty="0"/>
              <a:t> </a:t>
            </a:r>
            <a:endParaRPr lang="it-IT" dirty="0"/>
          </a:p>
          <a:p>
            <a:r>
              <a:rPr b="1" dirty="0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Git</a:t>
            </a:r>
            <a:r>
              <a:rPr dirty="0"/>
              <a:t> </a:t>
            </a:r>
            <a:endParaRPr lang="it-IT" dirty="0"/>
          </a:p>
          <a:p>
            <a:r>
              <a:rPr b="1" dirty="0">
                <a:solidFill>
                  <a:schemeClr val="accent1"/>
                </a:solidFill>
              </a:rPr>
              <a:t>NodeJS</a:t>
            </a:r>
            <a:endParaRPr b="1" dirty="0"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architettura </a:t>
            </a:r>
            <a:r>
              <a:rPr lang="it-IT" dirty="0" err="1"/>
              <a:t>nodejs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 err="1"/>
              <a:t>Javascript</a:t>
            </a:r>
            <a:r>
              <a:rPr lang="it-IT" dirty="0"/>
              <a:t> è un linguaggio interpretato; ogni browser include un interprete JS per l’esecuzione di codice nelle pagine web.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Firefox -&gt; </a:t>
            </a:r>
            <a:r>
              <a:rPr lang="it-IT" dirty="0" err="1">
                <a:solidFill>
                  <a:schemeClr val="accent1"/>
                </a:solidFill>
              </a:rPr>
              <a:t>SpiderMonkey</a:t>
            </a:r>
            <a:endParaRPr lang="it-IT" dirty="0">
              <a:solidFill>
                <a:schemeClr val="accent1"/>
              </a:solidFill>
            </a:endParaRPr>
          </a:p>
          <a:p>
            <a:pPr lvl="2"/>
            <a:r>
              <a:rPr lang="it-IT" dirty="0">
                <a:solidFill>
                  <a:schemeClr val="accent1"/>
                </a:solidFill>
              </a:rPr>
              <a:t>Edge (vecchia versione) -&gt; Chakra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Chrome -&gt; V8</a:t>
            </a:r>
          </a:p>
          <a:p>
            <a:r>
              <a:rPr lang="it-IT" dirty="0" err="1"/>
              <a:t>NodeJS</a:t>
            </a:r>
            <a:r>
              <a:rPr lang="it-IT" dirty="0"/>
              <a:t> estrapola V8 dal contesto del browser web e crea un ambiente </a:t>
            </a:r>
            <a:r>
              <a:rPr lang="it-IT" dirty="0" err="1"/>
              <a:t>runtime</a:t>
            </a:r>
            <a:r>
              <a:rPr lang="it-IT" dirty="0"/>
              <a:t> per l’esecuzione di codice JS in ambito Desktop/Server.</a:t>
            </a:r>
            <a:endParaRPr lang="it-IT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The joys and perils of C and C++ aliasing, Part 1 - Red Hat Developer">
            <a:extLst>
              <a:ext uri="{FF2B5EF4-FFF2-40B4-BE49-F238E27FC236}">
                <a16:creationId xmlns:a16="http://schemas.microsoft.com/office/drawing/2014/main" id="{CDCCB82C-D148-4872-9BA8-0FFC16655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672" y="5743089"/>
            <a:ext cx="5155260" cy="289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zione a typescript - installazione git WINDOW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VANTAGGI </a:t>
            </a:r>
            <a:r>
              <a:rPr lang="it-IT" dirty="0" err="1"/>
              <a:t>nodejs</a:t>
            </a:r>
            <a:endParaRPr lang="it-IT" dirty="0"/>
          </a:p>
        </p:txBody>
      </p:sp>
      <p:sp>
        <p:nvSpPr>
          <p:cNvPr id="176" name="Git può essere facilmente scaricato all’indirizzo: https://git-scm.com/download/win ( attenzione alla versione 32 o 64 bit, ma la versione 32 bit è da preferire 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dirty="0"/>
              <a:t>Si può usare un linguaggio storicamente limitato al </a:t>
            </a:r>
            <a:r>
              <a:rPr lang="it-IT" dirty="0" err="1"/>
              <a:t>frontend</a:t>
            </a:r>
            <a:r>
              <a:rPr lang="it-IT" dirty="0"/>
              <a:t> anche per lo sviluppo Desktop/</a:t>
            </a:r>
            <a:r>
              <a:rPr lang="it-IT" dirty="0" err="1"/>
              <a:t>Backend</a:t>
            </a:r>
            <a:endParaRPr dirty="0"/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dirty="0"/>
              <a:t>Tutte le API standard utilizzabili nei browser rimangono valide (e.g. Array, Promise, </a:t>
            </a:r>
            <a:r>
              <a:rPr lang="it-IT" dirty="0" err="1"/>
              <a:t>ArrayBuffer</a:t>
            </a:r>
            <a:r>
              <a:rPr lang="it-IT" dirty="0"/>
              <a:t> etc.)</a:t>
            </a:r>
            <a:endParaRPr dirty="0"/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dirty="0"/>
              <a:t>Le API standard vengono arricchite da una libreria standard che consente accesso alla rete, al file system, alle variabili d’ambiente etc.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dirty="0"/>
              <a:t>Essendo V8 scritto in C++ è possibile creare moduli </a:t>
            </a:r>
            <a:r>
              <a:rPr lang="it-IT" dirty="0" err="1"/>
              <a:t>NodeJS</a:t>
            </a:r>
            <a:r>
              <a:rPr lang="it-IT" dirty="0"/>
              <a:t> anche in C++, potendo così sfruttare tutte le potenzialità di un linguaggio «system </a:t>
            </a:r>
            <a:r>
              <a:rPr lang="it-IT" dirty="0" err="1"/>
              <a:t>level</a:t>
            </a:r>
            <a:r>
              <a:rPr lang="it-IT" dirty="0"/>
              <a:t>»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troduzione a typescript - installazione nodej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LIBRERIA STANDARD</a:t>
            </a:r>
          </a:p>
        </p:txBody>
      </p:sp>
      <p:sp>
        <p:nvSpPr>
          <p:cNvPr id="179" name="NodeJS può essere facilmente scaricato all’indirizzo: https://nodejs.org/it/ ( in questo caso bisogna scaricare la versione che riporta la dicitura LTS, ovvero long term support )…"/>
          <p:cNvSpPr txBox="1">
            <a:spLocks noGrp="1"/>
          </p:cNvSpPr>
          <p:nvPr>
            <p:ph type="body" idx="1"/>
          </p:nvPr>
        </p:nvSpPr>
        <p:spPr>
          <a:xfrm>
            <a:off x="762000" y="1864048"/>
            <a:ext cx="22860000" cy="11138835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3700"/>
              </a:spcBef>
              <a:defRPr sz="4656"/>
            </a:pPr>
            <a:r>
              <a:rPr lang="it-IT" dirty="0"/>
              <a:t>Come tutti i linguaggi di programmazione </a:t>
            </a:r>
            <a:r>
              <a:rPr lang="it-IT" dirty="0" err="1"/>
              <a:t>NodeJS</a:t>
            </a:r>
            <a:r>
              <a:rPr lang="it-IT" dirty="0"/>
              <a:t> offre una sua libreria standard. La documentazione per l’attuale versione LTS (12.19.0) è consultabile all’indirizzo </a:t>
            </a:r>
            <a:r>
              <a:rPr lang="it-IT" dirty="0">
                <a:hlinkClick r:id="rId2"/>
              </a:rPr>
              <a:t>https://nodejs.org/dist/latest-v12.x/docs/api/</a:t>
            </a:r>
            <a:r>
              <a:rPr lang="it-IT" dirty="0"/>
              <a:t>  </a:t>
            </a:r>
            <a:endParaRPr dirty="0"/>
          </a:p>
          <a:p>
            <a:pPr marL="615950" indent="-615950" defTabSz="800735">
              <a:spcBef>
                <a:spcPts val="3700"/>
              </a:spcBef>
              <a:defRPr sz="4656"/>
            </a:pPr>
            <a:r>
              <a:rPr lang="it-IT" dirty="0"/>
              <a:t>La libreria standard è organizzata in moduli: alcuni sono ampiamente utilizzati mentre altri non sono pensati per un utilizzo diretto da parte degli sviluppatori (anche se le funzionalità sono esposte e disponibili)</a:t>
            </a:r>
            <a:endParaRPr dirty="0"/>
          </a:p>
          <a:p>
            <a:pPr marL="615950" indent="-615950" defTabSz="800735">
              <a:spcBef>
                <a:spcPts val="3700"/>
              </a:spcBef>
              <a:defRPr sz="4656"/>
            </a:pPr>
            <a:r>
              <a:rPr lang="it-IT" dirty="0"/>
              <a:t>Ogni modulo è contrassegnato da uno «</a:t>
            </a:r>
            <a:r>
              <a:rPr lang="it-IT" dirty="0" err="1"/>
              <a:t>stability</a:t>
            </a:r>
            <a:r>
              <a:rPr lang="it-IT" dirty="0"/>
              <a:t> index» che ne identifica al stabilità. Gli indici possibili sono:</a:t>
            </a:r>
          </a:p>
          <a:p>
            <a:pPr marL="1885950" lvl="2" indent="-615950" defTabSz="800735">
              <a:spcBef>
                <a:spcPts val="3700"/>
              </a:spcBef>
              <a:defRPr sz="4656"/>
            </a:pPr>
            <a:r>
              <a:rPr lang="it-IT" dirty="0" err="1"/>
              <a:t>Stability</a:t>
            </a:r>
            <a:r>
              <a:rPr lang="it-IT" dirty="0"/>
              <a:t>: 0 – </a:t>
            </a:r>
            <a:r>
              <a:rPr lang="it-IT" sz="3600" dirty="0"/>
              <a:t>Modulo deprecato. Le funzionalità non sono garantite e possono generare warnings</a:t>
            </a:r>
          </a:p>
          <a:p>
            <a:pPr marL="1885950" lvl="2" indent="-615950" defTabSz="800735">
              <a:spcBef>
                <a:spcPts val="3700"/>
              </a:spcBef>
              <a:defRPr sz="4656"/>
            </a:pPr>
            <a:r>
              <a:rPr lang="it-IT" dirty="0" err="1"/>
              <a:t>Stability</a:t>
            </a:r>
            <a:r>
              <a:rPr lang="it-IT" dirty="0"/>
              <a:t>: 1 – </a:t>
            </a:r>
            <a:r>
              <a:rPr lang="it-IT" sz="3600" dirty="0"/>
              <a:t>Sperimentale. Modulo sottoposto a revisioni che non garantiscono la </a:t>
            </a:r>
            <a:r>
              <a:rPr lang="it-IT" sz="3600" dirty="0" err="1"/>
              <a:t>backward-compatibility</a:t>
            </a:r>
            <a:endParaRPr lang="it-IT" sz="3600" dirty="0"/>
          </a:p>
          <a:p>
            <a:pPr marL="1885950" lvl="2" indent="-615950" defTabSz="800735">
              <a:spcBef>
                <a:spcPts val="3700"/>
              </a:spcBef>
              <a:defRPr sz="4656"/>
            </a:pPr>
            <a:r>
              <a:rPr lang="it-IT" sz="4660" dirty="0" err="1"/>
              <a:t>Stability</a:t>
            </a:r>
            <a:r>
              <a:rPr lang="it-IT" sz="4660" dirty="0"/>
              <a:t>: 2 – </a:t>
            </a:r>
            <a:r>
              <a:rPr lang="it-IT" sz="3600" dirty="0"/>
              <a:t>Stabile. Totalmente compatibile con l’ecosistema npm e stabilmente mantenuto</a:t>
            </a:r>
            <a:endParaRPr lang="it-IT" sz="4660" dirty="0"/>
          </a:p>
          <a:p>
            <a:pPr marL="1885950" lvl="2" indent="-615950" defTabSz="800735">
              <a:spcBef>
                <a:spcPts val="3700"/>
              </a:spcBef>
              <a:defRPr sz="4656"/>
            </a:pPr>
            <a:endParaRPr lang="it-IT" sz="3600" dirty="0"/>
          </a:p>
          <a:p>
            <a:pPr marL="1885950" lvl="2" indent="-615950" defTabSz="800735">
              <a:spcBef>
                <a:spcPts val="3700"/>
              </a:spcBef>
              <a:defRPr sz="4656"/>
            </a:pP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troduzione a typescript - installazione Mac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Moduli principali</a:t>
            </a:r>
          </a:p>
        </p:txBody>
      </p:sp>
      <p:sp>
        <p:nvSpPr>
          <p:cNvPr id="182" name="Per gli utenti Mac è fortemente consigliato l’utilizzo di Brew ( https://brew.sh/index_it ) un gestore di pacchetti che tramite il terminale faciliterà l’installazione di qualunque programma si abbia bisogn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</a:t>
            </a:r>
            <a:r>
              <a:rPr lang="it-IT" dirty="0"/>
              <a:t> –&gt; Manipolazione di sequenze di byte di lunghezza fissa.</a:t>
            </a:r>
            <a:endParaRPr dirty="0"/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</a:t>
            </a:r>
            <a:r>
              <a:rPr lang="it-IT" dirty="0"/>
              <a:t> –&gt; Debugging. Include i metodi </a:t>
            </a:r>
            <a:r>
              <a:rPr lang="it-IT" i="1" dirty="0"/>
              <a:t>console.log()</a:t>
            </a:r>
            <a:r>
              <a:rPr lang="it-IT" dirty="0"/>
              <a:t>, </a:t>
            </a:r>
            <a:r>
              <a:rPr lang="it-IT" i="1" dirty="0" err="1"/>
              <a:t>console.warn</a:t>
            </a:r>
            <a:r>
              <a:rPr lang="it-IT" i="1" dirty="0"/>
              <a:t>() </a:t>
            </a:r>
            <a:r>
              <a:rPr lang="it-IT" dirty="0"/>
              <a:t>e </a:t>
            </a:r>
            <a:r>
              <a:rPr lang="it-IT" i="1" dirty="0" err="1"/>
              <a:t>console.error</a:t>
            </a:r>
            <a:r>
              <a:rPr lang="it-IT" i="1" dirty="0"/>
              <a:t>()</a:t>
            </a:r>
            <a:endParaRPr i="1" dirty="0">
              <a:solidFill>
                <a:schemeClr val="accent1"/>
              </a:solidFill>
            </a:endParaRP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Crypto</a:t>
            </a:r>
            <a:r>
              <a:rPr lang="it-IT" dirty="0"/>
              <a:t> –&gt; Fornisce implementazioni di metodi di crittografia (</a:t>
            </a:r>
            <a:r>
              <a:rPr lang="it-IT" dirty="0" err="1"/>
              <a:t>hash</a:t>
            </a:r>
            <a:r>
              <a:rPr lang="it-IT" dirty="0"/>
              <a:t>, cifrari, firma etc.)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DNS</a:t>
            </a:r>
            <a:r>
              <a:rPr lang="it-IT" dirty="0"/>
              <a:t> –&gt; Metodi di alto livello per effettuare query DNS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Errors</a:t>
            </a:r>
            <a:r>
              <a:rPr lang="it-IT" dirty="0"/>
              <a:t> –&gt; Creazione e gestione di errori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Events</a:t>
            </a:r>
            <a:r>
              <a:rPr lang="it-IT" dirty="0"/>
              <a:t> –&gt; Creazione e gestione di eventi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FS</a:t>
            </a:r>
            <a:r>
              <a:rPr lang="it-IT" dirty="0"/>
              <a:t> –&gt; Interazione con il file system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troduzione a typescript - installazione Mac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Moduli principali</a:t>
            </a:r>
          </a:p>
        </p:txBody>
      </p:sp>
      <p:sp>
        <p:nvSpPr>
          <p:cNvPr id="182" name="Per gli utenti Mac è fortemente consigliato l’utilizzo di Brew ( https://brew.sh/index_it ) un gestore di pacchetti che tramite il terminale faciliterà l’installazione di qualunque programma si abbia bisogn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HTTP/HTTPS </a:t>
            </a:r>
            <a:r>
              <a:rPr lang="it-IT" dirty="0"/>
              <a:t>–&gt; Esecuzione di richieste HTTP(S) e creazione di server HTTP(S)</a:t>
            </a:r>
            <a:endParaRPr dirty="0"/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OS</a:t>
            </a:r>
            <a:r>
              <a:rPr lang="it-IT" dirty="0"/>
              <a:t> –&gt; Utilità e proprietà esposte dal sistema operativo</a:t>
            </a:r>
            <a:endParaRPr i="1" dirty="0">
              <a:solidFill>
                <a:schemeClr val="accent1"/>
              </a:solidFill>
            </a:endParaRP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Path</a:t>
            </a:r>
            <a:r>
              <a:rPr lang="it-IT" dirty="0"/>
              <a:t> –&gt; Utilità per la manipolazione di percorsi di file e directory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r>
              <a:rPr lang="it-IT" dirty="0"/>
              <a:t> –&gt; Utilità per la manipolazione di flussi di dati provenienti da svariate sorgenti 					(e.g. richieste HTTP, </a:t>
            </a:r>
            <a:r>
              <a:rPr lang="it-IT" dirty="0" err="1"/>
              <a:t>stdin</a:t>
            </a:r>
            <a:r>
              <a:rPr lang="it-IT" dirty="0"/>
              <a:t> etc.)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388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483</Words>
  <Application>Microsoft Office PowerPoint</Application>
  <PresentationFormat>Personalizzato</PresentationFormat>
  <Paragraphs>37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INTRODUZIONE A NODEJS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ambiente di lavoro</dc:title>
  <dc:creator>Nicola Paltriccia</dc:creator>
  <cp:lastModifiedBy>Nicola Paltriccia</cp:lastModifiedBy>
  <cp:revision>9</cp:revision>
  <dcterms:modified xsi:type="dcterms:W3CDTF">2020-10-14T09:27:39Z</dcterms:modified>
</cp:coreProperties>
</file>