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0" r:id="rId6"/>
    <p:sldId id="265" r:id="rId7"/>
    <p:sldId id="264" r:id="rId8"/>
    <p:sldId id="269" r:id="rId9"/>
    <p:sldId id="268" r:id="rId10"/>
    <p:sldId id="267" r:id="rId11"/>
    <p:sldId id="263" r:id="rId12"/>
    <p:sldId id="266" r:id="rId13"/>
    <p:sldId id="270" r:id="rId14"/>
    <p:sldId id="262" r:id="rId15"/>
    <p:sldId id="271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0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magin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magin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23" name="Giovanni Mela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24" name="Testo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33" name="Immagin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iovanni Mela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92" name="Immagin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figurazione ambiente di lavor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r>
              <a:rPr lang="it-IT" dirty="0"/>
              <a:t>MODULO FS</a:t>
            </a:r>
            <a:endParaRPr dirty="0"/>
          </a:p>
        </p:txBody>
      </p:sp>
      <p:sp>
        <p:nvSpPr>
          <p:cNvPr id="167" name="Introduzione a type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NODEJS STANDARD LIBRARY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240347" y="1752082"/>
            <a:ext cx="3903306" cy="9351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fs.readdir</a:t>
            </a:r>
            <a:r>
              <a:rPr lang="it-IT" dirty="0"/>
              <a:t>()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172F2D3C-2B68-4647-B85B-5532594C97C8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della cartella di cui leggere il contenuto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options				     </a:t>
            </a:r>
            <a:r>
              <a:rPr lang="it-IT" dirty="0"/>
              <a:t>Object -&gt; </a:t>
            </a:r>
            <a:r>
              <a:rPr lang="it-IT" dirty="0" err="1"/>
              <a:t>Encoding</a:t>
            </a:r>
            <a:r>
              <a:rPr lang="it-IT" dirty="0"/>
              <a:t> e </a:t>
            </a:r>
            <a:r>
              <a:rPr lang="it-IT" dirty="0" err="1"/>
              <a:t>withFileTypes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Un array con il contenuto della cartella</a:t>
            </a: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1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895961" y="1789405"/>
            <a:ext cx="6592078" cy="9351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fs.readFile</a:t>
            </a:r>
            <a:r>
              <a:rPr lang="it-IT" dirty="0"/>
              <a:t>() e </a:t>
            </a:r>
            <a:r>
              <a:rPr lang="it-IT" dirty="0" err="1"/>
              <a:t>fs.read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24D748DB-C546-4D95-8A69-D96C1DAFF181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1143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200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		            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al file da leggere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options (opzionale)			                       </a:t>
            </a:r>
            <a:r>
              <a:rPr lang="it-IT" dirty="0"/>
              <a:t>Object -&gt; </a:t>
            </a:r>
            <a:r>
              <a:rPr lang="it-IT" dirty="0" err="1"/>
              <a:t>Encoding</a:t>
            </a:r>
            <a:r>
              <a:rPr lang="it-IT" dirty="0"/>
              <a:t> e flag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data	</a:t>
            </a:r>
            <a:r>
              <a:rPr lang="it-IT" dirty="0"/>
              <a:t>                                                                           Viene restituito il contenuto del file come Buffer nel caso di </a:t>
            </a:r>
            <a:r>
              <a:rPr lang="it-IT" dirty="0" err="1"/>
              <a:t>encoding</a:t>
            </a:r>
            <a:r>
              <a:rPr lang="it-IT" dirty="0"/>
              <a:t> non specificato, o come stringa nel caso di </a:t>
            </a:r>
            <a:r>
              <a:rPr lang="it-IT" dirty="0" err="1"/>
              <a:t>encoding</a:t>
            </a:r>
            <a:r>
              <a:rPr lang="it-IT" dirty="0"/>
              <a:t> </a:t>
            </a:r>
            <a:r>
              <a:rPr lang="it-IT" dirty="0" err="1"/>
              <a:t>soecificato</a:t>
            </a:r>
            <a:r>
              <a:rPr lang="it-IT" dirty="0"/>
              <a:t>.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DB05069-DB2E-4CE8-9883-C54FDFB302F8}"/>
              </a:ext>
            </a:extLst>
          </p:cNvPr>
          <p:cNvSpPr txBox="1">
            <a:spLocks/>
          </p:cNvSpPr>
          <p:nvPr/>
        </p:nvSpPr>
        <p:spPr>
          <a:xfrm>
            <a:off x="12192000" y="3433665"/>
            <a:ext cx="1143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200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fd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		                       </a:t>
            </a:r>
            <a:r>
              <a:rPr lang="it-IT" dirty="0" err="1"/>
              <a:t>Integer</a:t>
            </a:r>
            <a:r>
              <a:rPr lang="it-IT" dirty="0"/>
              <a:t> -&gt; File </a:t>
            </a:r>
            <a:r>
              <a:rPr lang="it-IT" dirty="0" err="1"/>
              <a:t>descriptor</a:t>
            </a:r>
            <a:r>
              <a:rPr lang="it-IT" dirty="0"/>
              <a:t> da leggere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options (opzionale)  			                                    </a:t>
            </a:r>
            <a:r>
              <a:rPr lang="it-IT" dirty="0"/>
              <a:t>Object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bytesRead</a:t>
            </a:r>
            <a:r>
              <a:rPr lang="it-IT" dirty="0">
                <a:solidFill>
                  <a:schemeClr val="accent1"/>
                </a:solidFill>
              </a:rPr>
              <a:t> + buffer	</a:t>
            </a:r>
            <a:r>
              <a:rPr lang="it-IT" dirty="0"/>
              <a:t>                                              </a:t>
            </a:r>
            <a:r>
              <a:rPr lang="it-IT" dirty="0" err="1"/>
              <a:t>bytesRead</a:t>
            </a:r>
            <a:r>
              <a:rPr lang="it-IT" dirty="0"/>
              <a:t> è un intero che rappresenta il numero di byte letti. All’interno di buffer sono memorizzati tutti i byte letti. Per ottenere una stringa è necessaria una conversione esplicita. 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312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252148" y="1798734"/>
            <a:ext cx="7879703" cy="9537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fs.writeFile</a:t>
            </a:r>
            <a:r>
              <a:rPr lang="it-IT" dirty="0"/>
              <a:t>() e </a:t>
            </a:r>
            <a:r>
              <a:rPr lang="it-IT" dirty="0" err="1"/>
              <a:t>fs.write</a:t>
            </a:r>
            <a:r>
              <a:rPr lang="it-IT" dirty="0"/>
              <a:t>()</a:t>
            </a:r>
          </a:p>
          <a:p>
            <a:endParaRPr lang="it-IT" dirty="0"/>
          </a:p>
        </p:txBody>
      </p:sp>
      <p:sp>
        <p:nvSpPr>
          <p:cNvPr id="3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3DD99C6E-8D54-4E5B-862A-790E0C0734C2}"/>
              </a:ext>
            </a:extLst>
          </p:cNvPr>
          <p:cNvSpPr txBox="1">
            <a:spLocks/>
          </p:cNvSpPr>
          <p:nvPr/>
        </p:nvSpPr>
        <p:spPr>
          <a:xfrm>
            <a:off x="914399" y="3332066"/>
            <a:ext cx="1143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		            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al file su cui scrivere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data                        		                              </a:t>
            </a:r>
            <a:r>
              <a:rPr lang="it-IT" dirty="0" err="1"/>
              <a:t>String</a:t>
            </a:r>
            <a:r>
              <a:rPr lang="it-IT" dirty="0"/>
              <a:t> | Buffer -&gt; </a:t>
            </a:r>
            <a:r>
              <a:rPr lang="it-IT" dirty="0" err="1"/>
              <a:t>Encoding</a:t>
            </a:r>
            <a:r>
              <a:rPr lang="it-IT" dirty="0"/>
              <a:t> e flag</a:t>
            </a: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options (opzionale)                                  </a:t>
            </a:r>
            <a:r>
              <a:rPr lang="it-IT" dirty="0"/>
              <a:t>Object -&gt; </a:t>
            </a:r>
            <a:r>
              <a:rPr lang="it-IT" dirty="0" err="1"/>
              <a:t>Encoding</a:t>
            </a:r>
            <a:r>
              <a:rPr lang="it-IT" dirty="0"/>
              <a:t>, mode e flag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5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05B3D89A-437E-4FDD-902F-7C73003BA041}"/>
              </a:ext>
            </a:extLst>
          </p:cNvPr>
          <p:cNvSpPr txBox="1">
            <a:spLocks/>
          </p:cNvSpPr>
          <p:nvPr/>
        </p:nvSpPr>
        <p:spPr>
          <a:xfrm>
            <a:off x="12344400" y="3281264"/>
            <a:ext cx="1143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fd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		                                  </a:t>
            </a:r>
            <a:r>
              <a:rPr lang="it-IT" dirty="0" err="1"/>
              <a:t>Integer</a:t>
            </a:r>
            <a:r>
              <a:rPr lang="it-IT" dirty="0"/>
              <a:t> -&gt; File </a:t>
            </a:r>
            <a:r>
              <a:rPr lang="it-IT" dirty="0" err="1"/>
              <a:t>descriptor</a:t>
            </a:r>
            <a:r>
              <a:rPr lang="it-IT" dirty="0"/>
              <a:t> su cui scrivere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string</a:t>
            </a:r>
            <a:r>
              <a:rPr lang="it-IT" dirty="0">
                <a:solidFill>
                  <a:schemeClr val="accent1"/>
                </a:solidFill>
              </a:rPr>
              <a:t>  			                                                                 </a:t>
            </a:r>
            <a:r>
              <a:rPr lang="it-IT" dirty="0" err="1"/>
              <a:t>String</a:t>
            </a:r>
            <a:r>
              <a:rPr lang="it-IT" dirty="0"/>
              <a:t> -&gt; Stringa da scrivere sul file</a:t>
            </a: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position (opzionale)                                                                                    </a:t>
            </a:r>
            <a:r>
              <a:rPr lang="it-IT" dirty="0" err="1"/>
              <a:t>Integer</a:t>
            </a:r>
            <a:r>
              <a:rPr lang="it-IT" dirty="0"/>
              <a:t> -&gt; Offset all’interno del file dove scrivere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encoding</a:t>
            </a:r>
            <a:r>
              <a:rPr lang="it-IT" dirty="0">
                <a:solidFill>
                  <a:schemeClr val="accent1"/>
                </a:solidFill>
              </a:rPr>
              <a:t> (opzionale)</a:t>
            </a:r>
            <a:r>
              <a:rPr lang="it-IT" dirty="0"/>
              <a:t>                                                                                   </a:t>
            </a:r>
            <a:r>
              <a:rPr lang="it-IT" dirty="0" err="1"/>
              <a:t>String</a:t>
            </a:r>
            <a:r>
              <a:rPr lang="it-IT" dirty="0"/>
              <a:t> -&gt; Codifica del parametro </a:t>
            </a:r>
            <a:r>
              <a:rPr lang="it-IT" dirty="0" err="1"/>
              <a:t>string</a:t>
            </a:r>
            <a:r>
              <a:rPr lang="it-IT" dirty="0">
                <a:solidFill>
                  <a:schemeClr val="accent1"/>
                </a:solidFill>
              </a:rPr>
              <a:t>                                     </a:t>
            </a: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727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268339" y="1882710"/>
            <a:ext cx="3847322" cy="9537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fs.rename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76F8B4C4-9D75-4A7A-BDC2-BE79050E23BD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oldPath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 file da rinominare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newPath</a:t>
            </a:r>
            <a:r>
              <a:rPr lang="it-IT" dirty="0">
                <a:solidFill>
                  <a:schemeClr val="accent1"/>
                </a:solidFill>
              </a:rPr>
              <a:t>				           </a:t>
            </a:r>
            <a:r>
              <a:rPr lang="it-IT" dirty="0" err="1"/>
              <a:t>String</a:t>
            </a:r>
            <a:r>
              <a:rPr lang="it-IT" dirty="0"/>
              <a:t> -&gt; Nuovo </a:t>
            </a:r>
            <a:r>
              <a:rPr lang="it-IT" dirty="0" err="1"/>
              <a:t>path</a:t>
            </a:r>
            <a:r>
              <a:rPr lang="it-IT" dirty="0"/>
              <a:t> del file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776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436290" y="1752081"/>
            <a:ext cx="3511420" cy="897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fs.unlink</a:t>
            </a:r>
            <a:r>
              <a:rPr lang="it-IT" dirty="0"/>
              <a:t>()</a:t>
            </a:r>
          </a:p>
          <a:p>
            <a:endParaRPr lang="it-IT" dirty="0"/>
          </a:p>
        </p:txBody>
      </p:sp>
      <p:sp>
        <p:nvSpPr>
          <p:cNvPr id="3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E1709920-A2F3-4FE6-8C4B-D4E27E700E05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 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 file da cancellare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241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622902" y="1714759"/>
            <a:ext cx="3138196" cy="1047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fs.stat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E5690C6-83CF-4CE0-9B9B-BAF20BABC16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 file o cartella di cui estrarre informazioni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stat</a:t>
            </a:r>
            <a:r>
              <a:rPr lang="it-IT">
                <a:solidFill>
                  <a:schemeClr val="accent1"/>
                </a:solidFill>
              </a:rPr>
              <a:t>                                                                                                                                               </a:t>
            </a:r>
            <a:r>
              <a:rPr lang="it-IT"/>
              <a:t>Un </a:t>
            </a:r>
            <a:r>
              <a:rPr lang="it-IT" dirty="0"/>
              <a:t>oggetto di tipo </a:t>
            </a:r>
            <a:r>
              <a:rPr lang="it-IT" dirty="0" err="1"/>
              <a:t>fs.Stat</a:t>
            </a:r>
            <a:r>
              <a:rPr lang="it-IT" dirty="0"/>
              <a:t> che racchiude tutte le informazioni del file o della cartella, come dimensioni, data di creazione, data di ultima modifica, permessi etc.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537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FS è il modulo della libreria standard di </a:t>
            </a:r>
            <a:r>
              <a:rPr lang="it-IT" dirty="0" err="1"/>
              <a:t>NodeJS</a:t>
            </a:r>
            <a:r>
              <a:rPr lang="it-IT" dirty="0"/>
              <a:t> che permette di interagire con il file system (file e directory). E’ agnostico rispetto al file system, quindi funziona allo stesso modo con tutti i file system più utilizzati.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NTFS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FAT32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ext4</a:t>
            </a:r>
          </a:p>
          <a:p>
            <a:r>
              <a:rPr lang="it-IT" dirty="0"/>
              <a:t>Permette di creare, cancellare, modificare e interrogare file o directory.</a:t>
            </a:r>
            <a:endParaRPr lang="it-IT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Tutti i metodi esposti da FS esistono in doppia versione: sincrona e asincrona:</a:t>
            </a:r>
          </a:p>
          <a:p>
            <a:pPr lvl="2"/>
            <a:r>
              <a:rPr lang="it-IT" dirty="0">
                <a:solidFill>
                  <a:schemeClr val="accent1"/>
                </a:solidFill>
              </a:rPr>
              <a:t>e.g. </a:t>
            </a:r>
            <a:r>
              <a:rPr lang="it-IT" dirty="0" err="1">
                <a:solidFill>
                  <a:schemeClr val="accent1"/>
                </a:solidFill>
              </a:rPr>
              <a:t>readFileSync</a:t>
            </a:r>
            <a:r>
              <a:rPr lang="it-IT" dirty="0">
                <a:solidFill>
                  <a:schemeClr val="accent1"/>
                </a:solidFill>
              </a:rPr>
              <a:t>() e </a:t>
            </a:r>
            <a:r>
              <a:rPr lang="it-IT" dirty="0" err="1">
                <a:solidFill>
                  <a:schemeClr val="accent1"/>
                </a:solidFill>
              </a:rPr>
              <a:t>readFile</a:t>
            </a:r>
            <a:r>
              <a:rPr lang="it-IT" dirty="0">
                <a:solidFill>
                  <a:schemeClr val="accent1"/>
                </a:solidFill>
              </a:rPr>
              <a:t>()</a:t>
            </a:r>
          </a:p>
          <a:p>
            <a:r>
              <a:rPr lang="it-IT" dirty="0"/>
              <a:t>Gli argomenti sono gli stessi ma cambia il modo di fruizione del risultato: flusso standard del codice nel primo caso, tramite </a:t>
            </a:r>
            <a:r>
              <a:rPr lang="it-IT" dirty="0" err="1"/>
              <a:t>callback</a:t>
            </a:r>
            <a:r>
              <a:rPr lang="it-IT" dirty="0"/>
              <a:t> nel secondo.</a:t>
            </a:r>
            <a:endParaRPr lang="it-IT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00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660422" y="2647229"/>
            <a:ext cx="7063155" cy="1045308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Importiamo il modulo </a:t>
            </a:r>
            <a:r>
              <a:rPr lang="it-IT" dirty="0" err="1"/>
              <a:t>fs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C0DDF6B-9740-48A2-A7D7-99C61F14E2CE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2192000" y="3692537"/>
            <a:ext cx="1" cy="895080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9A4DB-792B-42F1-A9D0-4CC15BCC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72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tory behind my upcoming book: Learn TypeScript by Building Web  Applications — part 1 | by Sébastien Dubois. | Medium">
            <a:extLst>
              <a:ext uri="{FF2B5EF4-FFF2-40B4-BE49-F238E27FC236}">
                <a16:creationId xmlns:a16="http://schemas.microsoft.com/office/drawing/2014/main" id="{EB65F50D-8736-4180-8545-8778F43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37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BCC522-2965-4058-97B8-205E263276C5}"/>
              </a:ext>
            </a:extLst>
          </p:cNvPr>
          <p:cNvSpPr txBox="1"/>
          <p:nvPr/>
        </p:nvSpPr>
        <p:spPr>
          <a:xfrm>
            <a:off x="1160585" y="7823948"/>
            <a:ext cx="9653950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const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=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require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);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3FA04C-1329-4198-BA55-DFA0774E2623}"/>
              </a:ext>
            </a:extLst>
          </p:cNvPr>
          <p:cNvSpPr txBox="1"/>
          <p:nvPr/>
        </p:nvSpPr>
        <p:spPr>
          <a:xfrm>
            <a:off x="13080026" y="6832737"/>
            <a:ext cx="9653950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*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it-IT" sz="6000" dirty="0" err="1">
                <a:solidFill>
                  <a:schemeClr val="accent1">
                    <a:lumMod val="75000"/>
                  </a:schemeClr>
                </a:solidFill>
              </a:rPr>
              <a:t>fs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E904B-6215-4165-A740-080521F8795F}"/>
              </a:ext>
            </a:extLst>
          </p:cNvPr>
          <p:cNvSpPr txBox="1"/>
          <p:nvPr/>
        </p:nvSpPr>
        <p:spPr>
          <a:xfrm>
            <a:off x="13080025" y="9084178"/>
            <a:ext cx="10413019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lang="it-IT" sz="6000" dirty="0"/>
              <a:t>{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readFileSync</a:t>
            </a:r>
            <a:r>
              <a:rPr lang="it-IT" sz="6000" dirty="0"/>
              <a:t>}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98941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195318" y="1808065"/>
            <a:ext cx="5993363" cy="9351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fs.open</a:t>
            </a:r>
            <a:r>
              <a:rPr lang="it-IT" dirty="0"/>
              <a:t>() e </a:t>
            </a:r>
            <a:r>
              <a:rPr lang="it-IT" dirty="0" err="1"/>
              <a:t>fs.close</a:t>
            </a:r>
            <a:r>
              <a:rPr lang="it-IT" dirty="0"/>
              <a:t>()</a:t>
            </a:r>
          </a:p>
        </p:txBody>
      </p:sp>
      <p:sp>
        <p:nvSpPr>
          <p:cNvPr id="4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E44A9853-7BF1-4C0D-9569-9AB5E8F275CA}"/>
              </a:ext>
            </a:extLst>
          </p:cNvPr>
          <p:cNvSpPr txBox="1">
            <a:spLocks/>
          </p:cNvSpPr>
          <p:nvPr/>
        </p:nvSpPr>
        <p:spPr>
          <a:xfrm>
            <a:off x="12344400" y="3433665"/>
            <a:ext cx="1143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fd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		                        </a:t>
            </a:r>
            <a:r>
              <a:rPr lang="it-IT" dirty="0" err="1"/>
              <a:t>Integer</a:t>
            </a:r>
            <a:r>
              <a:rPr lang="it-IT" dirty="0"/>
              <a:t> -&gt; File </a:t>
            </a:r>
            <a:r>
              <a:rPr lang="it-IT" dirty="0" err="1"/>
              <a:t>descriptor</a:t>
            </a:r>
            <a:r>
              <a:rPr lang="it-IT" dirty="0"/>
              <a:t> da chiudere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1143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85000" lnSpcReduction="200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		            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al file da aprire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flags (opzionale)			                       </a:t>
            </a:r>
            <a:r>
              <a:rPr lang="it-IT" dirty="0" err="1"/>
              <a:t>String</a:t>
            </a:r>
            <a:r>
              <a:rPr lang="it-IT" dirty="0"/>
              <a:t> -&gt; Flags di lettura/scrittura (r/</a:t>
            </a:r>
            <a:r>
              <a:rPr lang="it-IT" dirty="0" err="1"/>
              <a:t>rw</a:t>
            </a:r>
            <a:r>
              <a:rPr lang="it-IT" dirty="0"/>
              <a:t>)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>
                <a:solidFill>
                  <a:schemeClr val="accent1"/>
                </a:solidFill>
              </a:rPr>
              <a:t>File </a:t>
            </a:r>
            <a:r>
              <a:rPr lang="it-IT" dirty="0" err="1">
                <a:solidFill>
                  <a:schemeClr val="accent1"/>
                </a:solidFill>
              </a:rPr>
              <a:t>descriptor</a:t>
            </a:r>
            <a:r>
              <a:rPr lang="it-IT" dirty="0">
                <a:solidFill>
                  <a:schemeClr val="accent1"/>
                </a:solidFill>
              </a:rPr>
              <a:t> richiesto o un errore	</a:t>
            </a:r>
            <a:r>
              <a:rPr lang="it-IT" dirty="0"/>
              <a:t>                   Il file </a:t>
            </a:r>
            <a:r>
              <a:rPr lang="it-IT" dirty="0" err="1"/>
              <a:t>descriptor</a:t>
            </a:r>
            <a:r>
              <a:rPr lang="it-IT" dirty="0"/>
              <a:t> è un numero intero che rappresenta il file all’interno del processo. Va usato in tutte le successive operazioni che lo richiedono come parametro. E’ importante chiuderlo una volta terminate le operazioni.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92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9885783" y="1770743"/>
            <a:ext cx="4612433" cy="9164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fs.appendFile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F383238A-D95F-4489-AECC-6569F566E1C4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al file da aprire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data			                 </a:t>
            </a:r>
            <a:r>
              <a:rPr lang="it-IT" dirty="0" err="1"/>
              <a:t>String</a:t>
            </a:r>
            <a:r>
              <a:rPr lang="it-IT" dirty="0"/>
              <a:t> | Buffer -&gt; Dati da inserire nel file</a:t>
            </a: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options (opzionale)    </a:t>
            </a:r>
            <a:r>
              <a:rPr lang="it-IT" dirty="0"/>
              <a:t>Object -&gt; </a:t>
            </a:r>
            <a:r>
              <a:rPr lang="it-IT" dirty="0" err="1"/>
              <a:t>Encoding</a:t>
            </a:r>
            <a:r>
              <a:rPr lang="it-IT" dirty="0"/>
              <a:t> e flag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153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156371" y="1808065"/>
            <a:ext cx="4071257" cy="9724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fs.copyFile</a:t>
            </a:r>
            <a:r>
              <a:rPr lang="it-IT" dirty="0"/>
              <a:t>()</a:t>
            </a:r>
          </a:p>
        </p:txBody>
      </p:sp>
      <p:sp>
        <p:nvSpPr>
          <p:cNvPr id="3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0CE39E9A-90D2-4824-A53E-FCF1FA96DB0A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src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al file da copiare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dest			            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 file creato</a:t>
            </a: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flags (opzionale)	     </a:t>
            </a:r>
            <a:r>
              <a:rPr lang="it-IT" dirty="0" err="1"/>
              <a:t>String</a:t>
            </a:r>
            <a:r>
              <a:rPr lang="it-IT" dirty="0"/>
              <a:t> -&gt; flag di copia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100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417628" y="1845388"/>
            <a:ext cx="3548743" cy="10097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fs.mkdir</a:t>
            </a:r>
            <a:r>
              <a:rPr lang="it-IT" dirty="0"/>
              <a:t>()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31444441-EDFA-4E6A-B71B-1349C2F1ADAA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della cartella da creare</a:t>
            </a:r>
            <a:endParaRPr lang="it-IT" dirty="0">
              <a:solidFill>
                <a:schemeClr val="accent1"/>
              </a:solidFill>
            </a:endParaRP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options				     </a:t>
            </a:r>
            <a:r>
              <a:rPr lang="it-IT" dirty="0"/>
              <a:t>Object -&gt; Recursive </a:t>
            </a:r>
            <a:r>
              <a:rPr lang="it-IT" dirty="0" err="1"/>
              <a:t>true</a:t>
            </a:r>
            <a:r>
              <a:rPr lang="it-IT" dirty="0"/>
              <a:t>/false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380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FS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501604" y="1845388"/>
            <a:ext cx="3380792" cy="8791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 err="1"/>
              <a:t>fs.rmdir</a:t>
            </a:r>
            <a:r>
              <a:rPr lang="it-IT" dirty="0"/>
              <a:t>()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5D0721FE-ED0C-4766-B603-F7268B24D03F}"/>
              </a:ext>
            </a:extLst>
          </p:cNvPr>
          <p:cNvSpPr txBox="1">
            <a:spLocks/>
          </p:cNvSpPr>
          <p:nvPr/>
        </p:nvSpPr>
        <p:spPr>
          <a:xfrm>
            <a:off x="761999" y="3281265"/>
            <a:ext cx="2269516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Input:</a:t>
            </a:r>
          </a:p>
          <a:p>
            <a:pPr lvl="2" hangingPunct="1"/>
            <a:r>
              <a:rPr lang="it-IT" dirty="0" err="1">
                <a:solidFill>
                  <a:schemeClr val="accent1"/>
                </a:solidFill>
              </a:rPr>
              <a:t>path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					     </a:t>
            </a:r>
            <a:r>
              <a:rPr lang="it-IT" dirty="0" err="1"/>
              <a:t>String</a:t>
            </a:r>
            <a:r>
              <a:rPr lang="it-IT" dirty="0"/>
              <a:t> -&gt; </a:t>
            </a:r>
            <a:r>
              <a:rPr lang="it-IT" dirty="0" err="1"/>
              <a:t>Path</a:t>
            </a:r>
            <a:r>
              <a:rPr lang="it-IT" dirty="0"/>
              <a:t> della cartella da rimuovere</a:t>
            </a:r>
          </a:p>
          <a:p>
            <a:pPr lvl="2" hangingPunct="1"/>
            <a:r>
              <a:rPr lang="it-IT" dirty="0">
                <a:solidFill>
                  <a:schemeClr val="accent1"/>
                </a:solidFill>
              </a:rPr>
              <a:t>options				     </a:t>
            </a:r>
            <a:r>
              <a:rPr lang="it-IT" dirty="0"/>
              <a:t>Object -&gt; Recursive </a:t>
            </a:r>
            <a:r>
              <a:rPr lang="it-IT" dirty="0" err="1"/>
              <a:t>true</a:t>
            </a:r>
            <a:r>
              <a:rPr lang="it-IT" dirty="0"/>
              <a:t>/false (</a:t>
            </a:r>
            <a:r>
              <a:rPr lang="it-IT" dirty="0" err="1"/>
              <a:t>experimental</a:t>
            </a:r>
            <a:r>
              <a:rPr lang="it-IT" dirty="0"/>
              <a:t>)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r>
              <a:rPr lang="it-IT" dirty="0"/>
              <a:t>Restituisce</a:t>
            </a:r>
          </a:p>
          <a:p>
            <a:pPr lvl="1" hangingPunct="1"/>
            <a:r>
              <a:rPr lang="it-IT" dirty="0" err="1">
                <a:solidFill>
                  <a:schemeClr val="accent1"/>
                </a:solidFill>
              </a:rPr>
              <a:t>undefined</a:t>
            </a:r>
            <a:endParaRPr lang="it-IT" dirty="0">
              <a:solidFill>
                <a:schemeClr val="accent1"/>
              </a:solidFill>
            </a:endParaRPr>
          </a:p>
          <a:p>
            <a:pPr hangingPunct="1"/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451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894</Words>
  <Application>Microsoft Office PowerPoint</Application>
  <PresentationFormat>Personalizzato</PresentationFormat>
  <Paragraphs>111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MODULO FS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ambiente di lavoro</dc:title>
  <dc:creator>Nicola Paltriccia</dc:creator>
  <cp:lastModifiedBy>Nicola Paltriccia</cp:lastModifiedBy>
  <cp:revision>33</cp:revision>
  <dcterms:modified xsi:type="dcterms:W3CDTF">2020-10-28T10:45:22Z</dcterms:modified>
</cp:coreProperties>
</file>