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2" r:id="rId4"/>
    <p:sldId id="261" r:id="rId5"/>
    <p:sldId id="260" r:id="rId6"/>
    <p:sldId id="273" r:id="rId7"/>
    <p:sldId id="274" r:id="rId8"/>
    <p:sldId id="275" r:id="rId9"/>
    <p:sldId id="276" r:id="rId10"/>
    <p:sldId id="277" r:id="rId11"/>
    <p:sldId id="278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olo e sottotitol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olo Testo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1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103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per pagina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magine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magine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magine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idascalia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22" name="Inserisci qui una citazione.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Inserisci qui una citazione.</a:t>
            </a:r>
          </a:p>
        </p:txBody>
      </p:sp>
      <p:sp>
        <p:nvSpPr>
          <p:cNvPr id="123" name="Giovanni Mela"/>
          <p:cNvSpPr txBox="1">
            <a:spLocks noGrp="1"/>
          </p:cNvSpPr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Giovanni Mela</a:t>
            </a:r>
          </a:p>
        </p:txBody>
      </p:sp>
      <p:sp>
        <p:nvSpPr>
          <p:cNvPr id="124" name="Testo"/>
          <p:cNvSpPr txBox="1">
            <a:spLocks noGrp="1"/>
          </p:cNvSpPr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1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zion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nserisci qui una citazione.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3509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Inserisci qui una citazione.</a:t>
            </a:r>
          </a:p>
        </p:txBody>
      </p:sp>
      <p:sp>
        <p:nvSpPr>
          <p:cNvPr id="133" name="Immagine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Giovanni Mela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Giovanni Mela</a:t>
            </a:r>
          </a:p>
        </p:txBody>
      </p:sp>
      <p:sp>
        <p:nvSpPr>
          <p:cNvPr id="13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magin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a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Orizzonta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magin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olo Testo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2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sottotit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olo Testo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3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- Centra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olo Testo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4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ca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a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magine"/>
          <p:cNvSpPr>
            <a:spLocks noGrp="1"/>
          </p:cNvSpPr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olo Testo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5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6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72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73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82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83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92" name="Immagine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olo Testo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94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olo Testo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 Testo</a:t>
            </a:r>
          </a:p>
        </p:txBody>
      </p:sp>
      <p:sp>
        <p:nvSpPr>
          <p:cNvPr id="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nfigurazione ambiente di lavoro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04495">
              <a:defRPr sz="14847"/>
            </a:lvl1pPr>
          </a:lstStyle>
          <a:p>
            <a:r>
              <a:rPr lang="it-IT"/>
              <a:t>MODULO BUFFER</a:t>
            </a:r>
            <a:endParaRPr dirty="0"/>
          </a:p>
        </p:txBody>
      </p:sp>
      <p:sp>
        <p:nvSpPr>
          <p:cNvPr id="167" name="Introduzione a typescrip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NODEJS STANDARD LIBRARY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BUFFER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6877633" y="1717357"/>
            <a:ext cx="10628734" cy="1568579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sz="6600" dirty="0">
                <a:solidFill>
                  <a:schemeClr val="accent4">
                    <a:lumMod val="75000"/>
                  </a:schemeClr>
                </a:solidFill>
              </a:rPr>
              <a:t>Lunghezza di un Buffer e iterazione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B942027D-D761-4E73-9B0C-E4363F593B5D}"/>
              </a:ext>
            </a:extLst>
          </p:cNvPr>
          <p:cNvSpPr txBox="1">
            <a:spLocks/>
          </p:cNvSpPr>
          <p:nvPr/>
        </p:nvSpPr>
        <p:spPr>
          <a:xfrm>
            <a:off x="914399" y="3433665"/>
            <a:ext cx="22860001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B66A1A-AB09-4F52-B983-09E078FA9914}"/>
              </a:ext>
            </a:extLst>
          </p:cNvPr>
          <p:cNvSpPr txBox="1"/>
          <p:nvPr/>
        </p:nvSpPr>
        <p:spPr>
          <a:xfrm>
            <a:off x="914399" y="4706786"/>
            <a:ext cx="8210550" cy="3272691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1"/>
                </a:solidFill>
              </a:rPr>
              <a:t>let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buf</a:t>
            </a:r>
            <a:r>
              <a:rPr lang="it-IT" b="1" dirty="0">
                <a:solidFill>
                  <a:schemeClr val="bg1"/>
                </a:solidFill>
              </a:rPr>
              <a:t> = </a:t>
            </a:r>
            <a:r>
              <a:rPr lang="it-IT" b="1" dirty="0" err="1">
                <a:solidFill>
                  <a:schemeClr val="bg1"/>
                </a:solidFill>
              </a:rPr>
              <a:t>Buffer.from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‘Hello!’</a:t>
            </a:r>
            <a:r>
              <a:rPr lang="it-IT" b="1" dirty="0">
                <a:solidFill>
                  <a:schemeClr val="bg1"/>
                </a:solidFill>
              </a:rPr>
              <a:t>); </a:t>
            </a:r>
            <a:endParaRPr lang="it-IT" b="1" dirty="0">
              <a:solidFill>
                <a:schemeClr val="tx1"/>
              </a:solidFill>
            </a:endParaRPr>
          </a:p>
          <a:p>
            <a:r>
              <a:rPr lang="it-IT" b="1" dirty="0">
                <a:solidFill>
                  <a:schemeClr val="bg1"/>
                </a:solidFill>
              </a:rPr>
              <a:t>console.</a:t>
            </a:r>
            <a:r>
              <a:rPr lang="it-IT" b="1" dirty="0">
                <a:solidFill>
                  <a:schemeClr val="accent3"/>
                </a:solidFill>
              </a:rPr>
              <a:t>log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 err="1">
                <a:solidFill>
                  <a:schemeClr val="bg1"/>
                </a:solidFill>
              </a:rPr>
              <a:t>buf.length</a:t>
            </a:r>
            <a:r>
              <a:rPr lang="it-IT" b="1" dirty="0">
                <a:solidFill>
                  <a:schemeClr val="bg1"/>
                </a:solidFill>
              </a:rPr>
              <a:t>) </a:t>
            </a:r>
            <a:r>
              <a:rPr lang="it-IT" b="1" dirty="0">
                <a:solidFill>
                  <a:schemeClr val="tx1"/>
                </a:solidFill>
              </a:rPr>
              <a:t>//6</a:t>
            </a:r>
          </a:p>
          <a:p>
            <a:r>
              <a:rPr lang="it-IT" b="1" dirty="0">
                <a:solidFill>
                  <a:schemeClr val="accent1"/>
                </a:solidFill>
              </a:rPr>
              <a:t>for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 err="1">
                <a:solidFill>
                  <a:schemeClr val="accent1"/>
                </a:solidFill>
              </a:rPr>
              <a:t>let</a:t>
            </a:r>
            <a:r>
              <a:rPr lang="it-IT" b="1" dirty="0">
                <a:solidFill>
                  <a:schemeClr val="bg1"/>
                </a:solidFill>
              </a:rPr>
              <a:t> item </a:t>
            </a:r>
            <a:r>
              <a:rPr lang="it-IT" b="1" dirty="0">
                <a:solidFill>
                  <a:schemeClr val="accent1"/>
                </a:solidFill>
              </a:rPr>
              <a:t>of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buf</a:t>
            </a:r>
            <a:r>
              <a:rPr lang="it-IT" b="1" dirty="0">
                <a:solidFill>
                  <a:schemeClr val="bg1"/>
                </a:solidFill>
              </a:rPr>
              <a:t>){							console.</a:t>
            </a:r>
            <a:r>
              <a:rPr lang="it-IT" b="1" dirty="0">
                <a:solidFill>
                  <a:schemeClr val="accent3"/>
                </a:solidFill>
              </a:rPr>
              <a:t>log</a:t>
            </a:r>
            <a:r>
              <a:rPr lang="it-IT" b="1" dirty="0">
                <a:solidFill>
                  <a:schemeClr val="bg1"/>
                </a:solidFill>
              </a:rPr>
              <a:t>(item) 					      }</a:t>
            </a:r>
          </a:p>
        </p:txBody>
      </p:sp>
    </p:spTree>
    <p:extLst>
      <p:ext uri="{BB962C8B-B14F-4D97-AF65-F5344CB8AC3E}">
        <p14:creationId xmlns:p14="http://schemas.microsoft.com/office/powerpoint/2010/main" val="7247188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BUFFER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6877633" y="1717357"/>
            <a:ext cx="10628734" cy="1568579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sz="6600" dirty="0">
                <a:solidFill>
                  <a:schemeClr val="accent4">
                    <a:lumMod val="75000"/>
                  </a:schemeClr>
                </a:solidFill>
              </a:rPr>
              <a:t>Cambiare il contenuto di un Buffer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B942027D-D761-4E73-9B0C-E4363F593B5D}"/>
              </a:ext>
            </a:extLst>
          </p:cNvPr>
          <p:cNvSpPr txBox="1">
            <a:spLocks/>
          </p:cNvSpPr>
          <p:nvPr/>
        </p:nvSpPr>
        <p:spPr>
          <a:xfrm>
            <a:off x="914399" y="3433665"/>
            <a:ext cx="22860001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B66A1A-AB09-4F52-B983-09E078FA9914}"/>
              </a:ext>
            </a:extLst>
          </p:cNvPr>
          <p:cNvSpPr txBox="1"/>
          <p:nvPr/>
        </p:nvSpPr>
        <p:spPr>
          <a:xfrm>
            <a:off x="914399" y="4762770"/>
            <a:ext cx="8210550" cy="2349361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1"/>
                </a:solidFill>
              </a:rPr>
              <a:t>let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buf</a:t>
            </a:r>
            <a:r>
              <a:rPr lang="it-IT" b="1" dirty="0">
                <a:solidFill>
                  <a:schemeClr val="bg1"/>
                </a:solidFill>
              </a:rPr>
              <a:t> = </a:t>
            </a:r>
            <a:r>
              <a:rPr lang="it-IT" b="1" dirty="0" err="1">
                <a:solidFill>
                  <a:schemeClr val="bg1"/>
                </a:solidFill>
              </a:rPr>
              <a:t>Buffer.from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‘Hello!’</a:t>
            </a:r>
            <a:r>
              <a:rPr lang="it-IT" b="1" dirty="0">
                <a:solidFill>
                  <a:schemeClr val="bg1"/>
                </a:solidFill>
              </a:rPr>
              <a:t>); </a:t>
            </a:r>
            <a:endParaRPr lang="it-IT" b="1" dirty="0">
              <a:solidFill>
                <a:schemeClr val="tx1"/>
              </a:solidFill>
            </a:endParaRPr>
          </a:p>
          <a:p>
            <a:r>
              <a:rPr lang="it-IT" b="1" dirty="0" err="1">
                <a:solidFill>
                  <a:schemeClr val="bg1"/>
                </a:solidFill>
              </a:rPr>
              <a:t>buf</a:t>
            </a:r>
            <a:r>
              <a:rPr lang="it-IT" b="1" dirty="0">
                <a:solidFill>
                  <a:schemeClr val="bg1"/>
                </a:solidFill>
              </a:rPr>
              <a:t>[2] = 36</a:t>
            </a:r>
            <a:endParaRPr lang="it-IT" b="1" dirty="0">
              <a:solidFill>
                <a:schemeClr val="tx1"/>
              </a:solidFill>
            </a:endParaRPr>
          </a:p>
          <a:p>
            <a:r>
              <a:rPr lang="it-IT" b="1" dirty="0">
                <a:solidFill>
                  <a:schemeClr val="bg1"/>
                </a:solidFill>
              </a:rPr>
              <a:t>console.</a:t>
            </a:r>
            <a:r>
              <a:rPr lang="it-IT" b="1" dirty="0">
                <a:solidFill>
                  <a:schemeClr val="accent3"/>
                </a:solidFill>
              </a:rPr>
              <a:t>log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 err="1">
                <a:solidFill>
                  <a:schemeClr val="bg1"/>
                </a:solidFill>
              </a:rPr>
              <a:t>buf.</a:t>
            </a:r>
            <a:r>
              <a:rPr lang="it-IT" b="1" dirty="0" err="1">
                <a:solidFill>
                  <a:schemeClr val="accent3"/>
                </a:solidFill>
              </a:rPr>
              <a:t>toString</a:t>
            </a:r>
            <a:r>
              <a:rPr lang="it-IT" b="1" dirty="0">
                <a:solidFill>
                  <a:schemeClr val="bg1"/>
                </a:solidFill>
              </a:rPr>
              <a:t>()) </a:t>
            </a:r>
            <a:r>
              <a:rPr lang="it-IT" b="1" dirty="0">
                <a:solidFill>
                  <a:schemeClr val="tx1"/>
                </a:solidFill>
              </a:rPr>
              <a:t>//</a:t>
            </a:r>
            <a:r>
              <a:rPr lang="it-IT" b="1" dirty="0" err="1">
                <a:solidFill>
                  <a:schemeClr val="tx1"/>
                </a:solidFill>
              </a:rPr>
              <a:t>He$lo</a:t>
            </a:r>
            <a:r>
              <a:rPr lang="it-IT" b="1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200196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BUFFER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Un buffer è un’area di memoria (concetto ereditato da linguaggi come C/C++). E’ una zona di dimensione non variabile allocata in RAM. Può essere pensato come un array di interi ognuno dei quali rappresenta un byte.</a:t>
            </a:r>
          </a:p>
          <a:p>
            <a:r>
              <a:rPr lang="it-IT" dirty="0"/>
              <a:t>Si differenzia dagli array classici per due motivi:</a:t>
            </a:r>
          </a:p>
          <a:p>
            <a:pPr lvl="2"/>
            <a:r>
              <a:rPr lang="it-IT" dirty="0">
                <a:solidFill>
                  <a:schemeClr val="accent1"/>
                </a:solidFill>
              </a:rPr>
              <a:t>Dimensione non variabile</a:t>
            </a:r>
          </a:p>
          <a:p>
            <a:pPr lvl="2"/>
            <a:r>
              <a:rPr lang="it-IT" dirty="0">
                <a:solidFill>
                  <a:schemeClr val="accent1"/>
                </a:solidFill>
              </a:rPr>
              <a:t>Può contenere solo dati binari</a:t>
            </a:r>
          </a:p>
          <a:p>
            <a:pPr marL="0" indent="0">
              <a:buNone/>
            </a:pPr>
            <a:endParaRPr lang="it-IT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BUFFER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762000" y="6142496"/>
            <a:ext cx="22860000" cy="2838580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I Buffer sono stati introdotti per facilitare la manipolazione di dati binari in un ecosistema (quello del JS) in cui tradizionalmente si ha a che fare con le stringhe.</a:t>
            </a:r>
          </a:p>
          <a:p>
            <a:r>
              <a:rPr lang="it-IT" dirty="0"/>
              <a:t>Molte funzioni del modulo </a:t>
            </a:r>
            <a:r>
              <a:rPr lang="it-IT" dirty="0" err="1"/>
              <a:t>fs</a:t>
            </a:r>
            <a:r>
              <a:rPr lang="it-IT" dirty="0"/>
              <a:t> restituiscono un Buffer.</a:t>
            </a:r>
          </a:p>
          <a:p>
            <a:pPr marL="0" indent="0">
              <a:buNone/>
            </a:pP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FC88EE5-D8C8-4DE0-807C-E48D415C4C81}"/>
              </a:ext>
            </a:extLst>
          </p:cNvPr>
          <p:cNvSpPr txBox="1"/>
          <p:nvPr/>
        </p:nvSpPr>
        <p:spPr>
          <a:xfrm>
            <a:off x="7301981" y="1374140"/>
            <a:ext cx="7875037" cy="15542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660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Perché usare i Buffer?</a:t>
            </a:r>
          </a:p>
        </p:txBody>
      </p:sp>
    </p:spTree>
    <p:extLst>
      <p:ext uri="{BB962C8B-B14F-4D97-AF65-F5344CB8AC3E}">
        <p14:creationId xmlns:p14="http://schemas.microsoft.com/office/powerpoint/2010/main" val="27791773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BUFFER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8660422" y="2647229"/>
            <a:ext cx="7063155" cy="1045308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it-IT" dirty="0"/>
              <a:t>Importiamo il modulo Buffer</a:t>
            </a:r>
          </a:p>
          <a:p>
            <a:pPr marL="0" indent="0">
              <a:buNone/>
            </a:pP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CC0DDF6B-9740-48A2-A7D7-99C61F14E2CE}"/>
              </a:ext>
            </a:extLst>
          </p:cNvPr>
          <p:cNvCxnSpPr>
            <a:cxnSpLocks/>
            <a:stCxn id="173" idx="2"/>
          </p:cNvCxnSpPr>
          <p:nvPr/>
        </p:nvCxnSpPr>
        <p:spPr>
          <a:xfrm>
            <a:off x="12192000" y="3692537"/>
            <a:ext cx="0" cy="371596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B9A4DB-792B-42F1-A9D0-4CC15BCC4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72" y="4906108"/>
            <a:ext cx="1137128" cy="113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story behind my upcoming book: Learn TypeScript by Building Web  Applications — part 1 | by Sébastien Dubois. | Medium">
            <a:extLst>
              <a:ext uri="{FF2B5EF4-FFF2-40B4-BE49-F238E27FC236}">
                <a16:creationId xmlns:a16="http://schemas.microsoft.com/office/drawing/2014/main" id="{EB65F50D-8736-4180-8545-8778F432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437" y="4906108"/>
            <a:ext cx="1137128" cy="113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EDDAE6E0-3974-425C-8B70-20CAA67F8CBE}"/>
              </a:ext>
            </a:extLst>
          </p:cNvPr>
          <p:cNvSpPr txBox="1">
            <a:spLocks/>
          </p:cNvSpPr>
          <p:nvPr/>
        </p:nvSpPr>
        <p:spPr>
          <a:xfrm>
            <a:off x="8225662" y="8432601"/>
            <a:ext cx="9112775" cy="1045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Buffer è già importato di default</a:t>
            </a:r>
          </a:p>
          <a:p>
            <a:pPr marL="0" indent="0" hangingPunct="1">
              <a:buFont typeface="Avenir Next Regular"/>
              <a:buNone/>
            </a:pPr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8941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BUFFER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7715250" y="1697135"/>
            <a:ext cx="8953500" cy="156857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6600" dirty="0">
                <a:solidFill>
                  <a:schemeClr val="accent4">
                    <a:lumMod val="75000"/>
                  </a:schemeClr>
                </a:solidFill>
              </a:rPr>
              <a:t>Come si crea un Buffer?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B942027D-D761-4E73-9B0C-E4363F593B5D}"/>
              </a:ext>
            </a:extLst>
          </p:cNvPr>
          <p:cNvSpPr txBox="1">
            <a:spLocks/>
          </p:cNvSpPr>
          <p:nvPr/>
        </p:nvSpPr>
        <p:spPr>
          <a:xfrm>
            <a:off x="914399" y="3433665"/>
            <a:ext cx="22860001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Ci sono le funzioni </a:t>
            </a:r>
            <a:r>
              <a:rPr lang="it-IT" dirty="0" err="1"/>
              <a:t>Buffer.from</a:t>
            </a:r>
            <a:r>
              <a:rPr lang="it-IT" dirty="0"/>
              <a:t>(), </a:t>
            </a:r>
            <a:r>
              <a:rPr lang="it-IT" dirty="0" err="1"/>
              <a:t>Buffer.alloc</a:t>
            </a:r>
            <a:r>
              <a:rPr lang="it-IT" dirty="0"/>
              <a:t>(), e </a:t>
            </a:r>
            <a:r>
              <a:rPr lang="it-IT" dirty="0" err="1"/>
              <a:t>Buffer.allocUnsafe</a:t>
            </a:r>
            <a:r>
              <a:rPr lang="it-IT" dirty="0"/>
              <a:t>().</a:t>
            </a:r>
          </a:p>
          <a:p>
            <a:pPr hangingPunct="1"/>
            <a:r>
              <a:rPr lang="it-IT" dirty="0" err="1"/>
              <a:t>Buffer.from</a:t>
            </a:r>
            <a:r>
              <a:rPr lang="it-IT" dirty="0"/>
              <a:t>() permette di creare un Buffer a partire da una stringa, da un array, o da un altro Buffer.</a:t>
            </a:r>
          </a:p>
          <a:p>
            <a:pPr hangingPunct="1"/>
            <a:r>
              <a:rPr lang="it-IT" dirty="0" err="1"/>
              <a:t>Buffer.alloc</a:t>
            </a:r>
            <a:r>
              <a:rPr lang="it-IT" dirty="0"/>
              <a:t>() permette di creare un Buffer di dimensione nota (espressa in bytes). Una volta allocato il contenuto del Buffer viene inizializzato con tutti valori a 0.</a:t>
            </a:r>
          </a:p>
          <a:p>
            <a:pPr hangingPunct="1"/>
            <a:r>
              <a:rPr lang="it-IT" dirty="0" err="1"/>
              <a:t>Buffer.allocUnsafe</a:t>
            </a:r>
            <a:r>
              <a:rPr lang="it-IT" dirty="0"/>
              <a:t>() si comporta come la funzione precedente ma non inizializza il Buffer. Questo la rende più veloce ma potenzialmente insicura poiché non sappiamo cosa ci sarà dentro (potenzialmente anche informazioni sensibili).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592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BUFFER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7715250" y="1697135"/>
            <a:ext cx="8953500" cy="156857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6600" dirty="0">
                <a:solidFill>
                  <a:schemeClr val="accent4">
                    <a:lumMod val="75000"/>
                  </a:schemeClr>
                </a:solidFill>
              </a:rPr>
              <a:t>Come si crea un Buffer?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B942027D-D761-4E73-9B0C-E4363F593B5D}"/>
              </a:ext>
            </a:extLst>
          </p:cNvPr>
          <p:cNvSpPr txBox="1">
            <a:spLocks/>
          </p:cNvSpPr>
          <p:nvPr/>
        </p:nvSpPr>
        <p:spPr>
          <a:xfrm>
            <a:off x="914399" y="3433665"/>
            <a:ext cx="22860001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 err="1"/>
              <a:t>Buffer.from</a:t>
            </a:r>
            <a:r>
              <a:rPr lang="it-IT" dirty="0"/>
              <a:t>()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B66A1A-AB09-4F52-B983-09E078FA9914}"/>
              </a:ext>
            </a:extLst>
          </p:cNvPr>
          <p:cNvSpPr txBox="1"/>
          <p:nvPr/>
        </p:nvSpPr>
        <p:spPr>
          <a:xfrm>
            <a:off x="914399" y="4706786"/>
            <a:ext cx="8210550" cy="1451679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Buffer.from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‘Hello!’</a:t>
            </a:r>
            <a:r>
              <a:rPr lang="it-IT" b="1" dirty="0">
                <a:solidFill>
                  <a:schemeClr val="bg1"/>
                </a:solidFill>
              </a:rPr>
              <a:t>);</a:t>
            </a:r>
          </a:p>
          <a:p>
            <a:r>
              <a:rPr lang="it-IT" b="1" dirty="0" err="1">
                <a:solidFill>
                  <a:schemeClr val="bg1"/>
                </a:solidFill>
              </a:rPr>
              <a:t>Buffer.from</a:t>
            </a:r>
            <a:r>
              <a:rPr lang="it-IT" b="1" dirty="0">
                <a:solidFill>
                  <a:schemeClr val="bg1"/>
                </a:solidFill>
              </a:rPr>
              <a:t>([</a:t>
            </a:r>
            <a:r>
              <a:rPr lang="it-IT" b="1" dirty="0">
                <a:solidFill>
                  <a:schemeClr val="accent1"/>
                </a:solidFill>
              </a:rPr>
              <a:t>1</a:t>
            </a:r>
            <a:r>
              <a:rPr lang="it-IT" b="1" dirty="0">
                <a:solidFill>
                  <a:schemeClr val="bg1"/>
                </a:solidFill>
              </a:rPr>
              <a:t>, </a:t>
            </a:r>
            <a:r>
              <a:rPr lang="it-IT" b="1" dirty="0">
                <a:solidFill>
                  <a:schemeClr val="accent1"/>
                </a:solidFill>
              </a:rPr>
              <a:t>2</a:t>
            </a:r>
            <a:r>
              <a:rPr lang="it-IT" b="1" dirty="0">
                <a:solidFill>
                  <a:schemeClr val="bg1"/>
                </a:solidFill>
              </a:rPr>
              <a:t>, </a:t>
            </a:r>
            <a:r>
              <a:rPr lang="it-IT" b="1" dirty="0">
                <a:solidFill>
                  <a:schemeClr val="accent1"/>
                </a:solidFill>
              </a:rPr>
              <a:t>3</a:t>
            </a:r>
            <a:r>
              <a:rPr lang="it-IT" b="1" dirty="0">
                <a:solidFill>
                  <a:schemeClr val="bg1"/>
                </a:solidFill>
              </a:rPr>
              <a:t>, </a:t>
            </a:r>
            <a:r>
              <a:rPr lang="it-IT" b="1" dirty="0">
                <a:solidFill>
                  <a:schemeClr val="accent1"/>
                </a:solidFill>
              </a:rPr>
              <a:t>4</a:t>
            </a:r>
            <a:r>
              <a:rPr lang="it-IT" b="1" dirty="0">
                <a:solidFill>
                  <a:schemeClr val="bg1"/>
                </a:solidFill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77886281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BUFFER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7715250" y="1697135"/>
            <a:ext cx="8953500" cy="156857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6600" dirty="0">
                <a:solidFill>
                  <a:schemeClr val="accent4">
                    <a:lumMod val="75000"/>
                  </a:schemeClr>
                </a:solidFill>
              </a:rPr>
              <a:t>Come si crea un Buffer?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B942027D-D761-4E73-9B0C-E4363F593B5D}"/>
              </a:ext>
            </a:extLst>
          </p:cNvPr>
          <p:cNvSpPr txBox="1">
            <a:spLocks/>
          </p:cNvSpPr>
          <p:nvPr/>
        </p:nvSpPr>
        <p:spPr>
          <a:xfrm>
            <a:off x="914399" y="3433665"/>
            <a:ext cx="22860001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 err="1"/>
              <a:t>Buffer.alloc</a:t>
            </a:r>
            <a:r>
              <a:rPr lang="it-IT" dirty="0"/>
              <a:t>()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B66A1A-AB09-4F52-B983-09E078FA9914}"/>
              </a:ext>
            </a:extLst>
          </p:cNvPr>
          <p:cNvSpPr txBox="1"/>
          <p:nvPr/>
        </p:nvSpPr>
        <p:spPr>
          <a:xfrm>
            <a:off x="914399" y="4706786"/>
            <a:ext cx="8210550" cy="553998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Buffer.alloc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1024</a:t>
            </a:r>
            <a:r>
              <a:rPr lang="it-IT" b="1" dirty="0">
                <a:solidFill>
                  <a:schemeClr val="bg1"/>
                </a:solidFill>
              </a:rPr>
              <a:t>); </a:t>
            </a:r>
            <a:r>
              <a:rPr lang="it-IT" b="1" dirty="0">
                <a:solidFill>
                  <a:schemeClr val="tx1"/>
                </a:solidFill>
              </a:rPr>
              <a:t>//1kb Buffer</a:t>
            </a:r>
          </a:p>
        </p:txBody>
      </p:sp>
    </p:spTree>
    <p:extLst>
      <p:ext uri="{BB962C8B-B14F-4D97-AF65-F5344CB8AC3E}">
        <p14:creationId xmlns:p14="http://schemas.microsoft.com/office/powerpoint/2010/main" val="30562917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BUFFER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7715250" y="1697135"/>
            <a:ext cx="8953500" cy="156857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6600" dirty="0">
                <a:solidFill>
                  <a:schemeClr val="accent4">
                    <a:lumMod val="75000"/>
                  </a:schemeClr>
                </a:solidFill>
              </a:rPr>
              <a:t>Come si crea un Buffer?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B942027D-D761-4E73-9B0C-E4363F593B5D}"/>
              </a:ext>
            </a:extLst>
          </p:cNvPr>
          <p:cNvSpPr txBox="1">
            <a:spLocks/>
          </p:cNvSpPr>
          <p:nvPr/>
        </p:nvSpPr>
        <p:spPr>
          <a:xfrm>
            <a:off x="914399" y="3433665"/>
            <a:ext cx="22860001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 err="1"/>
              <a:t>Buffer.allocUnsafe</a:t>
            </a:r>
            <a:r>
              <a:rPr lang="it-IT" dirty="0"/>
              <a:t>()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B66A1A-AB09-4F52-B983-09E078FA9914}"/>
              </a:ext>
            </a:extLst>
          </p:cNvPr>
          <p:cNvSpPr txBox="1"/>
          <p:nvPr/>
        </p:nvSpPr>
        <p:spPr>
          <a:xfrm>
            <a:off x="914399" y="4706786"/>
            <a:ext cx="8210550" cy="553998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Buffer.allocUnsafe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1024</a:t>
            </a:r>
            <a:r>
              <a:rPr lang="it-IT" b="1" dirty="0">
                <a:solidFill>
                  <a:schemeClr val="bg1"/>
                </a:solidFill>
              </a:rPr>
              <a:t>); </a:t>
            </a:r>
            <a:r>
              <a:rPr lang="it-IT" b="1" dirty="0">
                <a:solidFill>
                  <a:schemeClr val="tx1"/>
                </a:solidFill>
              </a:rPr>
              <a:t>//1kb Buffer</a:t>
            </a:r>
          </a:p>
        </p:txBody>
      </p:sp>
    </p:spTree>
    <p:extLst>
      <p:ext uri="{BB962C8B-B14F-4D97-AF65-F5344CB8AC3E}">
        <p14:creationId xmlns:p14="http://schemas.microsoft.com/office/powerpoint/2010/main" val="16583556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BUFFER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6877633" y="1717357"/>
            <a:ext cx="10628734" cy="1568579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sz="6600" dirty="0">
                <a:solidFill>
                  <a:schemeClr val="accent4">
                    <a:lumMod val="75000"/>
                  </a:schemeClr>
                </a:solidFill>
              </a:rPr>
              <a:t>Accedere il contenuto di un Buffer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B942027D-D761-4E73-9B0C-E4363F593B5D}"/>
              </a:ext>
            </a:extLst>
          </p:cNvPr>
          <p:cNvSpPr txBox="1">
            <a:spLocks/>
          </p:cNvSpPr>
          <p:nvPr/>
        </p:nvSpPr>
        <p:spPr>
          <a:xfrm>
            <a:off x="914399" y="3433665"/>
            <a:ext cx="22860001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B66A1A-AB09-4F52-B983-09E078FA9914}"/>
              </a:ext>
            </a:extLst>
          </p:cNvPr>
          <p:cNvSpPr txBox="1"/>
          <p:nvPr/>
        </p:nvSpPr>
        <p:spPr>
          <a:xfrm>
            <a:off x="914399" y="4706786"/>
            <a:ext cx="8210550" cy="3247043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1"/>
                </a:solidFill>
              </a:rPr>
              <a:t>let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buf</a:t>
            </a:r>
            <a:r>
              <a:rPr lang="it-IT" b="1" dirty="0">
                <a:solidFill>
                  <a:schemeClr val="bg1"/>
                </a:solidFill>
              </a:rPr>
              <a:t> = </a:t>
            </a:r>
            <a:r>
              <a:rPr lang="it-IT" b="1" dirty="0" err="1">
                <a:solidFill>
                  <a:schemeClr val="bg1"/>
                </a:solidFill>
              </a:rPr>
              <a:t>Buffer.</a:t>
            </a:r>
            <a:r>
              <a:rPr lang="it-IT" b="1" dirty="0" err="1">
                <a:solidFill>
                  <a:schemeClr val="accent3"/>
                </a:solidFill>
              </a:rPr>
              <a:t>from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‘Hello!’</a:t>
            </a:r>
            <a:r>
              <a:rPr lang="it-IT" b="1" dirty="0">
                <a:solidFill>
                  <a:schemeClr val="bg1"/>
                </a:solidFill>
              </a:rPr>
              <a:t>); </a:t>
            </a:r>
            <a:endParaRPr lang="it-IT" b="1" dirty="0">
              <a:solidFill>
                <a:schemeClr val="tx1"/>
              </a:solidFill>
            </a:endParaRPr>
          </a:p>
          <a:p>
            <a:r>
              <a:rPr lang="it-IT" b="1" dirty="0">
                <a:solidFill>
                  <a:schemeClr val="bg1"/>
                </a:solidFill>
              </a:rPr>
              <a:t>console.</a:t>
            </a:r>
            <a:r>
              <a:rPr lang="it-IT" b="1" dirty="0">
                <a:solidFill>
                  <a:schemeClr val="accent3"/>
                </a:solidFill>
              </a:rPr>
              <a:t>log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 err="1">
                <a:solidFill>
                  <a:schemeClr val="bg1"/>
                </a:solidFill>
              </a:rPr>
              <a:t>buf</a:t>
            </a:r>
            <a:r>
              <a:rPr lang="it-IT" b="1" dirty="0">
                <a:solidFill>
                  <a:schemeClr val="bg1"/>
                </a:solidFill>
              </a:rPr>
              <a:t>[0]) </a:t>
            </a:r>
            <a:r>
              <a:rPr lang="it-IT" b="1" dirty="0">
                <a:solidFill>
                  <a:schemeClr val="tx1"/>
                </a:solidFill>
              </a:rPr>
              <a:t>//72</a:t>
            </a:r>
          </a:p>
          <a:p>
            <a:r>
              <a:rPr lang="it-IT" b="1" dirty="0">
                <a:solidFill>
                  <a:schemeClr val="bg1"/>
                </a:solidFill>
              </a:rPr>
              <a:t>console.</a:t>
            </a:r>
            <a:r>
              <a:rPr lang="it-IT" b="1" dirty="0">
                <a:solidFill>
                  <a:schemeClr val="accent3"/>
                </a:solidFill>
              </a:rPr>
              <a:t>log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 err="1">
                <a:solidFill>
                  <a:schemeClr val="bg1"/>
                </a:solidFill>
              </a:rPr>
              <a:t>buf</a:t>
            </a:r>
            <a:r>
              <a:rPr lang="it-IT" b="1" dirty="0">
                <a:solidFill>
                  <a:schemeClr val="bg1"/>
                </a:solidFill>
              </a:rPr>
              <a:t>[1]) </a:t>
            </a:r>
            <a:r>
              <a:rPr lang="it-IT" b="1" dirty="0">
                <a:solidFill>
                  <a:schemeClr val="tx1"/>
                </a:solidFill>
              </a:rPr>
              <a:t>//101</a:t>
            </a:r>
          </a:p>
          <a:p>
            <a:r>
              <a:rPr lang="it-IT" b="1" dirty="0">
                <a:solidFill>
                  <a:schemeClr val="bg1"/>
                </a:solidFill>
              </a:rPr>
              <a:t>console.</a:t>
            </a:r>
            <a:r>
              <a:rPr lang="it-IT" b="1" dirty="0">
                <a:solidFill>
                  <a:schemeClr val="accent3"/>
                </a:solidFill>
              </a:rPr>
              <a:t>log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 err="1">
                <a:solidFill>
                  <a:schemeClr val="bg1"/>
                </a:solidFill>
              </a:rPr>
              <a:t>buf</a:t>
            </a:r>
            <a:r>
              <a:rPr lang="it-IT" b="1" dirty="0">
                <a:solidFill>
                  <a:schemeClr val="bg1"/>
                </a:solidFill>
              </a:rPr>
              <a:t>[2]) </a:t>
            </a:r>
            <a:r>
              <a:rPr lang="it-IT" b="1" dirty="0">
                <a:solidFill>
                  <a:schemeClr val="tx1"/>
                </a:solidFill>
              </a:rPr>
              <a:t>//108</a:t>
            </a:r>
          </a:p>
        </p:txBody>
      </p:sp>
    </p:spTree>
    <p:extLst>
      <p:ext uri="{BB962C8B-B14F-4D97-AF65-F5344CB8AC3E}">
        <p14:creationId xmlns:p14="http://schemas.microsoft.com/office/powerpoint/2010/main" val="334609411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495</Words>
  <Application>Microsoft Office PowerPoint</Application>
  <PresentationFormat>Personalizzato</PresentationFormat>
  <Paragraphs>49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Avenir Next Medium</vt:lpstr>
      <vt:lpstr>Avenir Next Regular</vt:lpstr>
      <vt:lpstr>DIN Alternate Bold</vt:lpstr>
      <vt:lpstr>DIN Condensed Bold</vt:lpstr>
      <vt:lpstr>Helvetica</vt:lpstr>
      <vt:lpstr>Helvetica Neue</vt:lpstr>
      <vt:lpstr>New_Template7</vt:lpstr>
      <vt:lpstr>MODULO BUFFER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Configurazione ambiente di lavoro</dc:title>
  <dc:creator>Nicola Paltriccia</dc:creator>
  <cp:lastModifiedBy>Nicola Paltriccia</cp:lastModifiedBy>
  <cp:revision>41</cp:revision>
  <dcterms:modified xsi:type="dcterms:W3CDTF">2020-11-02T10:03:01Z</dcterms:modified>
</cp:coreProperties>
</file>