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72" r:id="rId4"/>
    <p:sldId id="261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olo e sottotitol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olo Testo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1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103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per pagina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magine"/>
          <p:cNvSpPr>
            <a:spLocks noGrp="1"/>
          </p:cNvSpPr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magine"/>
          <p:cNvSpPr>
            <a:spLocks noGrp="1"/>
          </p:cNvSpPr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magine"/>
          <p:cNvSpPr>
            <a:spLocks noGrp="1"/>
          </p:cNvSpPr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Didascalia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122" name="Inserisci qui una citazione."/>
          <p:cNvSpPr txBox="1">
            <a:spLocks noGrp="1"/>
          </p:cNvSpPr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Inserisci qui una citazione.</a:t>
            </a:r>
          </a:p>
        </p:txBody>
      </p:sp>
      <p:sp>
        <p:nvSpPr>
          <p:cNvPr id="123" name="Giovanni Mela"/>
          <p:cNvSpPr txBox="1">
            <a:spLocks noGrp="1"/>
          </p:cNvSpPr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Giovanni Mela</a:t>
            </a:r>
          </a:p>
        </p:txBody>
      </p:sp>
      <p:sp>
        <p:nvSpPr>
          <p:cNvPr id="124" name="Testo"/>
          <p:cNvSpPr txBox="1">
            <a:spLocks noGrp="1"/>
          </p:cNvSpPr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12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zion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Inserisci qui una citazione."/>
          <p:cNvSpPr txBox="1">
            <a:spLocks noGrp="1"/>
          </p:cNvSpPr>
          <p:nvPr>
            <p:ph type="body" sz="quarter" idx="21"/>
          </p:nvPr>
        </p:nvSpPr>
        <p:spPr>
          <a:xfrm>
            <a:off x="11049000" y="3721100"/>
            <a:ext cx="12573000" cy="3509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Inserisci qui una citazione.</a:t>
            </a:r>
          </a:p>
        </p:txBody>
      </p:sp>
      <p:sp>
        <p:nvSpPr>
          <p:cNvPr id="133" name="Immagine"/>
          <p:cNvSpPr>
            <a:spLocks noGrp="1"/>
          </p:cNvSpPr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Giovanni Mela"/>
          <p:cNvSpPr txBox="1">
            <a:spLocks noGrp="1"/>
          </p:cNvSpPr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Giovanni Mela</a:t>
            </a:r>
          </a:p>
        </p:txBody>
      </p:sp>
      <p:sp>
        <p:nvSpPr>
          <p:cNvPr id="13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magin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uota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u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Orizzonta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magin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olo Testo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2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e sottotito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a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olo Testo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3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- Centra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olo Testo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4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ca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a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magine"/>
          <p:cNvSpPr>
            <a:spLocks noGrp="1"/>
          </p:cNvSpPr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olo Testo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Titolo Testo</a:t>
            </a:r>
          </a:p>
        </p:txBody>
      </p:sp>
      <p:sp>
        <p:nvSpPr>
          <p:cNvPr id="5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63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72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73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82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83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sto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Testo</a:t>
            </a:r>
          </a:p>
        </p:txBody>
      </p:sp>
      <p:sp>
        <p:nvSpPr>
          <p:cNvPr id="92" name="Immagine"/>
          <p:cNvSpPr>
            <a:spLocks noGrp="1"/>
          </p:cNvSpPr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olo Testo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94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a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olo Testo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Titolo Testo</a:t>
            </a:r>
          </a:p>
        </p:txBody>
      </p:sp>
      <p:sp>
        <p:nvSpPr>
          <p:cNvPr id="4" name="Corpo livello uno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onfigurazione ambiente di lavoro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04495">
              <a:defRPr sz="14847"/>
            </a:lvl1pPr>
          </a:lstStyle>
          <a:p>
            <a:r>
              <a:rPr lang="it-IT"/>
              <a:t>MODULO STREAM</a:t>
            </a:r>
            <a:endParaRPr dirty="0"/>
          </a:p>
        </p:txBody>
      </p:sp>
      <p:sp>
        <p:nvSpPr>
          <p:cNvPr id="167" name="Introduzione a typescrip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NODEJS STANDARD LIBRARY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STREAM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7735272" y="1660849"/>
            <a:ext cx="7008456" cy="156857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6600" dirty="0">
                <a:solidFill>
                  <a:schemeClr val="accent4">
                    <a:lumMod val="75000"/>
                  </a:schemeClr>
                </a:solidFill>
              </a:rPr>
              <a:t>Creare un </a:t>
            </a:r>
            <a:r>
              <a:rPr lang="it-IT" sz="6600" dirty="0" err="1">
                <a:solidFill>
                  <a:schemeClr val="accent4">
                    <a:lumMod val="75000"/>
                  </a:schemeClr>
                </a:solidFill>
              </a:rPr>
              <a:t>Writable</a:t>
            </a:r>
            <a:endParaRPr lang="it-IT" sz="6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B942027D-D761-4E73-9B0C-E4363F593B5D}"/>
              </a:ext>
            </a:extLst>
          </p:cNvPr>
          <p:cNvSpPr txBox="1">
            <a:spLocks/>
          </p:cNvSpPr>
          <p:nvPr/>
        </p:nvSpPr>
        <p:spPr>
          <a:xfrm>
            <a:off x="914399" y="3433665"/>
            <a:ext cx="22860001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None/>
            </a:pP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542196-FA83-4DF2-8421-9D11FD517281}"/>
              </a:ext>
            </a:extLst>
          </p:cNvPr>
          <p:cNvSpPr txBox="1"/>
          <p:nvPr/>
        </p:nvSpPr>
        <p:spPr>
          <a:xfrm>
            <a:off x="914399" y="3433665"/>
            <a:ext cx="8210550" cy="3272691"/>
          </a:xfrm>
          <a:prstGeom prst="rect">
            <a:avLst/>
          </a:prstGeom>
          <a:solidFill>
            <a:srgbClr val="F2F2F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1"/>
                </a:solidFill>
              </a:rPr>
              <a:t>let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wStream</a:t>
            </a:r>
            <a:r>
              <a:rPr lang="it-IT" b="1" dirty="0">
                <a:solidFill>
                  <a:schemeClr val="bg1"/>
                </a:solidFill>
              </a:rPr>
              <a:t> = 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new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Writable</a:t>
            </a:r>
            <a:r>
              <a:rPr lang="it-IT" b="1" dirty="0">
                <a:solidFill>
                  <a:schemeClr val="bg1"/>
                </a:solidFill>
              </a:rPr>
              <a:t>(); </a:t>
            </a:r>
          </a:p>
          <a:p>
            <a:r>
              <a:rPr lang="it-IT" b="1" dirty="0" err="1">
                <a:solidFill>
                  <a:schemeClr val="bg1"/>
                </a:solidFill>
              </a:rPr>
              <a:t>wStream</a:t>
            </a:r>
            <a:r>
              <a:rPr lang="it-IT" b="1" dirty="0">
                <a:solidFill>
                  <a:schemeClr val="bg1"/>
                </a:solidFill>
              </a:rPr>
              <a:t>._</a:t>
            </a:r>
            <a:r>
              <a:rPr lang="it-IT" b="1" dirty="0" err="1">
                <a:solidFill>
                  <a:schemeClr val="bg1"/>
                </a:solidFill>
              </a:rPr>
              <a:t>write</a:t>
            </a:r>
            <a:r>
              <a:rPr lang="it-IT" b="1" dirty="0">
                <a:solidFill>
                  <a:schemeClr val="bg1"/>
                </a:solidFill>
              </a:rPr>
              <a:t> = (</a:t>
            </a:r>
            <a:r>
              <a:rPr lang="it-IT" b="1" dirty="0" err="1">
                <a:solidFill>
                  <a:schemeClr val="tx1"/>
                </a:solidFill>
              </a:rPr>
              <a:t>chunk</a:t>
            </a:r>
            <a:r>
              <a:rPr lang="it-IT" b="1" dirty="0">
                <a:solidFill>
                  <a:schemeClr val="tx1"/>
                </a:solidFill>
              </a:rPr>
              <a:t>, </a:t>
            </a:r>
            <a:r>
              <a:rPr lang="it-IT" b="1" dirty="0" err="1">
                <a:solidFill>
                  <a:schemeClr val="tx1"/>
                </a:solidFill>
              </a:rPr>
              <a:t>encoding</a:t>
            </a:r>
            <a:r>
              <a:rPr lang="it-IT" b="1" dirty="0">
                <a:solidFill>
                  <a:schemeClr val="tx1"/>
                </a:solidFill>
              </a:rPr>
              <a:t>, </a:t>
            </a:r>
            <a:r>
              <a:rPr lang="it-IT" b="1" dirty="0" err="1">
                <a:solidFill>
                  <a:schemeClr val="tx1"/>
                </a:solidFill>
              </a:rPr>
              <a:t>next</a:t>
            </a:r>
            <a:r>
              <a:rPr lang="it-IT" b="1" dirty="0">
                <a:solidFill>
                  <a:schemeClr val="bg1"/>
                </a:solidFill>
              </a:rPr>
              <a:t>) =&gt; {		console.</a:t>
            </a:r>
            <a:r>
              <a:rPr lang="it-IT" b="1" dirty="0">
                <a:solidFill>
                  <a:schemeClr val="accent3">
                    <a:lumMod val="50000"/>
                  </a:schemeClr>
                </a:solidFill>
              </a:rPr>
              <a:t>log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 err="1">
                <a:solidFill>
                  <a:schemeClr val="bg1"/>
                </a:solidFill>
              </a:rPr>
              <a:t>chunk.</a:t>
            </a:r>
            <a:r>
              <a:rPr lang="it-IT" b="1" dirty="0" err="1">
                <a:solidFill>
                  <a:schemeClr val="accent3">
                    <a:lumMod val="50000"/>
                  </a:schemeClr>
                </a:solidFill>
              </a:rPr>
              <a:t>toString</a:t>
            </a:r>
            <a:r>
              <a:rPr lang="it-IT" b="1" dirty="0">
                <a:solidFill>
                  <a:schemeClr val="bg1"/>
                </a:solidFill>
              </a:rPr>
              <a:t>());			      }</a:t>
            </a:r>
          </a:p>
          <a:p>
            <a:r>
              <a:rPr lang="it-IT" b="1" dirty="0" err="1">
                <a:solidFill>
                  <a:schemeClr val="bg1"/>
                </a:solidFill>
              </a:rPr>
              <a:t>wStream.end</a:t>
            </a:r>
            <a:r>
              <a:rPr lang="it-IT" b="1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3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BD55490D-2AA0-4E80-AB19-C083A993EFC2}"/>
              </a:ext>
            </a:extLst>
          </p:cNvPr>
          <p:cNvSpPr txBox="1">
            <a:spLocks/>
          </p:cNvSpPr>
          <p:nvPr/>
        </p:nvSpPr>
        <p:spPr>
          <a:xfrm>
            <a:off x="10367352" y="3433666"/>
            <a:ext cx="12164644" cy="3798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E’ necessario fornire un’implementazione del metodo _</a:t>
            </a:r>
            <a:r>
              <a:rPr lang="it-IT" dirty="0" err="1"/>
              <a:t>write</a:t>
            </a:r>
            <a:r>
              <a:rPr lang="it-IT" dirty="0"/>
              <a:t> che specifica cosa lo stream farà quando riceve un </a:t>
            </a:r>
            <a:r>
              <a:rPr lang="it-IT" dirty="0" err="1"/>
              <a:t>chunk</a:t>
            </a:r>
            <a:r>
              <a:rPr lang="it-IT" dirty="0"/>
              <a:t>. Ad esempio </a:t>
            </a:r>
            <a:r>
              <a:rPr lang="it-IT" dirty="0" err="1"/>
              <a:t>fs.createWriteStream</a:t>
            </a:r>
            <a:r>
              <a:rPr lang="it-IT" dirty="0"/>
              <a:t>() scrive il </a:t>
            </a:r>
            <a:r>
              <a:rPr lang="it-IT" dirty="0" err="1"/>
              <a:t>chunk</a:t>
            </a:r>
            <a:r>
              <a:rPr lang="it-IT" dirty="0"/>
              <a:t> su un file.</a:t>
            </a:r>
            <a:endParaRPr lang="it-IT" b="0" dirty="0">
              <a:solidFill>
                <a:schemeClr val="bg1">
                  <a:lumMod val="50000"/>
                  <a:lumOff val="50000"/>
                </a:schemeClr>
              </a:solidFill>
              <a:effectLst/>
            </a:endParaRPr>
          </a:p>
          <a:p>
            <a:pPr marL="0" indent="0" hangingPunct="1">
              <a:buNone/>
            </a:pP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9570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STREAM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10119499" y="1567543"/>
            <a:ext cx="2240001" cy="156857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6600" dirty="0" err="1">
                <a:solidFill>
                  <a:schemeClr val="accent4">
                    <a:lumMod val="75000"/>
                  </a:schemeClr>
                </a:solidFill>
              </a:rPr>
              <a:t>Piping</a:t>
            </a:r>
            <a:endParaRPr lang="it-IT" sz="6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B942027D-D761-4E73-9B0C-E4363F593B5D}"/>
              </a:ext>
            </a:extLst>
          </p:cNvPr>
          <p:cNvSpPr txBox="1">
            <a:spLocks/>
          </p:cNvSpPr>
          <p:nvPr/>
        </p:nvSpPr>
        <p:spPr>
          <a:xfrm>
            <a:off x="914399" y="3433665"/>
            <a:ext cx="22860001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None/>
            </a:pP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542196-FA83-4DF2-8421-9D11FD517281}"/>
              </a:ext>
            </a:extLst>
          </p:cNvPr>
          <p:cNvSpPr txBox="1"/>
          <p:nvPr/>
        </p:nvSpPr>
        <p:spPr>
          <a:xfrm>
            <a:off x="914399" y="3433665"/>
            <a:ext cx="8210550" cy="5991384"/>
          </a:xfrm>
          <a:prstGeom prst="rect">
            <a:avLst/>
          </a:prstGeom>
          <a:solidFill>
            <a:srgbClr val="F2F2F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1"/>
                </a:solidFill>
              </a:rPr>
              <a:t>let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wStream</a:t>
            </a:r>
            <a:r>
              <a:rPr lang="it-IT" b="1" dirty="0">
                <a:solidFill>
                  <a:schemeClr val="bg1"/>
                </a:solidFill>
              </a:rPr>
              <a:t> = 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new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Writable</a:t>
            </a:r>
            <a:r>
              <a:rPr lang="it-IT" b="1" dirty="0">
                <a:solidFill>
                  <a:schemeClr val="bg1"/>
                </a:solidFill>
              </a:rPr>
              <a:t>(); 				    </a:t>
            </a:r>
            <a:r>
              <a:rPr lang="it-IT" b="1" dirty="0" err="1">
                <a:solidFill>
                  <a:schemeClr val="accent1"/>
                </a:solidFill>
              </a:rPr>
              <a:t>let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rStream</a:t>
            </a:r>
            <a:r>
              <a:rPr lang="it-IT" b="1" dirty="0">
                <a:solidFill>
                  <a:schemeClr val="bg1"/>
                </a:solidFill>
              </a:rPr>
              <a:t> = 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new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Readable</a:t>
            </a:r>
            <a:r>
              <a:rPr lang="it-IT" b="1" dirty="0">
                <a:solidFill>
                  <a:schemeClr val="bg1"/>
                </a:solidFill>
              </a:rPr>
              <a:t>();	         </a:t>
            </a:r>
          </a:p>
          <a:p>
            <a:r>
              <a:rPr lang="it-IT" b="1" dirty="0" err="1">
                <a:solidFill>
                  <a:schemeClr val="bg1"/>
                </a:solidFill>
              </a:rPr>
              <a:t>wStream</a:t>
            </a:r>
            <a:r>
              <a:rPr lang="it-IT" b="1" dirty="0">
                <a:solidFill>
                  <a:schemeClr val="bg1"/>
                </a:solidFill>
              </a:rPr>
              <a:t>._</a:t>
            </a:r>
            <a:r>
              <a:rPr lang="it-IT" b="1" dirty="0" err="1">
                <a:solidFill>
                  <a:schemeClr val="bg1"/>
                </a:solidFill>
              </a:rPr>
              <a:t>write</a:t>
            </a:r>
            <a:r>
              <a:rPr lang="it-IT" b="1" dirty="0">
                <a:solidFill>
                  <a:schemeClr val="bg1"/>
                </a:solidFill>
              </a:rPr>
              <a:t> = (</a:t>
            </a:r>
            <a:r>
              <a:rPr lang="it-IT" b="1" dirty="0" err="1">
                <a:solidFill>
                  <a:schemeClr val="tx1"/>
                </a:solidFill>
              </a:rPr>
              <a:t>chunk</a:t>
            </a:r>
            <a:r>
              <a:rPr lang="it-IT" b="1" dirty="0">
                <a:solidFill>
                  <a:schemeClr val="tx1"/>
                </a:solidFill>
              </a:rPr>
              <a:t>, </a:t>
            </a:r>
            <a:r>
              <a:rPr lang="it-IT" b="1" dirty="0" err="1">
                <a:solidFill>
                  <a:schemeClr val="tx1"/>
                </a:solidFill>
              </a:rPr>
              <a:t>encoding</a:t>
            </a:r>
            <a:r>
              <a:rPr lang="it-IT" b="1" dirty="0">
                <a:solidFill>
                  <a:schemeClr val="tx1"/>
                </a:solidFill>
              </a:rPr>
              <a:t>, </a:t>
            </a:r>
            <a:r>
              <a:rPr lang="it-IT" b="1" dirty="0" err="1">
                <a:solidFill>
                  <a:schemeClr val="tx1"/>
                </a:solidFill>
              </a:rPr>
              <a:t>next</a:t>
            </a:r>
            <a:r>
              <a:rPr lang="it-IT" b="1" dirty="0">
                <a:solidFill>
                  <a:schemeClr val="bg1"/>
                </a:solidFill>
              </a:rPr>
              <a:t>) =&gt; {		console.</a:t>
            </a:r>
            <a:r>
              <a:rPr lang="it-IT" b="1" dirty="0">
                <a:solidFill>
                  <a:schemeClr val="accent3">
                    <a:lumMod val="50000"/>
                  </a:schemeClr>
                </a:solidFill>
              </a:rPr>
              <a:t>log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 err="1">
                <a:solidFill>
                  <a:schemeClr val="bg1"/>
                </a:solidFill>
              </a:rPr>
              <a:t>chunk.</a:t>
            </a:r>
            <a:r>
              <a:rPr lang="it-IT" b="1" dirty="0" err="1">
                <a:solidFill>
                  <a:schemeClr val="accent3">
                    <a:lumMod val="50000"/>
                  </a:schemeClr>
                </a:solidFill>
              </a:rPr>
              <a:t>toString</a:t>
            </a:r>
            <a:r>
              <a:rPr lang="it-IT" b="1" dirty="0">
                <a:solidFill>
                  <a:schemeClr val="bg1"/>
                </a:solidFill>
              </a:rPr>
              <a:t>());			      }</a:t>
            </a:r>
          </a:p>
          <a:p>
            <a:r>
              <a:rPr lang="it-IT" b="1" dirty="0" err="1">
                <a:solidFill>
                  <a:schemeClr val="bg1"/>
                </a:solidFill>
              </a:rPr>
              <a:t>rStream.pipe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 err="1">
                <a:solidFill>
                  <a:schemeClr val="bg1"/>
                </a:solidFill>
              </a:rPr>
              <a:t>wStream</a:t>
            </a:r>
            <a:r>
              <a:rPr lang="it-IT" b="1" dirty="0">
                <a:solidFill>
                  <a:schemeClr val="bg1"/>
                </a:solidFill>
              </a:rPr>
              <a:t>);</a:t>
            </a:r>
          </a:p>
          <a:p>
            <a:r>
              <a:rPr lang="it-IT" b="1" dirty="0" err="1">
                <a:solidFill>
                  <a:schemeClr val="bg1"/>
                </a:solidFill>
              </a:rPr>
              <a:t>rStream.push</a:t>
            </a:r>
            <a:r>
              <a:rPr lang="it-IT" b="1" dirty="0">
                <a:solidFill>
                  <a:schemeClr val="bg1"/>
                </a:solidFill>
              </a:rPr>
              <a:t>(‘Hello’);					              </a:t>
            </a:r>
            <a:r>
              <a:rPr lang="it-IT" b="1" dirty="0" err="1">
                <a:solidFill>
                  <a:schemeClr val="bg1"/>
                </a:solidFill>
              </a:rPr>
              <a:t>rStream.push</a:t>
            </a:r>
            <a:r>
              <a:rPr lang="it-IT" b="1" dirty="0">
                <a:solidFill>
                  <a:schemeClr val="bg1"/>
                </a:solidFill>
              </a:rPr>
              <a:t>(‘ World!’);</a:t>
            </a:r>
          </a:p>
          <a:p>
            <a:r>
              <a:rPr lang="it-IT" b="1" dirty="0" err="1">
                <a:solidFill>
                  <a:schemeClr val="bg1"/>
                </a:solidFill>
              </a:rPr>
              <a:t>wStream.end</a:t>
            </a:r>
            <a:r>
              <a:rPr lang="it-IT" b="1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3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BD55490D-2AA0-4E80-AB19-C083A993EFC2}"/>
              </a:ext>
            </a:extLst>
          </p:cNvPr>
          <p:cNvSpPr txBox="1">
            <a:spLocks/>
          </p:cNvSpPr>
          <p:nvPr/>
        </p:nvSpPr>
        <p:spPr>
          <a:xfrm>
            <a:off x="10367352" y="3433666"/>
            <a:ext cx="12164644" cy="8882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Il </a:t>
            </a:r>
            <a:r>
              <a:rPr lang="it-IT" dirty="0" err="1"/>
              <a:t>piping</a:t>
            </a:r>
            <a:r>
              <a:rPr lang="it-IT" dirty="0"/>
              <a:t> è un concetto ereditato dai sistemi Unix (è espresso con il simbolo | nei terminali </a:t>
            </a:r>
            <a:r>
              <a:rPr lang="it-IT" dirty="0" err="1"/>
              <a:t>linux</a:t>
            </a:r>
            <a:r>
              <a:rPr lang="it-IT" dirty="0"/>
              <a:t>). La sua funzione è quella di prendere l’uscita di un </a:t>
            </a:r>
            <a:r>
              <a:rPr lang="it-IT" dirty="0" err="1"/>
              <a:t>Readable</a:t>
            </a:r>
            <a:r>
              <a:rPr lang="it-IT" dirty="0"/>
              <a:t> e reindirizzarla automaticamente verso un </a:t>
            </a:r>
            <a:r>
              <a:rPr lang="it-IT" dirty="0" err="1"/>
              <a:t>Writable</a:t>
            </a:r>
            <a:r>
              <a:rPr lang="it-IT" dirty="0"/>
              <a:t> o un Duplex. In quest’ultimo caso si può fare il </a:t>
            </a:r>
            <a:r>
              <a:rPr lang="it-IT" dirty="0" err="1"/>
              <a:t>piping</a:t>
            </a:r>
            <a:r>
              <a:rPr lang="it-IT" dirty="0"/>
              <a:t> a cascata di più stream.</a:t>
            </a:r>
          </a:p>
          <a:p>
            <a:pPr hangingPunct="1"/>
            <a:r>
              <a:rPr lang="it-IT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In </a:t>
            </a:r>
            <a:r>
              <a:rPr lang="it-IT" b="0" dirty="0" err="1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node</a:t>
            </a:r>
            <a:r>
              <a:rPr lang="it-IT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 si usa il metodo pipe().</a:t>
            </a:r>
          </a:p>
          <a:p>
            <a:pPr marL="0" indent="0" hangingPunct="1">
              <a:buNone/>
            </a:pP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38768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STREAM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10119499" y="1567543"/>
            <a:ext cx="2240001" cy="156857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6600" dirty="0" err="1">
                <a:solidFill>
                  <a:schemeClr val="accent4">
                    <a:lumMod val="75000"/>
                  </a:schemeClr>
                </a:solidFill>
              </a:rPr>
              <a:t>Piping</a:t>
            </a:r>
            <a:endParaRPr lang="it-IT" sz="6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B942027D-D761-4E73-9B0C-E4363F593B5D}"/>
              </a:ext>
            </a:extLst>
          </p:cNvPr>
          <p:cNvSpPr txBox="1">
            <a:spLocks/>
          </p:cNvSpPr>
          <p:nvPr/>
        </p:nvSpPr>
        <p:spPr>
          <a:xfrm>
            <a:off x="914399" y="3433665"/>
            <a:ext cx="22860001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None/>
            </a:pP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542196-FA83-4DF2-8421-9D11FD517281}"/>
              </a:ext>
            </a:extLst>
          </p:cNvPr>
          <p:cNvSpPr txBox="1"/>
          <p:nvPr/>
        </p:nvSpPr>
        <p:spPr>
          <a:xfrm>
            <a:off x="914399" y="3433664"/>
            <a:ext cx="8210550" cy="553998"/>
          </a:xfrm>
          <a:prstGeom prst="rect">
            <a:avLst/>
          </a:prstGeom>
          <a:solidFill>
            <a:srgbClr val="F2F2F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stream1.pipe(stream2).pipe(stream3);</a:t>
            </a:r>
          </a:p>
        </p:txBody>
      </p:sp>
      <p:sp>
        <p:nvSpPr>
          <p:cNvPr id="3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BD55490D-2AA0-4E80-AB19-C083A993EFC2}"/>
              </a:ext>
            </a:extLst>
          </p:cNvPr>
          <p:cNvSpPr txBox="1">
            <a:spLocks/>
          </p:cNvSpPr>
          <p:nvPr/>
        </p:nvSpPr>
        <p:spPr>
          <a:xfrm>
            <a:off x="10367352" y="3433666"/>
            <a:ext cx="12164644" cy="125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Un esempio di </a:t>
            </a:r>
            <a:r>
              <a:rPr lang="it-IT" dirty="0" err="1"/>
              <a:t>piping</a:t>
            </a:r>
            <a:r>
              <a:rPr lang="it-IT" dirty="0"/>
              <a:t> multiplo.</a:t>
            </a:r>
            <a:endParaRPr lang="it-IT" b="0" dirty="0">
              <a:solidFill>
                <a:schemeClr val="bg1">
                  <a:lumMod val="50000"/>
                  <a:lumOff val="50000"/>
                </a:schemeClr>
              </a:solidFill>
              <a:effectLst/>
            </a:endParaRPr>
          </a:p>
          <a:p>
            <a:pPr marL="0" indent="0" hangingPunct="1">
              <a:buNone/>
            </a:pP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1038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</a:t>
            </a:r>
            <a:r>
              <a:rPr lang="it-IT"/>
              <a:t>MODULO STREAM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762000" y="2946400"/>
            <a:ext cx="22860000" cy="8585200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Gli stream sono uno strumento che permette di gestire in maniera efficiente operazioni come letture/scritture di file, comunicazioni via rete, o altri tipi di comunicazione.</a:t>
            </a:r>
          </a:p>
          <a:p>
            <a:r>
              <a:rPr lang="it-IT" dirty="0"/>
              <a:t>Ad esempio leggere un file tramite </a:t>
            </a:r>
            <a:r>
              <a:rPr lang="it-IT" dirty="0" err="1"/>
              <a:t>fs.readFile</a:t>
            </a:r>
            <a:r>
              <a:rPr lang="it-IT" dirty="0"/>
              <a:t>(), il software legge tutto il file e salva in memoria RAM il suo contenuto. Tramite uno stream invece il file viene letto un </a:t>
            </a:r>
            <a:r>
              <a:rPr lang="it-IT" dirty="0" err="1"/>
              <a:t>chunk</a:t>
            </a:r>
            <a:r>
              <a:rPr lang="it-IT" dirty="0"/>
              <a:t> alla volta senza piazzarlo tutto in memoria.</a:t>
            </a:r>
            <a:endParaRPr lang="it-IT" dirty="0">
              <a:solidFill>
                <a:schemeClr val="accent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In questo modo si ottiene efficienza di memoria, perché grosse quantità di dati non vanno tutte insieme in memoria. </a:t>
            </a:r>
          </a:p>
          <a:p>
            <a:r>
              <a:rPr lang="it-IT" dirty="0">
                <a:solidFill>
                  <a:schemeClr val="tx1"/>
                </a:solidFill>
              </a:rPr>
              <a:t>Si ottiene anche efficienza di tempo, poiché si possono iniziare a processare i dati appena disponibili le prime parti, senza aspettare che tutto sia arrivato.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</a:t>
            </a:r>
            <a:r>
              <a:rPr lang="it-IT"/>
              <a:t>MODULO STREAM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762000" y="2565400"/>
            <a:ext cx="22860000" cy="8585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dirty="0"/>
              <a:t>Esistono 4 tipi di stream: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Writable</a:t>
            </a:r>
            <a:r>
              <a:rPr lang="it-IT" dirty="0"/>
              <a:t>: stream verso i quali è possibile scrivere dati.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Readable</a:t>
            </a:r>
            <a:r>
              <a:rPr lang="it-IT" dirty="0"/>
              <a:t>: stream da cui i dati vengono letti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Duplex</a:t>
            </a:r>
            <a:r>
              <a:rPr lang="it-IT" dirty="0"/>
              <a:t>: stream che sono contemporaneamente </a:t>
            </a:r>
            <a:r>
              <a:rPr lang="it-IT" dirty="0" err="1"/>
              <a:t>Readable</a:t>
            </a:r>
            <a:r>
              <a:rPr lang="it-IT" dirty="0"/>
              <a:t> e </a:t>
            </a:r>
            <a:r>
              <a:rPr lang="it-IT" dirty="0" err="1"/>
              <a:t>Writable</a:t>
            </a:r>
            <a:endParaRPr lang="it-IT" dirty="0"/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Transform</a:t>
            </a:r>
            <a:r>
              <a:rPr lang="it-IT" dirty="0"/>
              <a:t>: simile al Duplex, ma l’output è una qualche trasformazione dell’input</a:t>
            </a:r>
          </a:p>
        </p:txBody>
      </p:sp>
    </p:spTree>
    <p:extLst>
      <p:ext uri="{BB962C8B-B14F-4D97-AF65-F5344CB8AC3E}">
        <p14:creationId xmlns:p14="http://schemas.microsoft.com/office/powerpoint/2010/main" val="7103998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STREAM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8602824" y="2647229"/>
            <a:ext cx="7120753" cy="1045308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it-IT" dirty="0"/>
              <a:t>Importiamo il modulo stream</a:t>
            </a:r>
          </a:p>
          <a:p>
            <a:pPr marL="0" indent="0">
              <a:buNone/>
            </a:pP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CC0DDF6B-9740-48A2-A7D7-99C61F14E2CE}"/>
              </a:ext>
            </a:extLst>
          </p:cNvPr>
          <p:cNvCxnSpPr>
            <a:cxnSpLocks/>
            <a:stCxn id="173" idx="2"/>
          </p:cNvCxnSpPr>
          <p:nvPr/>
        </p:nvCxnSpPr>
        <p:spPr>
          <a:xfrm>
            <a:off x="12163201" y="3692537"/>
            <a:ext cx="28800" cy="8950801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B9A4DB-792B-42F1-A9D0-4CC15BCC4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872" y="4906108"/>
            <a:ext cx="1137128" cy="113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story behind my upcoming book: Learn TypeScript by Building Web  Applications — part 1 | by Sébastien Dubois. | Medium">
            <a:extLst>
              <a:ext uri="{FF2B5EF4-FFF2-40B4-BE49-F238E27FC236}">
                <a16:creationId xmlns:a16="http://schemas.microsoft.com/office/drawing/2014/main" id="{EB65F50D-8736-4180-8545-8778F4322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437" y="4906108"/>
            <a:ext cx="1137128" cy="113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BCC522-2965-4058-97B8-205E263276C5}"/>
              </a:ext>
            </a:extLst>
          </p:cNvPr>
          <p:cNvSpPr txBox="1"/>
          <p:nvPr/>
        </p:nvSpPr>
        <p:spPr>
          <a:xfrm>
            <a:off x="1160584" y="7823948"/>
            <a:ext cx="10539997" cy="14619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60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const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stream = </a:t>
            </a:r>
            <a:r>
              <a:rPr kumimoji="0" lang="it-IT" sz="6000" b="0" i="0" u="none" strike="noStrike" cap="none" spc="0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require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(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‘stream’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);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A3FA04C-1329-4198-BA55-DFA0774E2623}"/>
              </a:ext>
            </a:extLst>
          </p:cNvPr>
          <p:cNvSpPr txBox="1"/>
          <p:nvPr/>
        </p:nvSpPr>
        <p:spPr>
          <a:xfrm>
            <a:off x="13080025" y="6832737"/>
            <a:ext cx="10694365" cy="14619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6000" dirty="0">
                <a:solidFill>
                  <a:srgbClr val="7030A0"/>
                </a:solidFill>
              </a:rPr>
              <a:t>i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mport 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*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</a:t>
            </a:r>
            <a:r>
              <a:rPr kumimoji="0" lang="it-IT" sz="6000" b="0" i="0" u="none" strike="noStrike" cap="none" spc="0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as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stream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from 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‘stream’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;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CAE904B-6215-4165-A740-080521F8795F}"/>
              </a:ext>
            </a:extLst>
          </p:cNvPr>
          <p:cNvSpPr txBox="1"/>
          <p:nvPr/>
        </p:nvSpPr>
        <p:spPr>
          <a:xfrm>
            <a:off x="13080025" y="9084178"/>
            <a:ext cx="10413019" cy="14619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6000" dirty="0">
                <a:solidFill>
                  <a:srgbClr val="7030A0"/>
                </a:solidFill>
              </a:rPr>
              <a:t>i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mport </a:t>
            </a:r>
            <a:r>
              <a:rPr lang="it-IT" sz="6000" dirty="0"/>
              <a:t>{</a:t>
            </a:r>
            <a:r>
              <a:rPr kumimoji="0" lang="it-IT" sz="6000" b="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Readable</a:t>
            </a:r>
            <a:r>
              <a:rPr lang="it-IT" sz="6000" dirty="0"/>
              <a:t>}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from 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‘stream’</a:t>
            </a:r>
            <a:r>
              <a:rPr kumimoji="0" lang="it-IT" sz="6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798941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STREAM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7735272" y="1660849"/>
            <a:ext cx="7008456" cy="156857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6600" dirty="0">
                <a:solidFill>
                  <a:schemeClr val="accent4">
                    <a:lumMod val="75000"/>
                  </a:schemeClr>
                </a:solidFill>
              </a:rPr>
              <a:t>Creare un </a:t>
            </a:r>
            <a:r>
              <a:rPr lang="it-IT" sz="6600" dirty="0" err="1">
                <a:solidFill>
                  <a:schemeClr val="accent4">
                    <a:lumMod val="75000"/>
                  </a:schemeClr>
                </a:solidFill>
              </a:rPr>
              <a:t>Readable</a:t>
            </a:r>
            <a:endParaRPr lang="it-IT" sz="6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B942027D-D761-4E73-9B0C-E4363F593B5D}"/>
              </a:ext>
            </a:extLst>
          </p:cNvPr>
          <p:cNvSpPr txBox="1">
            <a:spLocks/>
          </p:cNvSpPr>
          <p:nvPr/>
        </p:nvSpPr>
        <p:spPr>
          <a:xfrm>
            <a:off x="914399" y="3433665"/>
            <a:ext cx="22860001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None/>
            </a:pP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542196-FA83-4DF2-8421-9D11FD517281}"/>
              </a:ext>
            </a:extLst>
          </p:cNvPr>
          <p:cNvSpPr txBox="1"/>
          <p:nvPr/>
        </p:nvSpPr>
        <p:spPr>
          <a:xfrm>
            <a:off x="914399" y="3433665"/>
            <a:ext cx="8210550" cy="1451679"/>
          </a:xfrm>
          <a:prstGeom prst="rect">
            <a:avLst/>
          </a:prstGeom>
          <a:solidFill>
            <a:srgbClr val="F2F2F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1"/>
                </a:solidFill>
              </a:rPr>
              <a:t>let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rStream</a:t>
            </a:r>
            <a:r>
              <a:rPr lang="it-IT" b="1" dirty="0">
                <a:solidFill>
                  <a:schemeClr val="bg1"/>
                </a:solidFill>
              </a:rPr>
              <a:t> = 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new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Readable</a:t>
            </a:r>
            <a:r>
              <a:rPr lang="it-IT" b="1" dirty="0">
                <a:solidFill>
                  <a:schemeClr val="bg1"/>
                </a:solidFill>
              </a:rPr>
              <a:t>(); </a:t>
            </a:r>
            <a:endParaRPr lang="it-IT" b="1" dirty="0">
              <a:solidFill>
                <a:schemeClr val="tx1"/>
              </a:solidFill>
            </a:endParaRPr>
          </a:p>
          <a:p>
            <a:r>
              <a:rPr lang="it-IT" b="1" dirty="0" err="1">
                <a:solidFill>
                  <a:schemeClr val="bg1"/>
                </a:solidFill>
              </a:rPr>
              <a:t>rStream.</a:t>
            </a:r>
            <a:r>
              <a:rPr lang="it-IT" b="1" dirty="0" err="1">
                <a:solidFill>
                  <a:schemeClr val="accent3"/>
                </a:solidFill>
              </a:rPr>
              <a:t>push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‘Hello’</a:t>
            </a:r>
            <a:r>
              <a:rPr lang="it-IT" b="1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788628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</a:t>
            </a:r>
            <a:r>
              <a:rPr lang="it-IT"/>
              <a:t>MODULO STREAM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762000" y="2946400"/>
            <a:ext cx="22860000" cy="8585200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Esistono due modi per leggere dati da un </a:t>
            </a:r>
            <a:r>
              <a:rPr lang="it-IT" dirty="0" err="1"/>
              <a:t>Readable</a:t>
            </a:r>
            <a:r>
              <a:rPr lang="it-IT" dirty="0"/>
              <a:t>: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Flowing</a:t>
            </a:r>
            <a:r>
              <a:rPr lang="it-IT" dirty="0">
                <a:solidFill>
                  <a:schemeClr val="accent1"/>
                </a:solidFill>
              </a:rPr>
              <a:t> mode</a:t>
            </a:r>
            <a:r>
              <a:rPr lang="it-IT" dirty="0">
                <a:solidFill>
                  <a:schemeClr val="tx1"/>
                </a:solidFill>
              </a:rPr>
              <a:t>: i dati vengono letti più velocemente possibili e restituiti tramite eventi.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Paused</a:t>
            </a:r>
            <a:r>
              <a:rPr lang="it-IT" dirty="0">
                <a:solidFill>
                  <a:schemeClr val="accent1"/>
                </a:solidFill>
              </a:rPr>
              <a:t> mode</a:t>
            </a:r>
            <a:r>
              <a:rPr lang="it-IT" dirty="0">
                <a:solidFill>
                  <a:schemeClr val="tx1"/>
                </a:solidFill>
              </a:rPr>
              <a:t>: il </a:t>
            </a:r>
            <a:r>
              <a:rPr lang="it-IT" dirty="0" err="1">
                <a:solidFill>
                  <a:schemeClr val="tx1"/>
                </a:solidFill>
              </a:rPr>
              <a:t>chunk</a:t>
            </a:r>
            <a:r>
              <a:rPr lang="it-IT" dirty="0">
                <a:solidFill>
                  <a:schemeClr val="tx1"/>
                </a:solidFill>
              </a:rPr>
              <a:t> successivo deve essere esplicitamente richiesto allo stream prima di essere utilizzabile.</a:t>
            </a:r>
          </a:p>
        </p:txBody>
      </p:sp>
    </p:spTree>
    <p:extLst>
      <p:ext uri="{BB962C8B-B14F-4D97-AF65-F5344CB8AC3E}">
        <p14:creationId xmlns:p14="http://schemas.microsoft.com/office/powerpoint/2010/main" val="56493300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STREAM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7362728" y="1697135"/>
            <a:ext cx="7753544" cy="1568579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sz="6600" dirty="0">
                <a:solidFill>
                  <a:schemeClr val="accent4">
                    <a:lumMod val="75000"/>
                  </a:schemeClr>
                </a:solidFill>
              </a:rPr>
              <a:t>Leggere in </a:t>
            </a:r>
            <a:r>
              <a:rPr lang="it-IT" sz="6600" dirty="0" err="1">
                <a:solidFill>
                  <a:schemeClr val="accent4">
                    <a:lumMod val="75000"/>
                  </a:schemeClr>
                </a:solidFill>
              </a:rPr>
              <a:t>flowing</a:t>
            </a:r>
            <a:r>
              <a:rPr lang="it-IT" sz="6600" dirty="0">
                <a:solidFill>
                  <a:schemeClr val="accent4">
                    <a:lumMod val="75000"/>
                  </a:schemeClr>
                </a:solidFill>
              </a:rPr>
              <a:t> mode</a:t>
            </a: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B942027D-D761-4E73-9B0C-E4363F593B5D}"/>
              </a:ext>
            </a:extLst>
          </p:cNvPr>
          <p:cNvSpPr txBox="1">
            <a:spLocks/>
          </p:cNvSpPr>
          <p:nvPr/>
        </p:nvSpPr>
        <p:spPr>
          <a:xfrm>
            <a:off x="914399" y="3433665"/>
            <a:ext cx="22860001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None/>
            </a:pP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542196-FA83-4DF2-8421-9D11FD517281}"/>
              </a:ext>
            </a:extLst>
          </p:cNvPr>
          <p:cNvSpPr txBox="1"/>
          <p:nvPr/>
        </p:nvSpPr>
        <p:spPr>
          <a:xfrm>
            <a:off x="914399" y="3433665"/>
            <a:ext cx="9610532" cy="9171742"/>
          </a:xfrm>
          <a:prstGeom prst="rect">
            <a:avLst/>
          </a:prstGeom>
          <a:solidFill>
            <a:srgbClr val="F2F2F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b="1" dirty="0">
                <a:solidFill>
                  <a:schemeClr val="accent5">
                    <a:lumMod val="75000"/>
                  </a:schemeClr>
                </a:solidFill>
              </a:rPr>
              <a:t>import</a:t>
            </a:r>
            <a:r>
              <a:rPr lang="it-IT" b="1" dirty="0">
                <a:solidFill>
                  <a:schemeClr val="bg1"/>
                </a:solidFill>
              </a:rPr>
              <a:t> * </a:t>
            </a:r>
            <a:r>
              <a:rPr lang="it-IT" b="1" dirty="0" err="1">
                <a:solidFill>
                  <a:schemeClr val="accent5">
                    <a:lumMod val="75000"/>
                  </a:schemeClr>
                </a:solidFill>
              </a:rPr>
              <a:t>as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fs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it-IT" b="1" dirty="0">
                <a:solidFill>
                  <a:schemeClr val="bg1"/>
                </a:solidFill>
              </a:rPr>
              <a:t> ‘</a:t>
            </a:r>
            <a:r>
              <a:rPr lang="it-IT" b="1" dirty="0" err="1">
                <a:solidFill>
                  <a:schemeClr val="bg1"/>
                </a:solidFill>
              </a:rPr>
              <a:t>fs</a:t>
            </a:r>
            <a:r>
              <a:rPr lang="it-IT" b="1" dirty="0">
                <a:solidFill>
                  <a:schemeClr val="bg1"/>
                </a:solidFill>
              </a:rPr>
              <a:t>’;</a:t>
            </a:r>
          </a:p>
          <a:p>
            <a:r>
              <a:rPr lang="it-IT" b="1" dirty="0" err="1">
                <a:solidFill>
                  <a:schemeClr val="accent1"/>
                </a:solidFill>
              </a:rPr>
              <a:t>let</a:t>
            </a:r>
            <a:r>
              <a:rPr lang="it-IT" b="1" dirty="0">
                <a:solidFill>
                  <a:schemeClr val="bg1"/>
                </a:solidFill>
              </a:rPr>
              <a:t> data = ‘’;</a:t>
            </a:r>
          </a:p>
          <a:p>
            <a:r>
              <a:rPr lang="it-IT" b="1" dirty="0" err="1">
                <a:solidFill>
                  <a:schemeClr val="accent1"/>
                </a:solidFill>
              </a:rPr>
              <a:t>let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readerStream</a:t>
            </a:r>
            <a:r>
              <a:rPr lang="it-IT" b="1" dirty="0">
                <a:solidFill>
                  <a:schemeClr val="bg1"/>
                </a:solidFill>
              </a:rPr>
              <a:t> = </a:t>
            </a:r>
            <a:r>
              <a:rPr lang="it-IT" b="1" dirty="0" err="1">
                <a:solidFill>
                  <a:schemeClr val="bg1"/>
                </a:solidFill>
              </a:rPr>
              <a:t>fs.</a:t>
            </a:r>
            <a:r>
              <a:rPr lang="it-IT" b="1" dirty="0" err="1">
                <a:solidFill>
                  <a:schemeClr val="accent3">
                    <a:lumMod val="50000"/>
                  </a:schemeClr>
                </a:solidFill>
              </a:rPr>
              <a:t>createReadStream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'file.txt’</a:t>
            </a:r>
            <a:r>
              <a:rPr lang="it-IT" b="1" dirty="0">
                <a:solidFill>
                  <a:schemeClr val="bg1"/>
                </a:solidFill>
              </a:rPr>
              <a:t>);     </a:t>
            </a:r>
            <a:r>
              <a:rPr lang="it-IT" b="1" dirty="0" err="1">
                <a:solidFill>
                  <a:schemeClr val="bg1"/>
                </a:solidFill>
              </a:rPr>
              <a:t>readerStream.</a:t>
            </a:r>
            <a:r>
              <a:rPr lang="it-IT" b="1" dirty="0" err="1">
                <a:solidFill>
                  <a:schemeClr val="accent3">
                    <a:lumMod val="50000"/>
                  </a:schemeClr>
                </a:solidFill>
              </a:rPr>
              <a:t>setEncoding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'UTF8'</a:t>
            </a:r>
            <a:r>
              <a:rPr lang="it-IT" b="1" dirty="0">
                <a:solidFill>
                  <a:schemeClr val="bg1"/>
                </a:solidFill>
              </a:rPr>
              <a:t>); </a:t>
            </a:r>
          </a:p>
          <a:p>
            <a:r>
              <a:rPr lang="it-IT" b="1" dirty="0" err="1">
                <a:solidFill>
                  <a:schemeClr val="bg1"/>
                </a:solidFill>
              </a:rPr>
              <a:t>readerStream.</a:t>
            </a:r>
            <a:r>
              <a:rPr lang="it-IT" b="1" dirty="0" err="1">
                <a:solidFill>
                  <a:schemeClr val="accent3">
                    <a:lumMod val="50000"/>
                  </a:schemeClr>
                </a:solidFill>
              </a:rPr>
              <a:t>on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'data'</a:t>
            </a:r>
            <a:r>
              <a:rPr lang="it-IT" b="1" dirty="0">
                <a:solidFill>
                  <a:schemeClr val="bg1"/>
                </a:solidFill>
              </a:rPr>
              <a:t>, </a:t>
            </a:r>
            <a:r>
              <a:rPr lang="it-IT" b="1" dirty="0" err="1">
                <a:solidFill>
                  <a:schemeClr val="bg1"/>
                </a:solidFill>
              </a:rPr>
              <a:t>function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 err="1">
                <a:solidFill>
                  <a:schemeClr val="bg1"/>
                </a:solidFill>
              </a:rPr>
              <a:t>chunk</a:t>
            </a:r>
            <a:r>
              <a:rPr lang="it-IT" b="1" dirty="0">
                <a:solidFill>
                  <a:schemeClr val="bg1"/>
                </a:solidFill>
              </a:rPr>
              <a:t>) {			data += </a:t>
            </a:r>
            <a:r>
              <a:rPr lang="it-IT" b="1" dirty="0" err="1">
                <a:solidFill>
                  <a:schemeClr val="bg1"/>
                </a:solidFill>
              </a:rPr>
              <a:t>chunk</a:t>
            </a:r>
            <a:r>
              <a:rPr lang="it-IT" b="1" dirty="0">
                <a:solidFill>
                  <a:schemeClr val="bg1"/>
                </a:solidFill>
              </a:rPr>
              <a:t>;							           });</a:t>
            </a:r>
          </a:p>
          <a:p>
            <a:r>
              <a:rPr lang="it-IT" b="1" dirty="0" err="1">
                <a:solidFill>
                  <a:schemeClr val="bg1"/>
                </a:solidFill>
              </a:rPr>
              <a:t>readerStream.</a:t>
            </a:r>
            <a:r>
              <a:rPr lang="it-IT" b="1" dirty="0" err="1">
                <a:solidFill>
                  <a:schemeClr val="accent3">
                    <a:lumMod val="50000"/>
                  </a:schemeClr>
                </a:solidFill>
              </a:rPr>
              <a:t>on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'end'</a:t>
            </a:r>
            <a:r>
              <a:rPr lang="it-IT" b="1" dirty="0">
                <a:solidFill>
                  <a:schemeClr val="bg1"/>
                </a:solidFill>
              </a:rPr>
              <a:t>,</a:t>
            </a:r>
            <a:r>
              <a:rPr lang="it-IT" b="1" dirty="0" err="1">
                <a:solidFill>
                  <a:schemeClr val="bg1"/>
                </a:solidFill>
              </a:rPr>
              <a:t>function</a:t>
            </a:r>
            <a:r>
              <a:rPr lang="it-IT" b="1" dirty="0">
                <a:solidFill>
                  <a:schemeClr val="bg1"/>
                </a:solidFill>
              </a:rPr>
              <a:t>() {			console.log(data);                                                               });</a:t>
            </a:r>
          </a:p>
          <a:p>
            <a:r>
              <a:rPr lang="it-IT" b="1" dirty="0" err="1">
                <a:solidFill>
                  <a:schemeClr val="bg1"/>
                </a:solidFill>
              </a:rPr>
              <a:t>readerStream.</a:t>
            </a:r>
            <a:r>
              <a:rPr lang="it-IT" b="1" dirty="0" err="1">
                <a:solidFill>
                  <a:schemeClr val="accent3">
                    <a:lumMod val="50000"/>
                  </a:schemeClr>
                </a:solidFill>
              </a:rPr>
              <a:t>on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'</a:t>
            </a:r>
            <a:r>
              <a:rPr lang="it-IT" b="1" dirty="0" err="1">
                <a:solidFill>
                  <a:schemeClr val="accent4">
                    <a:lumMod val="50000"/>
                  </a:schemeClr>
                </a:solidFill>
              </a:rPr>
              <a:t>error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'</a:t>
            </a:r>
            <a:r>
              <a:rPr lang="it-IT" b="1" dirty="0">
                <a:solidFill>
                  <a:schemeClr val="bg1"/>
                </a:solidFill>
              </a:rPr>
              <a:t>, </a:t>
            </a:r>
            <a:r>
              <a:rPr lang="it-IT" b="1" dirty="0" err="1">
                <a:solidFill>
                  <a:schemeClr val="bg1"/>
                </a:solidFill>
              </a:rPr>
              <a:t>function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 err="1">
                <a:solidFill>
                  <a:schemeClr val="bg1"/>
                </a:solidFill>
              </a:rPr>
              <a:t>err</a:t>
            </a:r>
            <a:r>
              <a:rPr lang="it-IT" b="1" dirty="0">
                <a:solidFill>
                  <a:schemeClr val="bg1"/>
                </a:solidFill>
              </a:rPr>
              <a:t>) {		console.log(</a:t>
            </a:r>
            <a:r>
              <a:rPr lang="it-IT" b="1" dirty="0" err="1">
                <a:solidFill>
                  <a:schemeClr val="bg1"/>
                </a:solidFill>
              </a:rPr>
              <a:t>err.stack</a:t>
            </a:r>
            <a:r>
              <a:rPr lang="it-IT" b="1" dirty="0">
                <a:solidFill>
                  <a:schemeClr val="bg1"/>
                </a:solidFill>
              </a:rPr>
              <a:t>);					           });</a:t>
            </a:r>
          </a:p>
          <a:p>
            <a:r>
              <a:rPr lang="it-IT" b="1" dirty="0">
                <a:solidFill>
                  <a:schemeClr val="bg1"/>
                </a:solidFill>
              </a:rPr>
              <a:t>console.</a:t>
            </a:r>
            <a:r>
              <a:rPr lang="it-IT" b="1" dirty="0">
                <a:solidFill>
                  <a:schemeClr val="accent3">
                    <a:lumMod val="50000"/>
                  </a:schemeClr>
                </a:solidFill>
              </a:rPr>
              <a:t>log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"Program </a:t>
            </a:r>
            <a:r>
              <a:rPr lang="it-IT" b="1" dirty="0" err="1">
                <a:solidFill>
                  <a:schemeClr val="accent4">
                    <a:lumMod val="50000"/>
                  </a:schemeClr>
                </a:solidFill>
              </a:rPr>
              <a:t>Ended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"</a:t>
            </a:r>
            <a:r>
              <a:rPr lang="it-IT" b="1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D9603A36-78DE-4B56-8C53-1EBF5A761EFA}"/>
              </a:ext>
            </a:extLst>
          </p:cNvPr>
          <p:cNvSpPr txBox="1">
            <a:spLocks/>
          </p:cNvSpPr>
          <p:nvPr/>
        </p:nvSpPr>
        <p:spPr>
          <a:xfrm>
            <a:off x="11304957" y="3433665"/>
            <a:ext cx="12164644" cy="5265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Possiamo cambiare la dimensione del </a:t>
            </a:r>
            <a:r>
              <a:rPr lang="it-IT" dirty="0" err="1"/>
              <a:t>chunk</a:t>
            </a:r>
            <a:r>
              <a:rPr lang="it-IT" dirty="0"/>
              <a:t> di lettura tramite il parametro </a:t>
            </a:r>
            <a:r>
              <a:rPr lang="it-IT" b="0" dirty="0" err="1">
                <a:solidFill>
                  <a:srgbClr val="9CDCFE"/>
                </a:solidFill>
                <a:effectLst/>
              </a:rPr>
              <a:t>highWaterMark</a:t>
            </a:r>
            <a:r>
              <a:rPr lang="it-IT" dirty="0">
                <a:solidFill>
                  <a:srgbClr val="9CDCFE"/>
                </a:solidFill>
              </a:rPr>
              <a:t> </a:t>
            </a:r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espresso in bytes.</a:t>
            </a:r>
            <a:endParaRPr lang="it-IT" b="0" dirty="0">
              <a:solidFill>
                <a:schemeClr val="bg1">
                  <a:lumMod val="50000"/>
                  <a:lumOff val="50000"/>
                </a:schemeClr>
              </a:solidFill>
              <a:effectLst/>
            </a:endParaRPr>
          </a:p>
          <a:p>
            <a:pPr marL="0" indent="0" hangingPunct="1">
              <a:buNone/>
            </a:pP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86440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STREAM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7362728" y="1697135"/>
            <a:ext cx="8275378" cy="1568579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6600" dirty="0">
                <a:solidFill>
                  <a:schemeClr val="accent4">
                    <a:lumMod val="75000"/>
                  </a:schemeClr>
                </a:solidFill>
              </a:rPr>
              <a:t>Leggere in </a:t>
            </a:r>
            <a:r>
              <a:rPr lang="it-IT" sz="6600" dirty="0" err="1">
                <a:solidFill>
                  <a:schemeClr val="accent4">
                    <a:lumMod val="75000"/>
                  </a:schemeClr>
                </a:solidFill>
              </a:rPr>
              <a:t>paused</a:t>
            </a:r>
            <a:r>
              <a:rPr lang="it-IT" sz="6600" dirty="0">
                <a:solidFill>
                  <a:schemeClr val="accent4">
                    <a:lumMod val="75000"/>
                  </a:schemeClr>
                </a:solidFill>
              </a:rPr>
              <a:t> mode</a:t>
            </a: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B942027D-D761-4E73-9B0C-E4363F593B5D}"/>
              </a:ext>
            </a:extLst>
          </p:cNvPr>
          <p:cNvSpPr txBox="1">
            <a:spLocks/>
          </p:cNvSpPr>
          <p:nvPr/>
        </p:nvSpPr>
        <p:spPr>
          <a:xfrm>
            <a:off x="914399" y="3433665"/>
            <a:ext cx="22860001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None/>
            </a:pP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542196-FA83-4DF2-8421-9D11FD517281}"/>
              </a:ext>
            </a:extLst>
          </p:cNvPr>
          <p:cNvSpPr txBox="1"/>
          <p:nvPr/>
        </p:nvSpPr>
        <p:spPr>
          <a:xfrm>
            <a:off x="914399" y="3433665"/>
            <a:ext cx="9610532" cy="8735725"/>
          </a:xfrm>
          <a:prstGeom prst="rect">
            <a:avLst/>
          </a:prstGeom>
          <a:solidFill>
            <a:srgbClr val="F2F2F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b="1" dirty="0">
                <a:solidFill>
                  <a:schemeClr val="accent5">
                    <a:lumMod val="75000"/>
                  </a:schemeClr>
                </a:solidFill>
              </a:rPr>
              <a:t>import</a:t>
            </a:r>
            <a:r>
              <a:rPr lang="it-IT" b="1" dirty="0">
                <a:solidFill>
                  <a:schemeClr val="bg1"/>
                </a:solidFill>
              </a:rPr>
              <a:t> * </a:t>
            </a:r>
            <a:r>
              <a:rPr lang="it-IT" b="1" dirty="0" err="1">
                <a:solidFill>
                  <a:schemeClr val="accent5">
                    <a:lumMod val="75000"/>
                  </a:schemeClr>
                </a:solidFill>
              </a:rPr>
              <a:t>as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fs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it-IT" b="1" dirty="0">
                <a:solidFill>
                  <a:schemeClr val="bg1"/>
                </a:solidFill>
              </a:rPr>
              <a:t> ‘</a:t>
            </a:r>
            <a:r>
              <a:rPr lang="it-IT" b="1" dirty="0" err="1">
                <a:solidFill>
                  <a:schemeClr val="bg1"/>
                </a:solidFill>
              </a:rPr>
              <a:t>fs</a:t>
            </a:r>
            <a:r>
              <a:rPr lang="it-IT" b="1" dirty="0">
                <a:solidFill>
                  <a:schemeClr val="bg1"/>
                </a:solidFill>
              </a:rPr>
              <a:t>’;</a:t>
            </a:r>
          </a:p>
          <a:p>
            <a:r>
              <a:rPr lang="it-IT" b="1" dirty="0" err="1">
                <a:solidFill>
                  <a:schemeClr val="accent1"/>
                </a:solidFill>
              </a:rPr>
              <a:t>let</a:t>
            </a:r>
            <a:r>
              <a:rPr lang="it-IT" b="1" dirty="0">
                <a:solidFill>
                  <a:schemeClr val="bg1"/>
                </a:solidFill>
              </a:rPr>
              <a:t> data = ‘’;							                   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let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chunk</a:t>
            </a:r>
            <a:r>
              <a:rPr lang="it-IT" b="1" dirty="0">
                <a:solidFill>
                  <a:schemeClr val="bg1"/>
                </a:solidFill>
              </a:rPr>
              <a:t>;</a:t>
            </a:r>
          </a:p>
          <a:p>
            <a:r>
              <a:rPr lang="it-IT" b="1" dirty="0" err="1">
                <a:solidFill>
                  <a:schemeClr val="accent1"/>
                </a:solidFill>
              </a:rPr>
              <a:t>let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readerStream</a:t>
            </a:r>
            <a:r>
              <a:rPr lang="it-IT" b="1" dirty="0">
                <a:solidFill>
                  <a:schemeClr val="bg1"/>
                </a:solidFill>
              </a:rPr>
              <a:t> = </a:t>
            </a:r>
            <a:r>
              <a:rPr lang="it-IT" b="1" dirty="0" err="1">
                <a:solidFill>
                  <a:schemeClr val="bg1"/>
                </a:solidFill>
              </a:rPr>
              <a:t>fs.</a:t>
            </a:r>
            <a:r>
              <a:rPr lang="it-IT" b="1" dirty="0" err="1">
                <a:solidFill>
                  <a:schemeClr val="accent3">
                    <a:lumMod val="50000"/>
                  </a:schemeClr>
                </a:solidFill>
              </a:rPr>
              <a:t>createReadStream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'file.txt’</a:t>
            </a:r>
            <a:r>
              <a:rPr lang="it-IT" b="1" dirty="0">
                <a:solidFill>
                  <a:schemeClr val="bg1"/>
                </a:solidFill>
              </a:rPr>
              <a:t>);     </a:t>
            </a:r>
            <a:r>
              <a:rPr lang="it-IT" b="1" dirty="0" err="1">
                <a:solidFill>
                  <a:schemeClr val="bg1"/>
                </a:solidFill>
              </a:rPr>
              <a:t>readerStream.</a:t>
            </a:r>
            <a:r>
              <a:rPr lang="it-IT" b="1" dirty="0" err="1">
                <a:solidFill>
                  <a:schemeClr val="accent3">
                    <a:lumMod val="50000"/>
                  </a:schemeClr>
                </a:solidFill>
              </a:rPr>
              <a:t>setEncoding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'UTF8'</a:t>
            </a:r>
            <a:r>
              <a:rPr lang="it-IT" b="1" dirty="0">
                <a:solidFill>
                  <a:schemeClr val="bg1"/>
                </a:solidFill>
              </a:rPr>
              <a:t>); </a:t>
            </a:r>
          </a:p>
          <a:p>
            <a:r>
              <a:rPr lang="it-IT" b="1" dirty="0" err="1">
                <a:solidFill>
                  <a:schemeClr val="bg1"/>
                </a:solidFill>
              </a:rPr>
              <a:t>readerStream.</a:t>
            </a:r>
            <a:r>
              <a:rPr lang="it-IT" b="1" dirty="0" err="1">
                <a:solidFill>
                  <a:schemeClr val="accent3">
                    <a:lumMod val="50000"/>
                  </a:schemeClr>
                </a:solidFill>
              </a:rPr>
              <a:t>on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‘</a:t>
            </a:r>
            <a:r>
              <a:rPr lang="it-IT" b="1" dirty="0" err="1">
                <a:solidFill>
                  <a:schemeClr val="accent4">
                    <a:lumMod val="50000"/>
                  </a:schemeClr>
                </a:solidFill>
              </a:rPr>
              <a:t>readable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'</a:t>
            </a:r>
            <a:r>
              <a:rPr lang="it-IT" b="1" dirty="0">
                <a:solidFill>
                  <a:schemeClr val="bg1"/>
                </a:solidFill>
              </a:rPr>
              <a:t>, </a:t>
            </a:r>
            <a:r>
              <a:rPr lang="it-IT" b="1" dirty="0" err="1">
                <a:solidFill>
                  <a:schemeClr val="bg1"/>
                </a:solidFill>
              </a:rPr>
              <a:t>function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 err="1">
                <a:solidFill>
                  <a:schemeClr val="bg1"/>
                </a:solidFill>
              </a:rPr>
              <a:t>chunk</a:t>
            </a:r>
            <a:r>
              <a:rPr lang="it-IT" b="1" dirty="0">
                <a:solidFill>
                  <a:schemeClr val="bg1"/>
                </a:solidFill>
              </a:rPr>
              <a:t>) {			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while</a:t>
            </a:r>
            <a:r>
              <a:rPr lang="en-US" b="1" dirty="0">
                <a:solidFill>
                  <a:schemeClr val="bg1"/>
                </a:solidFill>
              </a:rPr>
              <a:t> ((chunk=</a:t>
            </a:r>
            <a:r>
              <a:rPr lang="en-US" b="1" dirty="0" err="1">
                <a:solidFill>
                  <a:schemeClr val="bg1"/>
                </a:solidFill>
              </a:rPr>
              <a:t>readableStream.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read</a:t>
            </a:r>
            <a:r>
              <a:rPr lang="en-US" b="1" dirty="0">
                <a:solidFill>
                  <a:schemeClr val="bg1"/>
                </a:solidFill>
              </a:rPr>
              <a:t>()) != null) {			data += chunk;								}</a:t>
            </a:r>
            <a:r>
              <a:rPr lang="it-IT" b="1" dirty="0">
                <a:solidFill>
                  <a:schemeClr val="bg1"/>
                </a:solidFill>
              </a:rPr>
              <a:t>						           		           });</a:t>
            </a:r>
          </a:p>
          <a:p>
            <a:r>
              <a:rPr lang="it-IT" b="1" dirty="0" err="1">
                <a:solidFill>
                  <a:schemeClr val="bg1"/>
                </a:solidFill>
              </a:rPr>
              <a:t>readerStream.</a:t>
            </a:r>
            <a:r>
              <a:rPr lang="it-IT" b="1" dirty="0" err="1">
                <a:solidFill>
                  <a:schemeClr val="accent3">
                    <a:lumMod val="50000"/>
                  </a:schemeClr>
                </a:solidFill>
              </a:rPr>
              <a:t>on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'end'</a:t>
            </a:r>
            <a:r>
              <a:rPr lang="it-IT" b="1" dirty="0">
                <a:solidFill>
                  <a:schemeClr val="bg1"/>
                </a:solidFill>
              </a:rPr>
              <a:t>,</a:t>
            </a:r>
            <a:r>
              <a:rPr lang="it-IT" b="1" dirty="0" err="1">
                <a:solidFill>
                  <a:schemeClr val="bg1"/>
                </a:solidFill>
              </a:rPr>
              <a:t>function</a:t>
            </a:r>
            <a:r>
              <a:rPr lang="it-IT" b="1" dirty="0">
                <a:solidFill>
                  <a:schemeClr val="bg1"/>
                </a:solidFill>
              </a:rPr>
              <a:t>() {			console.log(data);                                                               });</a:t>
            </a:r>
          </a:p>
          <a:p>
            <a:r>
              <a:rPr lang="it-IT" b="1" dirty="0">
                <a:solidFill>
                  <a:schemeClr val="bg1"/>
                </a:solidFill>
              </a:rPr>
              <a:t>console.</a:t>
            </a:r>
            <a:r>
              <a:rPr lang="it-IT" b="1" dirty="0">
                <a:solidFill>
                  <a:schemeClr val="accent3">
                    <a:lumMod val="50000"/>
                  </a:schemeClr>
                </a:solidFill>
              </a:rPr>
              <a:t>log</a:t>
            </a:r>
            <a:r>
              <a:rPr lang="it-IT" b="1" dirty="0">
                <a:solidFill>
                  <a:schemeClr val="bg1"/>
                </a:solidFill>
              </a:rPr>
              <a:t>(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"Program </a:t>
            </a:r>
            <a:r>
              <a:rPr lang="it-IT" b="1" dirty="0" err="1">
                <a:solidFill>
                  <a:schemeClr val="accent4">
                    <a:lumMod val="50000"/>
                  </a:schemeClr>
                </a:solidFill>
              </a:rPr>
              <a:t>Ended</a:t>
            </a:r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"</a:t>
            </a:r>
            <a:r>
              <a:rPr lang="it-IT" b="1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7721859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troduzione a typescript - Passi per l’installazione di visual studio code"/>
          <p:cNvSpPr txBox="1">
            <a:spLocks noGrp="1"/>
          </p:cNvSpPr>
          <p:nvPr>
            <p:ph type="body" idx="21"/>
          </p:nvPr>
        </p:nvSpPr>
        <p:spPr>
          <a:xfrm>
            <a:off x="762000" y="713116"/>
            <a:ext cx="20955000" cy="556884"/>
          </a:xfrm>
          <a:prstGeom prst="rect">
            <a:avLst/>
          </a:prstGeom>
        </p:spPr>
        <p:txBody>
          <a:bodyPr/>
          <a:lstStyle/>
          <a:p>
            <a:r>
              <a:rPr lang="it-IT" dirty="0" err="1"/>
              <a:t>Nodejs</a:t>
            </a:r>
            <a:r>
              <a:rPr lang="it-IT" dirty="0"/>
              <a:t> </a:t>
            </a:r>
            <a:r>
              <a:rPr lang="it-IT" dirty="0" err="1"/>
              <a:t>standArd</a:t>
            </a:r>
            <a:r>
              <a:rPr lang="it-IT" dirty="0"/>
              <a:t> library – MODULO STREAM</a:t>
            </a:r>
            <a:endParaRPr dirty="0"/>
          </a:p>
        </p:txBody>
      </p:sp>
      <p:sp>
        <p:nvSpPr>
          <p:cNvPr id="173" name="Visual Studio Code può essere facilmente scaricato all’indirizzo https://code.visualstudio.com/…"/>
          <p:cNvSpPr txBox="1">
            <a:spLocks noGrp="1"/>
          </p:cNvSpPr>
          <p:nvPr>
            <p:ph type="body" idx="1"/>
          </p:nvPr>
        </p:nvSpPr>
        <p:spPr>
          <a:xfrm>
            <a:off x="6565758" y="1546610"/>
            <a:ext cx="9347484" cy="1568579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6600" dirty="0">
                <a:solidFill>
                  <a:schemeClr val="accent4">
                    <a:lumMod val="75000"/>
                  </a:schemeClr>
                </a:solidFill>
              </a:rPr>
              <a:t>Ricapitolando per i </a:t>
            </a:r>
            <a:r>
              <a:rPr lang="it-IT" sz="6600" dirty="0" err="1">
                <a:solidFill>
                  <a:schemeClr val="accent4">
                    <a:lumMod val="75000"/>
                  </a:schemeClr>
                </a:solidFill>
              </a:rPr>
              <a:t>Readable</a:t>
            </a:r>
            <a:endParaRPr lang="it-IT" sz="6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B942027D-D761-4E73-9B0C-E4363F593B5D}"/>
              </a:ext>
            </a:extLst>
          </p:cNvPr>
          <p:cNvSpPr txBox="1">
            <a:spLocks/>
          </p:cNvSpPr>
          <p:nvPr/>
        </p:nvSpPr>
        <p:spPr>
          <a:xfrm>
            <a:off x="914399" y="3433665"/>
            <a:ext cx="22860001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None/>
            </a:pP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6" name="Visual Studio Code può essere facilmente scaricato all’indirizzo https://code.visualstudio.com/…">
            <a:extLst>
              <a:ext uri="{FF2B5EF4-FFF2-40B4-BE49-F238E27FC236}">
                <a16:creationId xmlns:a16="http://schemas.microsoft.com/office/drawing/2014/main" id="{4C710BA9-DE50-49F5-BFDE-8AB686115D4E}"/>
              </a:ext>
            </a:extLst>
          </p:cNvPr>
          <p:cNvSpPr txBox="1">
            <a:spLocks/>
          </p:cNvSpPr>
          <p:nvPr/>
        </p:nvSpPr>
        <p:spPr>
          <a:xfrm>
            <a:off x="762000" y="358419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venir Next Regular"/>
              <a:buChar char="▸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 Regular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it-IT" dirty="0"/>
              <a:t>Tutti gli stream iniziano in </a:t>
            </a:r>
            <a:r>
              <a:rPr lang="it-IT" i="1" dirty="0" err="1"/>
              <a:t>paused</a:t>
            </a:r>
            <a:r>
              <a:rPr lang="it-IT" i="1" dirty="0"/>
              <a:t> mode</a:t>
            </a:r>
            <a:r>
              <a:rPr lang="it-IT" dirty="0"/>
              <a:t> ma passano automaticamente alla </a:t>
            </a:r>
            <a:r>
              <a:rPr lang="it-IT" i="1" dirty="0" err="1"/>
              <a:t>flowing</a:t>
            </a:r>
            <a:r>
              <a:rPr lang="it-IT" i="1" dirty="0"/>
              <a:t> mode</a:t>
            </a:r>
            <a:r>
              <a:rPr lang="it-IT" dirty="0"/>
              <a:t> se viene collegata una </a:t>
            </a:r>
            <a:r>
              <a:rPr lang="it-IT" dirty="0" err="1"/>
              <a:t>callback</a:t>
            </a:r>
            <a:r>
              <a:rPr lang="it-IT" dirty="0"/>
              <a:t> all’evento </a:t>
            </a:r>
            <a:r>
              <a:rPr lang="it-IT" i="1" dirty="0"/>
              <a:t>data</a:t>
            </a:r>
            <a:r>
              <a:rPr lang="it-IT" dirty="0"/>
              <a:t> o se viene effettuato il </a:t>
            </a:r>
            <a:r>
              <a:rPr lang="it-IT" dirty="0" err="1"/>
              <a:t>piping</a:t>
            </a:r>
            <a:r>
              <a:rPr lang="it-IT" dirty="0"/>
              <a:t> di due stream (che vedremo più avanti).</a:t>
            </a:r>
          </a:p>
          <a:p>
            <a:pPr hangingPunct="1"/>
            <a:r>
              <a:rPr lang="it-IT" dirty="0">
                <a:solidFill>
                  <a:schemeClr val="tx1"/>
                </a:solidFill>
              </a:rPr>
              <a:t>Si può passare dalla </a:t>
            </a:r>
            <a:r>
              <a:rPr lang="it-IT" i="1" dirty="0" err="1">
                <a:solidFill>
                  <a:schemeClr val="tx1"/>
                </a:solidFill>
              </a:rPr>
              <a:t>flowing</a:t>
            </a:r>
            <a:r>
              <a:rPr lang="it-IT" i="1" dirty="0">
                <a:solidFill>
                  <a:schemeClr val="tx1"/>
                </a:solidFill>
              </a:rPr>
              <a:t> mode </a:t>
            </a:r>
            <a:r>
              <a:rPr lang="it-IT" dirty="0">
                <a:solidFill>
                  <a:schemeClr val="tx1"/>
                </a:solidFill>
              </a:rPr>
              <a:t>alla </a:t>
            </a:r>
            <a:r>
              <a:rPr lang="it-IT" i="1" dirty="0" err="1">
                <a:solidFill>
                  <a:schemeClr val="tx1"/>
                </a:solidFill>
              </a:rPr>
              <a:t>paused</a:t>
            </a:r>
            <a:r>
              <a:rPr lang="it-IT" i="1" dirty="0">
                <a:solidFill>
                  <a:schemeClr val="tx1"/>
                </a:solidFill>
              </a:rPr>
              <a:t> mode</a:t>
            </a:r>
            <a:r>
              <a:rPr lang="it-IT" dirty="0">
                <a:solidFill>
                  <a:schemeClr val="tx1"/>
                </a:solidFill>
              </a:rPr>
              <a:t> tramite il metodo pause() o effettuando l’</a:t>
            </a:r>
            <a:r>
              <a:rPr lang="it-IT" dirty="0" err="1">
                <a:solidFill>
                  <a:schemeClr val="tx1"/>
                </a:solidFill>
              </a:rPr>
              <a:t>unpiping</a:t>
            </a:r>
            <a:r>
              <a:rPr lang="it-IT" dirty="0">
                <a:solidFill>
                  <a:schemeClr val="tx1"/>
                </a:solidFill>
              </a:rPr>
              <a:t> (che vedremo più avanti).</a:t>
            </a:r>
          </a:p>
          <a:p>
            <a:pPr hangingPunct="1"/>
            <a:r>
              <a:rPr lang="it-IT" dirty="0">
                <a:solidFill>
                  <a:schemeClr val="tx1"/>
                </a:solidFill>
              </a:rPr>
              <a:t>E’ importante ricordare che un </a:t>
            </a:r>
            <a:r>
              <a:rPr lang="it-IT" dirty="0" err="1">
                <a:solidFill>
                  <a:schemeClr val="tx1"/>
                </a:solidFill>
              </a:rPr>
              <a:t>Readable</a:t>
            </a:r>
            <a:r>
              <a:rPr lang="it-IT" dirty="0">
                <a:solidFill>
                  <a:schemeClr val="tx1"/>
                </a:solidFill>
              </a:rPr>
              <a:t> non genera dati </a:t>
            </a:r>
            <a:r>
              <a:rPr lang="it-IT" dirty="0" err="1">
                <a:solidFill>
                  <a:schemeClr val="tx1"/>
                </a:solidFill>
              </a:rPr>
              <a:t>finchè</a:t>
            </a:r>
            <a:r>
              <a:rPr lang="it-IT" dirty="0">
                <a:solidFill>
                  <a:schemeClr val="tx1"/>
                </a:solidFill>
              </a:rPr>
              <a:t> non c’è un meccanismo per consumare (o al più ignorare) i dati generati, a prescindere dal </a:t>
            </a:r>
            <a:r>
              <a:rPr lang="it-IT" i="1" dirty="0">
                <a:solidFill>
                  <a:schemeClr val="tx1"/>
                </a:solidFill>
              </a:rPr>
              <a:t>mode.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8814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902</Words>
  <Application>Microsoft Office PowerPoint</Application>
  <PresentationFormat>Personalizzato</PresentationFormat>
  <Paragraphs>68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Avenir Next Medium</vt:lpstr>
      <vt:lpstr>Avenir Next Regular</vt:lpstr>
      <vt:lpstr>DIN Alternate Bold</vt:lpstr>
      <vt:lpstr>DIN Condensed Bold</vt:lpstr>
      <vt:lpstr>Helvetica</vt:lpstr>
      <vt:lpstr>Helvetica Neue</vt:lpstr>
      <vt:lpstr>New_Template7</vt:lpstr>
      <vt:lpstr>MODULO STREAM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Configurazione ambiente di lavoro</dc:title>
  <dc:creator>Nicola Paltriccia</dc:creator>
  <cp:lastModifiedBy>Nicola Paltriccia</cp:lastModifiedBy>
  <cp:revision>47</cp:revision>
  <dcterms:modified xsi:type="dcterms:W3CDTF">2020-11-03T16:12:06Z</dcterms:modified>
</cp:coreProperties>
</file>