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72" r:id="rId4"/>
    <p:sldId id="273" r:id="rId5"/>
    <p:sldId id="274" r:id="rId6"/>
    <p:sldId id="275" r:id="rId7"/>
    <p:sldId id="261" r:id="rId8"/>
    <p:sldId id="276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5A9A2E-A74C-4146-8C98-DF5B748E0179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7C8465CB-0C11-4FA1-94E9-1DFBE1DA06DB}">
      <dgm:prSet phldrT="[Testo]"/>
      <dgm:spPr/>
      <dgm:t>
        <a:bodyPr/>
        <a:lstStyle/>
        <a:p>
          <a:r>
            <a:rPr lang="it-IT" dirty="0">
              <a:solidFill>
                <a:schemeClr val="bg1"/>
              </a:solidFill>
            </a:rPr>
            <a:t>Individuazione endpoint (URL + METODO)</a:t>
          </a:r>
        </a:p>
      </dgm:t>
    </dgm:pt>
    <dgm:pt modelId="{871D0BEB-9B69-4075-9FF2-90D9DE67095C}" type="parTrans" cxnId="{A3F0FA43-0497-45FC-B67E-A2FF660B821E}">
      <dgm:prSet/>
      <dgm:spPr/>
      <dgm:t>
        <a:bodyPr/>
        <a:lstStyle/>
        <a:p>
          <a:endParaRPr lang="it-IT"/>
        </a:p>
      </dgm:t>
    </dgm:pt>
    <dgm:pt modelId="{16D62370-8CD5-4338-8A5A-1A43A8899202}" type="sibTrans" cxnId="{A3F0FA43-0497-45FC-B67E-A2FF660B821E}">
      <dgm:prSet/>
      <dgm:spPr/>
      <dgm:t>
        <a:bodyPr/>
        <a:lstStyle/>
        <a:p>
          <a:endParaRPr lang="it-IT"/>
        </a:p>
      </dgm:t>
    </dgm:pt>
    <dgm:pt modelId="{D3F37FD2-29F7-46D2-949E-AA34B15B0D49}">
      <dgm:prSet phldrT="[Testo]"/>
      <dgm:spPr/>
      <dgm:t>
        <a:bodyPr/>
        <a:lstStyle/>
        <a:p>
          <a:r>
            <a:rPr lang="it-IT" dirty="0">
              <a:solidFill>
                <a:schemeClr val="bg1"/>
              </a:solidFill>
            </a:rPr>
            <a:t>Middleware</a:t>
          </a:r>
        </a:p>
      </dgm:t>
    </dgm:pt>
    <dgm:pt modelId="{203D7587-93A8-4972-B700-BDC2250C7DA4}" type="parTrans" cxnId="{15D69CD0-BF38-4BA8-A5C4-3716412841A5}">
      <dgm:prSet/>
      <dgm:spPr/>
      <dgm:t>
        <a:bodyPr/>
        <a:lstStyle/>
        <a:p>
          <a:endParaRPr lang="it-IT"/>
        </a:p>
      </dgm:t>
    </dgm:pt>
    <dgm:pt modelId="{A7DFBC66-3613-44F5-A33F-49AC2846A317}" type="sibTrans" cxnId="{15D69CD0-BF38-4BA8-A5C4-3716412841A5}">
      <dgm:prSet/>
      <dgm:spPr/>
      <dgm:t>
        <a:bodyPr/>
        <a:lstStyle/>
        <a:p>
          <a:endParaRPr lang="it-IT"/>
        </a:p>
      </dgm:t>
    </dgm:pt>
    <dgm:pt modelId="{B4903956-A6B7-4D5C-B86B-22FD6CAA14E7}">
      <dgm:prSet phldrT="[Testo]"/>
      <dgm:spPr/>
      <dgm:t>
        <a:bodyPr/>
        <a:lstStyle/>
        <a:p>
          <a:r>
            <a:rPr lang="it-IT" dirty="0" err="1">
              <a:solidFill>
                <a:schemeClr val="bg1"/>
              </a:solidFill>
            </a:rPr>
            <a:t>Handler</a:t>
          </a:r>
          <a:r>
            <a:rPr lang="it-IT" dirty="0">
              <a:solidFill>
                <a:schemeClr val="bg1"/>
              </a:solidFill>
            </a:rPr>
            <a:t> dell’</a:t>
          </a:r>
          <a:r>
            <a:rPr lang="it-IT" dirty="0" err="1">
              <a:solidFill>
                <a:schemeClr val="bg1"/>
              </a:solidFill>
            </a:rPr>
            <a:t>endoint</a:t>
          </a:r>
          <a:endParaRPr lang="it-IT" dirty="0">
            <a:solidFill>
              <a:schemeClr val="bg1"/>
            </a:solidFill>
          </a:endParaRPr>
        </a:p>
      </dgm:t>
    </dgm:pt>
    <dgm:pt modelId="{C8AE9468-606A-40C5-94A7-90BAEDABF407}" type="parTrans" cxnId="{8608E0EC-3569-4358-A541-CC17F49FFAA8}">
      <dgm:prSet/>
      <dgm:spPr/>
      <dgm:t>
        <a:bodyPr/>
        <a:lstStyle/>
        <a:p>
          <a:endParaRPr lang="it-IT"/>
        </a:p>
      </dgm:t>
    </dgm:pt>
    <dgm:pt modelId="{ADC71A7A-AA48-4A11-930C-93BBB1C899F0}" type="sibTrans" cxnId="{8608E0EC-3569-4358-A541-CC17F49FFAA8}">
      <dgm:prSet/>
      <dgm:spPr/>
      <dgm:t>
        <a:bodyPr/>
        <a:lstStyle/>
        <a:p>
          <a:endParaRPr lang="it-IT"/>
        </a:p>
      </dgm:t>
    </dgm:pt>
    <dgm:pt modelId="{6565B0E6-2453-423F-A938-007459B088BB}">
      <dgm:prSet/>
      <dgm:spPr/>
      <dgm:t>
        <a:bodyPr/>
        <a:lstStyle/>
        <a:p>
          <a:r>
            <a:rPr lang="it-IT" dirty="0">
              <a:solidFill>
                <a:schemeClr val="bg1"/>
              </a:solidFill>
            </a:rPr>
            <a:t>Risposta</a:t>
          </a:r>
        </a:p>
      </dgm:t>
    </dgm:pt>
    <dgm:pt modelId="{C0B37EAA-E0DC-40D3-BE5D-29443060B611}" type="parTrans" cxnId="{63C84695-8A42-4E5C-ACE5-5EA6CE40ED84}">
      <dgm:prSet/>
      <dgm:spPr/>
      <dgm:t>
        <a:bodyPr/>
        <a:lstStyle/>
        <a:p>
          <a:endParaRPr lang="it-IT"/>
        </a:p>
      </dgm:t>
    </dgm:pt>
    <dgm:pt modelId="{30C52ED6-8CB6-4854-8D37-66EA8D138E89}" type="sibTrans" cxnId="{63C84695-8A42-4E5C-ACE5-5EA6CE40ED84}">
      <dgm:prSet/>
      <dgm:spPr/>
      <dgm:t>
        <a:bodyPr/>
        <a:lstStyle/>
        <a:p>
          <a:endParaRPr lang="it-IT"/>
        </a:p>
      </dgm:t>
    </dgm:pt>
    <dgm:pt modelId="{E93B4E8E-8A4F-40A7-B135-6504EE7BD75A}" type="pres">
      <dgm:prSet presAssocID="{E75A9A2E-A74C-4146-8C98-DF5B748E0179}" presName="Name0" presStyleCnt="0">
        <dgm:presLayoutVars>
          <dgm:dir/>
          <dgm:animLvl val="lvl"/>
          <dgm:resizeHandles val="exact"/>
        </dgm:presLayoutVars>
      </dgm:prSet>
      <dgm:spPr/>
    </dgm:pt>
    <dgm:pt modelId="{E3BBBF18-0F10-49A5-8AC6-63EA594DE7CF}" type="pres">
      <dgm:prSet presAssocID="{7C8465CB-0C11-4FA1-94E9-1DFBE1DA06D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CF3C566-4814-46CD-A3C7-4EB53BADBEC5}" type="pres">
      <dgm:prSet presAssocID="{16D62370-8CD5-4338-8A5A-1A43A8899202}" presName="parTxOnlySpace" presStyleCnt="0"/>
      <dgm:spPr/>
    </dgm:pt>
    <dgm:pt modelId="{D5864AB6-E84F-40F7-B8F9-53CE9D55F8D8}" type="pres">
      <dgm:prSet presAssocID="{D3F37FD2-29F7-46D2-949E-AA34B15B0D4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E6000D5-52AC-436E-953E-AEC6C9A1E087}" type="pres">
      <dgm:prSet presAssocID="{A7DFBC66-3613-44F5-A33F-49AC2846A317}" presName="parTxOnlySpace" presStyleCnt="0"/>
      <dgm:spPr/>
    </dgm:pt>
    <dgm:pt modelId="{C8DC42A5-A3B6-4332-A6C0-DAD5D873E679}" type="pres">
      <dgm:prSet presAssocID="{B4903956-A6B7-4D5C-B86B-22FD6CAA14E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DD2269C-14F3-4116-8CF3-A56721FF562F}" type="pres">
      <dgm:prSet presAssocID="{ADC71A7A-AA48-4A11-930C-93BBB1C899F0}" presName="parTxOnlySpace" presStyleCnt="0"/>
      <dgm:spPr/>
    </dgm:pt>
    <dgm:pt modelId="{6E291014-20DE-4158-A995-E32716DBC753}" type="pres">
      <dgm:prSet presAssocID="{6565B0E6-2453-423F-A938-007459B088B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7C9260A-3F3F-4CAB-9472-C05F61CFEC2F}" type="presOf" srcId="{B4903956-A6B7-4D5C-B86B-22FD6CAA14E7}" destId="{C8DC42A5-A3B6-4332-A6C0-DAD5D873E679}" srcOrd="0" destOrd="0" presId="urn:microsoft.com/office/officeart/2005/8/layout/chevron1"/>
    <dgm:cxn modelId="{A3F0FA43-0497-45FC-B67E-A2FF660B821E}" srcId="{E75A9A2E-A74C-4146-8C98-DF5B748E0179}" destId="{7C8465CB-0C11-4FA1-94E9-1DFBE1DA06DB}" srcOrd="0" destOrd="0" parTransId="{871D0BEB-9B69-4075-9FF2-90D9DE67095C}" sibTransId="{16D62370-8CD5-4338-8A5A-1A43A8899202}"/>
    <dgm:cxn modelId="{055AA374-F0B9-4A16-B76D-2C946EAB5843}" type="presOf" srcId="{7C8465CB-0C11-4FA1-94E9-1DFBE1DA06DB}" destId="{E3BBBF18-0F10-49A5-8AC6-63EA594DE7CF}" srcOrd="0" destOrd="0" presId="urn:microsoft.com/office/officeart/2005/8/layout/chevron1"/>
    <dgm:cxn modelId="{3F200B7F-F7E5-43DE-95CD-321C67BED835}" type="presOf" srcId="{D3F37FD2-29F7-46D2-949E-AA34B15B0D49}" destId="{D5864AB6-E84F-40F7-B8F9-53CE9D55F8D8}" srcOrd="0" destOrd="0" presId="urn:microsoft.com/office/officeart/2005/8/layout/chevron1"/>
    <dgm:cxn modelId="{293E2C94-7A8B-4CE5-B545-BA3BE73B6467}" type="presOf" srcId="{6565B0E6-2453-423F-A938-007459B088BB}" destId="{6E291014-20DE-4158-A995-E32716DBC753}" srcOrd="0" destOrd="0" presId="urn:microsoft.com/office/officeart/2005/8/layout/chevron1"/>
    <dgm:cxn modelId="{63C84695-8A42-4E5C-ACE5-5EA6CE40ED84}" srcId="{E75A9A2E-A74C-4146-8C98-DF5B748E0179}" destId="{6565B0E6-2453-423F-A938-007459B088BB}" srcOrd="3" destOrd="0" parTransId="{C0B37EAA-E0DC-40D3-BE5D-29443060B611}" sibTransId="{30C52ED6-8CB6-4854-8D37-66EA8D138E89}"/>
    <dgm:cxn modelId="{4460A597-90B2-4F2B-99D4-9E2CDD2E5ECF}" type="presOf" srcId="{E75A9A2E-A74C-4146-8C98-DF5B748E0179}" destId="{E93B4E8E-8A4F-40A7-B135-6504EE7BD75A}" srcOrd="0" destOrd="0" presId="urn:microsoft.com/office/officeart/2005/8/layout/chevron1"/>
    <dgm:cxn modelId="{15D69CD0-BF38-4BA8-A5C4-3716412841A5}" srcId="{E75A9A2E-A74C-4146-8C98-DF5B748E0179}" destId="{D3F37FD2-29F7-46D2-949E-AA34B15B0D49}" srcOrd="1" destOrd="0" parTransId="{203D7587-93A8-4972-B700-BDC2250C7DA4}" sibTransId="{A7DFBC66-3613-44F5-A33F-49AC2846A317}"/>
    <dgm:cxn modelId="{8608E0EC-3569-4358-A541-CC17F49FFAA8}" srcId="{E75A9A2E-A74C-4146-8C98-DF5B748E0179}" destId="{B4903956-A6B7-4D5C-B86B-22FD6CAA14E7}" srcOrd="2" destOrd="0" parTransId="{C8AE9468-606A-40C5-94A7-90BAEDABF407}" sibTransId="{ADC71A7A-AA48-4A11-930C-93BBB1C899F0}"/>
    <dgm:cxn modelId="{B11E9D83-C488-4D29-BC83-4552AFF7A9E2}" type="presParOf" srcId="{E93B4E8E-8A4F-40A7-B135-6504EE7BD75A}" destId="{E3BBBF18-0F10-49A5-8AC6-63EA594DE7CF}" srcOrd="0" destOrd="0" presId="urn:microsoft.com/office/officeart/2005/8/layout/chevron1"/>
    <dgm:cxn modelId="{602BD96D-BBB5-4787-A62B-8343010477B6}" type="presParOf" srcId="{E93B4E8E-8A4F-40A7-B135-6504EE7BD75A}" destId="{2CF3C566-4814-46CD-A3C7-4EB53BADBEC5}" srcOrd="1" destOrd="0" presId="urn:microsoft.com/office/officeart/2005/8/layout/chevron1"/>
    <dgm:cxn modelId="{43595778-CF36-448B-BADD-BE67F9A47DBB}" type="presParOf" srcId="{E93B4E8E-8A4F-40A7-B135-6504EE7BD75A}" destId="{D5864AB6-E84F-40F7-B8F9-53CE9D55F8D8}" srcOrd="2" destOrd="0" presId="urn:microsoft.com/office/officeart/2005/8/layout/chevron1"/>
    <dgm:cxn modelId="{BFE10C24-6280-4C0F-B010-16688C093093}" type="presParOf" srcId="{E93B4E8E-8A4F-40A7-B135-6504EE7BD75A}" destId="{7E6000D5-52AC-436E-953E-AEC6C9A1E087}" srcOrd="3" destOrd="0" presId="urn:microsoft.com/office/officeart/2005/8/layout/chevron1"/>
    <dgm:cxn modelId="{F23AC88A-89F5-404B-BE14-859C0E1E2F1D}" type="presParOf" srcId="{E93B4E8E-8A4F-40A7-B135-6504EE7BD75A}" destId="{C8DC42A5-A3B6-4332-A6C0-DAD5D873E679}" srcOrd="4" destOrd="0" presId="urn:microsoft.com/office/officeart/2005/8/layout/chevron1"/>
    <dgm:cxn modelId="{73B450DD-9CD6-4FDD-AE85-F91B2D4C73D0}" type="presParOf" srcId="{E93B4E8E-8A4F-40A7-B135-6504EE7BD75A}" destId="{EDD2269C-14F3-4116-8CF3-A56721FF562F}" srcOrd="5" destOrd="0" presId="urn:microsoft.com/office/officeart/2005/8/layout/chevron1"/>
    <dgm:cxn modelId="{E1A71832-3421-4186-8C82-E68BF960A55C}" type="presParOf" srcId="{E93B4E8E-8A4F-40A7-B135-6504EE7BD75A}" destId="{6E291014-20DE-4158-A995-E32716DBC75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BBF18-0F10-49A5-8AC6-63EA594DE7CF}">
      <dsp:nvSpPr>
        <dsp:cNvPr id="0" name=""/>
        <dsp:cNvSpPr/>
      </dsp:nvSpPr>
      <dsp:spPr>
        <a:xfrm>
          <a:off x="7540" y="4540779"/>
          <a:ext cx="4389437" cy="175577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solidFill>
                <a:schemeClr val="bg1"/>
              </a:solidFill>
            </a:rPr>
            <a:t>Individuazione endpoint (URL + METODO)</a:t>
          </a:r>
        </a:p>
      </dsp:txBody>
      <dsp:txXfrm>
        <a:off x="885428" y="4540779"/>
        <a:ext cx="2633662" cy="1755775"/>
      </dsp:txXfrm>
    </dsp:sp>
    <dsp:sp modelId="{D5864AB6-E84F-40F7-B8F9-53CE9D55F8D8}">
      <dsp:nvSpPr>
        <dsp:cNvPr id="0" name=""/>
        <dsp:cNvSpPr/>
      </dsp:nvSpPr>
      <dsp:spPr>
        <a:xfrm>
          <a:off x="3958034" y="4540779"/>
          <a:ext cx="4389437" cy="175577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solidFill>
                <a:schemeClr val="bg1"/>
              </a:solidFill>
            </a:rPr>
            <a:t>Middleware</a:t>
          </a:r>
        </a:p>
      </dsp:txBody>
      <dsp:txXfrm>
        <a:off x="4835922" y="4540779"/>
        <a:ext cx="2633662" cy="1755775"/>
      </dsp:txXfrm>
    </dsp:sp>
    <dsp:sp modelId="{C8DC42A5-A3B6-4332-A6C0-DAD5D873E679}">
      <dsp:nvSpPr>
        <dsp:cNvPr id="0" name=""/>
        <dsp:cNvSpPr/>
      </dsp:nvSpPr>
      <dsp:spPr>
        <a:xfrm>
          <a:off x="7908528" y="4540779"/>
          <a:ext cx="4389437" cy="175577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>
              <a:solidFill>
                <a:schemeClr val="bg1"/>
              </a:solidFill>
            </a:rPr>
            <a:t>Handler</a:t>
          </a:r>
          <a:r>
            <a:rPr lang="it-IT" sz="3200" kern="1200" dirty="0">
              <a:solidFill>
                <a:schemeClr val="bg1"/>
              </a:solidFill>
            </a:rPr>
            <a:t> dell’</a:t>
          </a:r>
          <a:r>
            <a:rPr lang="it-IT" sz="3200" kern="1200" dirty="0" err="1">
              <a:solidFill>
                <a:schemeClr val="bg1"/>
              </a:solidFill>
            </a:rPr>
            <a:t>endoint</a:t>
          </a:r>
          <a:endParaRPr lang="it-IT" sz="3200" kern="1200" dirty="0">
            <a:solidFill>
              <a:schemeClr val="bg1"/>
            </a:solidFill>
          </a:endParaRPr>
        </a:p>
      </dsp:txBody>
      <dsp:txXfrm>
        <a:off x="8786416" y="4540779"/>
        <a:ext cx="2633662" cy="1755775"/>
      </dsp:txXfrm>
    </dsp:sp>
    <dsp:sp modelId="{6E291014-20DE-4158-A995-E32716DBC753}">
      <dsp:nvSpPr>
        <dsp:cNvPr id="0" name=""/>
        <dsp:cNvSpPr/>
      </dsp:nvSpPr>
      <dsp:spPr>
        <a:xfrm>
          <a:off x="11859021" y="4540779"/>
          <a:ext cx="4389437" cy="175577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solidFill>
                <a:schemeClr val="bg1"/>
              </a:solidFill>
            </a:rPr>
            <a:t>Risposta</a:t>
          </a:r>
        </a:p>
      </dsp:txBody>
      <dsp:txXfrm>
        <a:off x="12736909" y="4540779"/>
        <a:ext cx="2633662" cy="1755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olo e sottotitol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olo Testo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1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103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per pagina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magine"/>
          <p:cNvSpPr>
            <a:spLocks noGrp="1"/>
          </p:cNvSpPr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magine"/>
          <p:cNvSpPr>
            <a:spLocks noGrp="1"/>
          </p:cNvSpPr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magine"/>
          <p:cNvSpPr>
            <a:spLocks noGrp="1"/>
          </p:cNvSpPr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Didascalia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122" name="Inserisci qui una citazione."/>
          <p:cNvSpPr txBox="1">
            <a:spLocks noGrp="1"/>
          </p:cNvSpPr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Inserisci qui una citazione.</a:t>
            </a:r>
          </a:p>
        </p:txBody>
      </p:sp>
      <p:sp>
        <p:nvSpPr>
          <p:cNvPr id="123" name="Giovanni Mela"/>
          <p:cNvSpPr txBox="1">
            <a:spLocks noGrp="1"/>
          </p:cNvSpPr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Giovanni Mela</a:t>
            </a:r>
          </a:p>
        </p:txBody>
      </p:sp>
      <p:sp>
        <p:nvSpPr>
          <p:cNvPr id="124" name="Testo"/>
          <p:cNvSpPr txBox="1">
            <a:spLocks noGrp="1"/>
          </p:cNvSpPr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12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zion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Inserisci qui una citazione."/>
          <p:cNvSpPr txBox="1">
            <a:spLocks noGrp="1"/>
          </p:cNvSpPr>
          <p:nvPr>
            <p:ph type="body" sz="quarter" idx="21"/>
          </p:nvPr>
        </p:nvSpPr>
        <p:spPr>
          <a:xfrm>
            <a:off x="11049000" y="3721100"/>
            <a:ext cx="12573000" cy="3509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Inserisci qui una citazione.</a:t>
            </a:r>
          </a:p>
        </p:txBody>
      </p:sp>
      <p:sp>
        <p:nvSpPr>
          <p:cNvPr id="133" name="Immagine"/>
          <p:cNvSpPr>
            <a:spLocks noGrp="1"/>
          </p:cNvSpPr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Giovanni Mela"/>
          <p:cNvSpPr txBox="1">
            <a:spLocks noGrp="1"/>
          </p:cNvSpPr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Giovanni Mela</a:t>
            </a:r>
          </a:p>
        </p:txBody>
      </p:sp>
      <p:sp>
        <p:nvSpPr>
          <p:cNvPr id="13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magin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uota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u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Orizzonta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magin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olo Testo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2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e sottotito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olo Testo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3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- Centra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olo Testo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4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ca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a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magine"/>
          <p:cNvSpPr>
            <a:spLocks noGrp="1"/>
          </p:cNvSpPr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olo Testo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5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63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72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73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82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83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92" name="Immagine"/>
          <p:cNvSpPr>
            <a:spLocks noGrp="1"/>
          </p:cNvSpPr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olo Testo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94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a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olo Testo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Titolo Testo</a:t>
            </a:r>
          </a:p>
        </p:txBody>
      </p:sp>
      <p:sp>
        <p:nvSpPr>
          <p:cNvPr id="4" name="Corpo livello uno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onfigurazione ambiente di lavoro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04495">
              <a:defRPr sz="14847"/>
            </a:lvl1pPr>
          </a:lstStyle>
          <a:p>
            <a:r>
              <a:rPr lang="it-IT" dirty="0"/>
              <a:t>FRAMEWORK EXPRESS</a:t>
            </a:r>
            <a:endParaRPr dirty="0"/>
          </a:p>
        </p:txBody>
      </p:sp>
      <p:sp>
        <p:nvSpPr>
          <p:cNvPr id="167" name="Introduzione a typescrip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NODEJS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– FRAMEWORK EXPRESS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762000" y="2190262"/>
            <a:ext cx="22860000" cy="10154138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Con </a:t>
            </a:r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plain</a:t>
            </a:r>
            <a:r>
              <a:rPr lang="it-IT" dirty="0"/>
              <a:t> è possibile creare un server HTTP in grado di comportarsi diversamente a seconda delle combinazioni URL-METODO-HEADERS.</a:t>
            </a:r>
          </a:p>
          <a:p>
            <a:r>
              <a:rPr lang="it-IT" dirty="0">
                <a:solidFill>
                  <a:schemeClr val="tx1"/>
                </a:solidFill>
              </a:rPr>
              <a:t>Tuttavia per diversificare il comportamento è necessario inserire molte istruzioni di controllo (switch-case e/o </a:t>
            </a:r>
            <a:r>
              <a:rPr lang="it-IT" dirty="0" err="1">
                <a:solidFill>
                  <a:schemeClr val="tx1"/>
                </a:solidFill>
              </a:rPr>
              <a:t>if</a:t>
            </a:r>
            <a:r>
              <a:rPr lang="it-IT" dirty="0">
                <a:solidFill>
                  <a:schemeClr val="tx1"/>
                </a:solidFill>
              </a:rPr>
              <a:t>-else) nella </a:t>
            </a:r>
            <a:r>
              <a:rPr lang="it-IT" dirty="0" err="1">
                <a:solidFill>
                  <a:schemeClr val="tx1"/>
                </a:solidFill>
              </a:rPr>
              <a:t>callback</a:t>
            </a:r>
            <a:r>
              <a:rPr lang="it-IT" dirty="0">
                <a:solidFill>
                  <a:schemeClr val="tx1"/>
                </a:solidFill>
              </a:rPr>
              <a:t> del metodo </a:t>
            </a:r>
            <a:r>
              <a:rPr lang="it-IT" dirty="0" err="1">
                <a:solidFill>
                  <a:schemeClr val="tx1"/>
                </a:solidFill>
              </a:rPr>
              <a:t>http.createServer</a:t>
            </a:r>
            <a:r>
              <a:rPr lang="it-IT" dirty="0">
                <a:solidFill>
                  <a:schemeClr val="tx1"/>
                </a:solidFill>
              </a:rPr>
              <a:t>().</a:t>
            </a:r>
          </a:p>
          <a:p>
            <a:r>
              <a:rPr lang="it-IT" dirty="0">
                <a:solidFill>
                  <a:schemeClr val="tx1"/>
                </a:solidFill>
              </a:rPr>
              <a:t>All’aumentare della complessità del server però il codice diventa sempre meno </a:t>
            </a:r>
            <a:r>
              <a:rPr lang="it-IT" dirty="0" err="1">
                <a:solidFill>
                  <a:schemeClr val="tx1"/>
                </a:solidFill>
              </a:rPr>
              <a:t>manutenibile</a:t>
            </a:r>
            <a:r>
              <a:rPr lang="it-IT" dirty="0">
                <a:solidFill>
                  <a:schemeClr val="tx1"/>
                </a:solidFill>
              </a:rPr>
              <a:t> e più difficilmente leggibile.</a:t>
            </a:r>
          </a:p>
          <a:p>
            <a:r>
              <a:rPr lang="it-IT" dirty="0">
                <a:solidFill>
                  <a:schemeClr val="tx1"/>
                </a:solidFill>
              </a:rPr>
              <a:t>E’ preferibile poter utilizzare un framework che ci permette di strutturare il nostro progetto in maniera logica e modulare.</a:t>
            </a:r>
          </a:p>
          <a:p>
            <a:r>
              <a:rPr lang="it-IT" dirty="0" err="1">
                <a:solidFill>
                  <a:schemeClr val="tx1"/>
                </a:solidFill>
              </a:rPr>
              <a:t>ExpressJS</a:t>
            </a:r>
            <a:r>
              <a:rPr lang="it-IT" dirty="0">
                <a:solidFill>
                  <a:schemeClr val="tx1"/>
                </a:solidFill>
              </a:rPr>
              <a:t> è un framework che nasce per lo sviluppo di API REST e/o server web statici in </a:t>
            </a:r>
            <a:r>
              <a:rPr lang="it-IT" dirty="0" err="1">
                <a:solidFill>
                  <a:schemeClr val="tx1"/>
                </a:solidFill>
              </a:rPr>
              <a:t>NodeJS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  <a:p>
            <a:endParaRPr lang="it-IT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– FRAMEWORK EXPRESS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791308" y="3091986"/>
            <a:ext cx="22860000" cy="9498599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Una API (Application Programming Interface) è un insieme di procedure e metodi per svolgere un dato compito; solitamente il termine si usa sia per indicare le librerie standard di un linguaggio, sia per indicare le funzionalità esposte da una libreria terza.</a:t>
            </a:r>
          </a:p>
          <a:p>
            <a:r>
              <a:rPr lang="it-IT" dirty="0">
                <a:solidFill>
                  <a:schemeClr val="tx1"/>
                </a:solidFill>
              </a:rPr>
              <a:t>REST (</a:t>
            </a:r>
            <a:r>
              <a:rPr lang="it-IT" dirty="0" err="1">
                <a:solidFill>
                  <a:schemeClr val="tx1"/>
                </a:solidFill>
              </a:rPr>
              <a:t>Representational</a:t>
            </a:r>
            <a:r>
              <a:rPr lang="it-IT" dirty="0">
                <a:solidFill>
                  <a:schemeClr val="tx1"/>
                </a:solidFill>
              </a:rPr>
              <a:t> State Transfer) è invece un paradigma per esporre funzionalità, siano esse con persistenza o no, mediante il protocollo HTTP.</a:t>
            </a:r>
          </a:p>
          <a:p>
            <a:r>
              <a:rPr lang="it-IT" dirty="0">
                <a:solidFill>
                  <a:schemeClr val="tx1"/>
                </a:solidFill>
              </a:rPr>
              <a:t>Il concetto fondante di REST è la risorsa. Ad esempio un utente accreditato alla login su un portale web è una risorsa; un like, un commento, o una foto su un social è una risorsa.</a:t>
            </a:r>
          </a:p>
          <a:p>
            <a:r>
              <a:rPr lang="it-IT" dirty="0">
                <a:solidFill>
                  <a:schemeClr val="tx1"/>
                </a:solidFill>
              </a:rPr>
              <a:t>REST è un insieme di linee guida per l’architettura di un servizio web. Non è un protocollo, quindi non è standardizzato. </a:t>
            </a:r>
          </a:p>
          <a:p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44FDEB8-5FD2-4119-A44F-964A3885E4E6}"/>
              </a:ext>
            </a:extLst>
          </p:cNvPr>
          <p:cNvSpPr txBox="1"/>
          <p:nvPr/>
        </p:nvSpPr>
        <p:spPr>
          <a:xfrm>
            <a:off x="7696200" y="1125415"/>
            <a:ext cx="7086600" cy="15542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6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Cos’è una API REST?</a:t>
            </a:r>
          </a:p>
        </p:txBody>
      </p:sp>
    </p:spTree>
    <p:extLst>
      <p:ext uri="{BB962C8B-B14F-4D97-AF65-F5344CB8AC3E}">
        <p14:creationId xmlns:p14="http://schemas.microsoft.com/office/powerpoint/2010/main" val="7877731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– FRAMEWORK EXPRESS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791308" y="3091986"/>
            <a:ext cx="22860000" cy="9498599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Secondo REST ogni risorsa è mappata (o acceduta) tramite URL. Ad esempio la risorsa «utente» può essere acceduta mediante l’URL</a:t>
            </a: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http://myserver/users</a:t>
            </a:r>
          </a:p>
          <a:p>
            <a:endParaRPr lang="it-IT" dirty="0">
              <a:solidFill>
                <a:schemeClr val="accent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Per convenzione si utilizza sempre il plurale nelle URL delle risorse.</a:t>
            </a:r>
          </a:p>
          <a:p>
            <a:r>
              <a:rPr lang="it-IT" dirty="0">
                <a:solidFill>
                  <a:schemeClr val="tx1"/>
                </a:solidFill>
              </a:rPr>
              <a:t>Per definire quale operazione si vuole effettuare su una data risorsa si utilizza invece il metodo HTTP.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44FDEB8-5FD2-4119-A44F-964A3885E4E6}"/>
              </a:ext>
            </a:extLst>
          </p:cNvPr>
          <p:cNvSpPr txBox="1"/>
          <p:nvPr/>
        </p:nvSpPr>
        <p:spPr>
          <a:xfrm>
            <a:off x="7696200" y="1125415"/>
            <a:ext cx="7086600" cy="15542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6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Cos’è una API REST?</a:t>
            </a:r>
          </a:p>
        </p:txBody>
      </p:sp>
    </p:spTree>
    <p:extLst>
      <p:ext uri="{BB962C8B-B14F-4D97-AF65-F5344CB8AC3E}">
        <p14:creationId xmlns:p14="http://schemas.microsoft.com/office/powerpoint/2010/main" val="33223370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– FRAMEWORK EXPRESS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791308" y="3091987"/>
            <a:ext cx="22860000" cy="1814122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Esiste una mappatura uno a uno tra i metodi HTTP e le operazioni CRUD (Create Read Update Delete).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44FDEB8-5FD2-4119-A44F-964A3885E4E6}"/>
              </a:ext>
            </a:extLst>
          </p:cNvPr>
          <p:cNvSpPr txBox="1"/>
          <p:nvPr/>
        </p:nvSpPr>
        <p:spPr>
          <a:xfrm>
            <a:off x="7696200" y="1125415"/>
            <a:ext cx="7086600" cy="15542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6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Cos’è una API REST?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517C7BF-7992-4ED9-B158-B2CF3F2EA8DA}"/>
              </a:ext>
            </a:extLst>
          </p:cNvPr>
          <p:cNvSpPr txBox="1"/>
          <p:nvPr/>
        </p:nvSpPr>
        <p:spPr>
          <a:xfrm>
            <a:off x="1383323" y="4906109"/>
            <a:ext cx="4208585" cy="71404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8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C</a:t>
            </a:r>
            <a:r>
              <a:rPr kumimoji="0" lang="it-IT" sz="3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reate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8600" dirty="0">
                <a:solidFill>
                  <a:schemeClr val="accent4">
                    <a:lumMod val="75000"/>
                  </a:schemeClr>
                </a:solidFill>
              </a:rPr>
              <a:t>R</a:t>
            </a:r>
            <a:r>
              <a:rPr lang="it-IT" sz="3600" dirty="0">
                <a:solidFill>
                  <a:schemeClr val="accent4">
                    <a:lumMod val="75000"/>
                  </a:schemeClr>
                </a:solidFill>
              </a:rPr>
              <a:t>ead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8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U</a:t>
            </a:r>
            <a:r>
              <a:rPr kumimoji="0" lang="it-IT" sz="3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pdate</a:t>
            </a:r>
            <a:endParaRPr lang="it-IT" sz="3600" dirty="0">
              <a:solidFill>
                <a:schemeClr val="accent4">
                  <a:lumMod val="75000"/>
                </a:schemeClr>
              </a:solidFill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8600" dirty="0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it-IT" sz="3600" dirty="0">
                <a:solidFill>
                  <a:schemeClr val="accent4">
                    <a:lumMod val="75000"/>
                  </a:schemeClr>
                </a:solidFill>
              </a:rPr>
              <a:t>elete</a:t>
            </a:r>
            <a:endParaRPr kumimoji="0" lang="it-IT" sz="3600" b="0" i="0" u="none" strike="noStrike" cap="none" spc="0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49498AB-978B-45BA-92C4-87DA80584915}"/>
              </a:ext>
            </a:extLst>
          </p:cNvPr>
          <p:cNvSpPr txBox="1"/>
          <p:nvPr/>
        </p:nvSpPr>
        <p:spPr>
          <a:xfrm>
            <a:off x="19589263" y="4906109"/>
            <a:ext cx="3411414" cy="71404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8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POST</a:t>
            </a:r>
            <a:endParaRPr kumimoji="0" lang="it-IT" sz="3600" b="0" i="0" u="none" strike="noStrike" cap="none" spc="0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8600" dirty="0">
                <a:solidFill>
                  <a:schemeClr val="accent4">
                    <a:lumMod val="75000"/>
                  </a:schemeClr>
                </a:solidFill>
              </a:rPr>
              <a:t>GET</a:t>
            </a:r>
            <a:endParaRPr lang="it-IT" sz="3600" dirty="0">
              <a:solidFill>
                <a:schemeClr val="accent4">
                  <a:lumMod val="75000"/>
                </a:schemeClr>
              </a:solidFill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8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PUT</a:t>
            </a:r>
            <a:endParaRPr lang="it-IT" sz="3600" dirty="0">
              <a:solidFill>
                <a:schemeClr val="accent4">
                  <a:lumMod val="75000"/>
                </a:schemeClr>
              </a:solidFill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8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DELETE</a:t>
            </a:r>
            <a:endParaRPr kumimoji="0" lang="it-IT" sz="3600" b="0" i="0" u="none" strike="noStrike" cap="none" spc="0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008049F-64E9-4D72-ADF3-1AC790DADA72}"/>
              </a:ext>
            </a:extLst>
          </p:cNvPr>
          <p:cNvCxnSpPr/>
          <p:nvPr/>
        </p:nvCxnSpPr>
        <p:spPr>
          <a:xfrm>
            <a:off x="4273062" y="6365631"/>
            <a:ext cx="1505243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5512E19-1946-4EA6-9E64-AF3C3805FB3A}"/>
              </a:ext>
            </a:extLst>
          </p:cNvPr>
          <p:cNvCxnSpPr/>
          <p:nvPr/>
        </p:nvCxnSpPr>
        <p:spPr>
          <a:xfrm>
            <a:off x="4273062" y="7942917"/>
            <a:ext cx="1505243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E359328-25CB-4AD8-BB38-F3FFB4063F4B}"/>
              </a:ext>
            </a:extLst>
          </p:cNvPr>
          <p:cNvCxnSpPr/>
          <p:nvPr/>
        </p:nvCxnSpPr>
        <p:spPr>
          <a:xfrm>
            <a:off x="4273062" y="9788769"/>
            <a:ext cx="1505243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4F698726-DAF4-4245-AE6D-1D4A8E8896DB}"/>
              </a:ext>
            </a:extLst>
          </p:cNvPr>
          <p:cNvCxnSpPr/>
          <p:nvPr/>
        </p:nvCxnSpPr>
        <p:spPr>
          <a:xfrm>
            <a:off x="4273062" y="11513125"/>
            <a:ext cx="1505243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128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– FRAMEWORK EXPRESS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791308" y="3091986"/>
            <a:ext cx="22860000" cy="9498599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Abbiamo due alternative per installa express tramite npm (gestore pacchetti di </a:t>
            </a:r>
            <a:r>
              <a:rPr lang="it-IT" dirty="0" err="1"/>
              <a:t>node</a:t>
            </a:r>
            <a:r>
              <a:rPr lang="it-IT" dirty="0"/>
              <a:t>).</a:t>
            </a:r>
          </a:p>
          <a:p>
            <a:r>
              <a:rPr lang="it-IT" dirty="0">
                <a:solidFill>
                  <a:schemeClr val="tx1"/>
                </a:solidFill>
              </a:rPr>
              <a:t>Installarlo globalmente mediante il comando </a:t>
            </a:r>
            <a:r>
              <a:rPr lang="it-IT" i="1" dirty="0">
                <a:solidFill>
                  <a:schemeClr val="tx1"/>
                </a:solidFill>
              </a:rPr>
              <a:t>npm </a:t>
            </a:r>
            <a:r>
              <a:rPr lang="it-IT" i="1" dirty="0" err="1">
                <a:solidFill>
                  <a:schemeClr val="tx1"/>
                </a:solidFill>
              </a:rPr>
              <a:t>install</a:t>
            </a:r>
            <a:r>
              <a:rPr lang="it-IT" i="1" dirty="0">
                <a:solidFill>
                  <a:schemeClr val="tx1"/>
                </a:solidFill>
              </a:rPr>
              <a:t> –g express</a:t>
            </a:r>
          </a:p>
          <a:p>
            <a:r>
              <a:rPr lang="it-IT" dirty="0">
                <a:solidFill>
                  <a:schemeClr val="tx1"/>
                </a:solidFill>
              </a:rPr>
              <a:t>Installare anche le tipizzazioni per poterlo utilizzare con </a:t>
            </a:r>
            <a:r>
              <a:rPr lang="it-IT" dirty="0" err="1">
                <a:solidFill>
                  <a:schemeClr val="tx1"/>
                </a:solidFill>
              </a:rPr>
              <a:t>Typescript</a:t>
            </a:r>
            <a:r>
              <a:rPr lang="it-IT" dirty="0">
                <a:solidFill>
                  <a:schemeClr val="tx1"/>
                </a:solidFill>
              </a:rPr>
              <a:t> tramite il comando </a:t>
            </a:r>
            <a:r>
              <a:rPr lang="it-IT" i="1" dirty="0">
                <a:solidFill>
                  <a:schemeClr val="tx1"/>
                </a:solidFill>
              </a:rPr>
              <a:t>npm </a:t>
            </a:r>
            <a:r>
              <a:rPr lang="it-IT" i="1" dirty="0" err="1">
                <a:solidFill>
                  <a:schemeClr val="tx1"/>
                </a:solidFill>
              </a:rPr>
              <a:t>install</a:t>
            </a:r>
            <a:r>
              <a:rPr lang="it-IT" i="1" dirty="0">
                <a:solidFill>
                  <a:schemeClr val="tx1"/>
                </a:solidFill>
              </a:rPr>
              <a:t> –g @types/express</a:t>
            </a:r>
          </a:p>
          <a:p>
            <a:r>
              <a:rPr lang="it-IT" dirty="0">
                <a:solidFill>
                  <a:schemeClr val="tx1"/>
                </a:solidFill>
              </a:rPr>
              <a:t>Installarlo localmente al progetto inserendo i due pacchetti nel campo </a:t>
            </a:r>
            <a:r>
              <a:rPr lang="it-IT" i="1" dirty="0" err="1">
                <a:solidFill>
                  <a:schemeClr val="tx1"/>
                </a:solidFill>
              </a:rPr>
              <a:t>dependencies</a:t>
            </a:r>
            <a:r>
              <a:rPr lang="it-IT" i="1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del file </a:t>
            </a:r>
            <a:r>
              <a:rPr lang="it-IT" i="1" dirty="0" err="1">
                <a:solidFill>
                  <a:schemeClr val="tx1"/>
                </a:solidFill>
              </a:rPr>
              <a:t>package.json</a:t>
            </a:r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44FDEB8-5FD2-4119-A44F-964A3885E4E6}"/>
              </a:ext>
            </a:extLst>
          </p:cNvPr>
          <p:cNvSpPr txBox="1"/>
          <p:nvPr/>
        </p:nvSpPr>
        <p:spPr>
          <a:xfrm>
            <a:off x="8648700" y="1125415"/>
            <a:ext cx="7086600" cy="15542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6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Installiamo express</a:t>
            </a:r>
          </a:p>
        </p:txBody>
      </p:sp>
    </p:spTree>
    <p:extLst>
      <p:ext uri="{BB962C8B-B14F-4D97-AF65-F5344CB8AC3E}">
        <p14:creationId xmlns:p14="http://schemas.microsoft.com/office/powerpoint/2010/main" val="24444010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– IL FRAMEWORK EXPRESS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8660422" y="2647229"/>
            <a:ext cx="7063155" cy="1045308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Importiamo il modulo </a:t>
            </a:r>
            <a:r>
              <a:rPr lang="it-IT" dirty="0" err="1"/>
              <a:t>fs</a:t>
            </a:r>
            <a:endParaRPr lang="it-IT" dirty="0"/>
          </a:p>
          <a:p>
            <a:pPr marL="0" indent="0">
              <a:buNone/>
            </a:pP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CC0DDF6B-9740-48A2-A7D7-99C61F14E2CE}"/>
              </a:ext>
            </a:extLst>
          </p:cNvPr>
          <p:cNvCxnSpPr>
            <a:cxnSpLocks/>
            <a:stCxn id="173" idx="2"/>
          </p:cNvCxnSpPr>
          <p:nvPr/>
        </p:nvCxnSpPr>
        <p:spPr>
          <a:xfrm>
            <a:off x="12192000" y="3692537"/>
            <a:ext cx="1" cy="8950801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B9A4DB-792B-42F1-A9D0-4CC15BCC4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872" y="4906108"/>
            <a:ext cx="1137128" cy="113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story behind my upcoming book: Learn TypeScript by Building Web  Applications — part 1 | by Sébastien Dubois. | Medium">
            <a:extLst>
              <a:ext uri="{FF2B5EF4-FFF2-40B4-BE49-F238E27FC236}">
                <a16:creationId xmlns:a16="http://schemas.microsoft.com/office/drawing/2014/main" id="{EB65F50D-8736-4180-8545-8778F4322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437" y="4906108"/>
            <a:ext cx="1137128" cy="113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BCC522-2965-4058-97B8-205E263276C5}"/>
              </a:ext>
            </a:extLst>
          </p:cNvPr>
          <p:cNvSpPr txBox="1"/>
          <p:nvPr/>
        </p:nvSpPr>
        <p:spPr>
          <a:xfrm>
            <a:off x="961300" y="7859117"/>
            <a:ext cx="11031399" cy="14619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60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const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</a:t>
            </a:r>
            <a:r>
              <a:rPr lang="it-IT" sz="6000" dirty="0"/>
              <a:t>express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= </a:t>
            </a:r>
            <a:r>
              <a:rPr kumimoji="0" lang="it-IT" sz="6000" b="0" i="0" u="none" strike="noStrike" cap="none" spc="0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require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(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‘express’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);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A3FA04C-1329-4198-BA55-DFA0774E2623}"/>
              </a:ext>
            </a:extLst>
          </p:cNvPr>
          <p:cNvSpPr txBox="1"/>
          <p:nvPr/>
        </p:nvSpPr>
        <p:spPr>
          <a:xfrm>
            <a:off x="12391302" y="6858000"/>
            <a:ext cx="11514991" cy="14619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6000" dirty="0">
                <a:solidFill>
                  <a:srgbClr val="7030A0"/>
                </a:solidFill>
              </a:rPr>
              <a:t>i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mport 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*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</a:t>
            </a:r>
            <a:r>
              <a:rPr kumimoji="0" lang="it-IT" sz="6000" b="0" i="0" u="none" strike="noStrike" cap="none" spc="0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as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</a:t>
            </a:r>
            <a:r>
              <a:rPr lang="it-IT" sz="6000" dirty="0">
                <a:solidFill>
                  <a:schemeClr val="accent1">
                    <a:lumMod val="75000"/>
                  </a:schemeClr>
                </a:solidFill>
              </a:rPr>
              <a:t>express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from 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‘express’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;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CAE904B-6215-4165-A740-080521F8795F}"/>
              </a:ext>
            </a:extLst>
          </p:cNvPr>
          <p:cNvSpPr txBox="1"/>
          <p:nvPr/>
        </p:nvSpPr>
        <p:spPr>
          <a:xfrm>
            <a:off x="13080025" y="9084178"/>
            <a:ext cx="10413019" cy="14619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6000" dirty="0">
                <a:solidFill>
                  <a:srgbClr val="7030A0"/>
                </a:solidFill>
              </a:rPr>
              <a:t>i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mport </a:t>
            </a:r>
            <a:r>
              <a:rPr lang="it-IT" sz="6000" dirty="0"/>
              <a:t>{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Router</a:t>
            </a:r>
            <a:r>
              <a:rPr lang="it-IT" sz="6000" dirty="0"/>
              <a:t>}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from 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‘</a:t>
            </a:r>
            <a:r>
              <a:rPr lang="it-IT" sz="6000" dirty="0">
                <a:solidFill>
                  <a:schemeClr val="accent4">
                    <a:lumMod val="50000"/>
                  </a:schemeClr>
                </a:solidFill>
              </a:rPr>
              <a:t>express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’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7989415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– FRAMEWORK EXPRESS</a:t>
            </a:r>
            <a:endParaRPr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44FDEB8-5FD2-4119-A44F-964A3885E4E6}"/>
              </a:ext>
            </a:extLst>
          </p:cNvPr>
          <p:cNvSpPr txBox="1"/>
          <p:nvPr/>
        </p:nvSpPr>
        <p:spPr>
          <a:xfrm>
            <a:off x="5256335" y="1125415"/>
            <a:ext cx="13929946" cy="15542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6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Flusso di una richiesta HTTP in express</a:t>
            </a:r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C1E9DAC3-82B5-4F0F-9B17-DFA686C38F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6435832"/>
              </p:ext>
            </p:extLst>
          </p:nvPr>
        </p:nvGraphicFramePr>
        <p:xfrm>
          <a:off x="4064000" y="1439333"/>
          <a:ext cx="16256000" cy="10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08888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484</Words>
  <Application>Microsoft Office PowerPoint</Application>
  <PresentationFormat>Personalizzato</PresentationFormat>
  <Paragraphs>50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Avenir Next Medium</vt:lpstr>
      <vt:lpstr>Avenir Next Regular</vt:lpstr>
      <vt:lpstr>DIN Alternate Bold</vt:lpstr>
      <vt:lpstr>DIN Condensed Bold</vt:lpstr>
      <vt:lpstr>Helvetica</vt:lpstr>
      <vt:lpstr>Helvetica Neue</vt:lpstr>
      <vt:lpstr>New_Template7</vt:lpstr>
      <vt:lpstr>FRAMEWORK EXPRESS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Configurazione ambiente di lavoro</dc:title>
  <dc:creator>Nicola Paltriccia</dc:creator>
  <cp:lastModifiedBy>Nicola Paltriccia</cp:lastModifiedBy>
  <cp:revision>36</cp:revision>
  <dcterms:modified xsi:type="dcterms:W3CDTF">2020-11-11T16:13:12Z</dcterms:modified>
</cp:coreProperties>
</file>