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3" r:id="rId6"/>
    <p:sldId id="277" r:id="rId7"/>
    <p:sldId id="278" r:id="rId8"/>
    <p:sldId id="279" r:id="rId9"/>
    <p:sldId id="280" r:id="rId10"/>
    <p:sldId id="264" r:id="rId11"/>
    <p:sldId id="265" r:id="rId12"/>
    <p:sldId id="282" r:id="rId13"/>
    <p:sldId id="284" r:id="rId14"/>
    <p:sldId id="285" r:id="rId15"/>
    <p:sldId id="286" r:id="rId16"/>
    <p:sldId id="283" r:id="rId17"/>
    <p:sldId id="287" r:id="rId18"/>
    <p:sldId id="288" r:id="rId19"/>
    <p:sldId id="289" r:id="rId20"/>
    <p:sldId id="271" r:id="rId21"/>
    <p:sldId id="272" r:id="rId22"/>
    <p:sldId id="274" r:id="rId23"/>
    <p:sldId id="281" r:id="rId24"/>
    <p:sldId id="275" r:id="rId25"/>
    <p:sldId id="276"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2275" autoAdjust="0"/>
  </p:normalViewPr>
  <p:slideViewPr>
    <p:cSldViewPr snapToGrid="0">
      <p:cViewPr varScale="1">
        <p:scale>
          <a:sx n="84" d="100"/>
          <a:sy n="84" d="100"/>
        </p:scale>
        <p:origin x="10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0BA67-A448-48BB-B2A0-49FE4C1E5D33}" type="datetimeFigureOut">
              <a:rPr lang="en-US" smtClean="0"/>
              <a:t>04/27/2021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9034F-20AE-4DE7-96BC-FDD871D2842E}" type="slidenum">
              <a:rPr lang="en-US" smtClean="0"/>
              <a:t>‹#›</a:t>
            </a:fld>
            <a:endParaRPr lang="en-US"/>
          </a:p>
        </p:txBody>
      </p:sp>
    </p:spTree>
    <p:extLst>
      <p:ext uri="{BB962C8B-B14F-4D97-AF65-F5344CB8AC3E}">
        <p14:creationId xmlns:p14="http://schemas.microsoft.com/office/powerpoint/2010/main" val="31650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am I</a:t>
            </a:r>
          </a:p>
          <a:p>
            <a:r>
              <a:rPr lang="en-US" dirty="0"/>
              <a:t>    -Nick Palacio</a:t>
            </a:r>
          </a:p>
          <a:p>
            <a:r>
              <a:rPr lang="en-US" dirty="0"/>
              <a:t>    -Application Developer at FCSA for 2.5 years</a:t>
            </a:r>
          </a:p>
          <a:p>
            <a:r>
              <a:rPr lang="en-US" dirty="0"/>
              <a:t>    -Been working on my Masters in Computer Science from UNO since 2017, set to graduate this August</a:t>
            </a:r>
          </a:p>
          <a:p>
            <a:r>
              <a:rPr lang="en-US" dirty="0"/>
              <a:t>-FCSA: what is this presentation</a:t>
            </a:r>
          </a:p>
          <a:p>
            <a:r>
              <a:rPr lang="en-US" dirty="0"/>
              <a:t>    -This is my project proposal for my Masters Capstone project</a:t>
            </a:r>
          </a:p>
          <a:p>
            <a:r>
              <a:rPr lang="en-US" dirty="0"/>
              <a:t>    -Will be presenting this to my graduate </a:t>
            </a:r>
            <a:r>
              <a:rPr lang="en-US" dirty="0" err="1"/>
              <a:t>committe</a:t>
            </a:r>
            <a:r>
              <a:rPr lang="en-US" dirty="0"/>
              <a:t> this Thursday</a:t>
            </a:r>
          </a:p>
          <a:p>
            <a:r>
              <a:rPr lang="en-US" dirty="0"/>
              <a:t>    -This committee consists of 3 professors from UNO:</a:t>
            </a:r>
          </a:p>
          <a:p>
            <a:r>
              <a:rPr lang="en-US" dirty="0"/>
              <a:t>        -Dr. Brian Dorn, Associate Professor of Computer Science</a:t>
            </a:r>
          </a:p>
          <a:p>
            <a:r>
              <a:rPr lang="en-US" dirty="0"/>
              <a:t>        -Dr. Rex </a:t>
            </a:r>
            <a:r>
              <a:rPr lang="en-US" dirty="0" err="1"/>
              <a:t>Cammack</a:t>
            </a:r>
            <a:r>
              <a:rPr lang="en-US" dirty="0"/>
              <a:t>, Associate Professor of Geography</a:t>
            </a:r>
          </a:p>
          <a:p>
            <a:r>
              <a:rPr lang="en-US" dirty="0"/>
              <a:t>        -Dr. Brian Ricks, Associate Professor of Computer Science</a:t>
            </a:r>
          </a:p>
          <a:p>
            <a:r>
              <a:rPr lang="en-US" dirty="0"/>
              <a:t>    -They will decide if my project can move forward where I would implement it over the summer or if changes need to be made before that can happen</a:t>
            </a:r>
          </a:p>
          <a:p>
            <a:r>
              <a:rPr lang="en-US" dirty="0"/>
              <a:t>-This presentation will be:</a:t>
            </a:r>
          </a:p>
          <a:p>
            <a:r>
              <a:rPr lang="en-US" dirty="0"/>
              <a:t>    -me creating some context around what my project is and why it is important</a:t>
            </a:r>
          </a:p>
          <a:p>
            <a:r>
              <a:rPr lang="en-US" dirty="0"/>
              <a:t>    -then I'm going to talk about some related work already out there that is similar to what I want to do</a:t>
            </a:r>
          </a:p>
          <a:p>
            <a:r>
              <a:rPr lang="en-US" dirty="0"/>
              <a:t>    -finally I will go in depth on what my project actually is and how I will build it as well as why</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a:t>
            </a:fld>
            <a:endParaRPr lang="en-US"/>
          </a:p>
        </p:txBody>
      </p:sp>
    </p:spTree>
    <p:extLst>
      <p:ext uri="{BB962C8B-B14F-4D97-AF65-F5344CB8AC3E}">
        <p14:creationId xmlns:p14="http://schemas.microsoft.com/office/powerpoint/2010/main" val="110916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part of my presentation I am going to talk about what exactly I propose building and how I think I can accomplish that</a:t>
            </a:r>
          </a:p>
          <a:p>
            <a:r>
              <a:rPr lang="en-US" dirty="0"/>
              <a:t>-I propose building a map based web application that will allow a user to visualize COVID-19 and weather data alongside each other in order to investigate the relationship between the two.</a:t>
            </a:r>
          </a:p>
          <a:p>
            <a:endParaRPr lang="en-US" dirty="0"/>
          </a:p>
          <a:p>
            <a:r>
              <a:rPr lang="en-US" dirty="0"/>
              <a:t>-The table here on the right shows the list of user stories for the project</a:t>
            </a:r>
          </a:p>
          <a:p>
            <a:r>
              <a:rPr lang="en-US" dirty="0"/>
              <a:t>-I’m going to walk through these in more detail with some mockups of what the screens might look like</a:t>
            </a:r>
          </a:p>
        </p:txBody>
      </p:sp>
      <p:sp>
        <p:nvSpPr>
          <p:cNvPr id="4" name="Slide Number Placeholder 3"/>
          <p:cNvSpPr>
            <a:spLocks noGrp="1"/>
          </p:cNvSpPr>
          <p:nvPr>
            <p:ph type="sldNum" sz="quarter" idx="5"/>
          </p:nvPr>
        </p:nvSpPr>
        <p:spPr/>
        <p:txBody>
          <a:bodyPr/>
          <a:lstStyle/>
          <a:p>
            <a:fld id="{30A9034F-20AE-4DE7-96BC-FDD871D2842E}" type="slidenum">
              <a:rPr lang="en-US" smtClean="0"/>
              <a:t>10</a:t>
            </a:fld>
            <a:endParaRPr lang="en-US"/>
          </a:p>
        </p:txBody>
      </p:sp>
    </p:spTree>
    <p:extLst>
      <p:ext uri="{BB962C8B-B14F-4D97-AF65-F5344CB8AC3E}">
        <p14:creationId xmlns:p14="http://schemas.microsoft.com/office/powerpoint/2010/main" val="173635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here on the left shows what the home page of the application might look like</a:t>
            </a:r>
          </a:p>
          <a:p>
            <a:endParaRPr lang="en-US" dirty="0"/>
          </a:p>
          <a:p>
            <a:r>
              <a:rPr lang="en-US" dirty="0"/>
              <a:t>-This mockup is related to my first 3 user stories</a:t>
            </a:r>
          </a:p>
          <a:p>
            <a:endParaRPr lang="en-US" dirty="0"/>
          </a:p>
          <a:p>
            <a:r>
              <a:rPr lang="en-US" dirty="0"/>
              <a:t>-These user stories center around allowing a user to find and select a county that they are interested in</a:t>
            </a:r>
          </a:p>
        </p:txBody>
      </p:sp>
      <p:sp>
        <p:nvSpPr>
          <p:cNvPr id="4" name="Slide Number Placeholder 3"/>
          <p:cNvSpPr>
            <a:spLocks noGrp="1"/>
          </p:cNvSpPr>
          <p:nvPr>
            <p:ph type="sldNum" sz="quarter" idx="5"/>
          </p:nvPr>
        </p:nvSpPr>
        <p:spPr/>
        <p:txBody>
          <a:bodyPr/>
          <a:lstStyle/>
          <a:p>
            <a:fld id="{30A9034F-20AE-4DE7-96BC-FDD871D2842E}" type="slidenum">
              <a:rPr lang="en-US" smtClean="0"/>
              <a:t>11</a:t>
            </a:fld>
            <a:endParaRPr lang="en-US"/>
          </a:p>
        </p:txBody>
      </p:sp>
    </p:spTree>
    <p:extLst>
      <p:ext uri="{BB962C8B-B14F-4D97-AF65-F5344CB8AC3E}">
        <p14:creationId xmlns:p14="http://schemas.microsoft.com/office/powerpoint/2010/main" val="172143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mockup shows what the screen might look like once a user has selected a county</a:t>
            </a:r>
          </a:p>
          <a:p>
            <a:endParaRPr lang="en-US" dirty="0"/>
          </a:p>
          <a:p>
            <a:r>
              <a:rPr lang="en-US" dirty="0"/>
              <a:t>-This is related to user stories 4 – 9</a:t>
            </a:r>
          </a:p>
          <a:p>
            <a:endParaRPr lang="en-US" dirty="0"/>
          </a:p>
          <a:p>
            <a:r>
              <a:rPr lang="en-US" dirty="0"/>
              <a:t>-These user stories center around visualizing the COVID-19 and weather data together</a:t>
            </a:r>
          </a:p>
        </p:txBody>
      </p:sp>
      <p:sp>
        <p:nvSpPr>
          <p:cNvPr id="4" name="Slide Number Placeholder 3"/>
          <p:cNvSpPr>
            <a:spLocks noGrp="1"/>
          </p:cNvSpPr>
          <p:nvPr>
            <p:ph type="sldNum" sz="quarter" idx="5"/>
          </p:nvPr>
        </p:nvSpPr>
        <p:spPr/>
        <p:txBody>
          <a:bodyPr/>
          <a:lstStyle/>
          <a:p>
            <a:fld id="{30A9034F-20AE-4DE7-96BC-FDD871D2842E}" type="slidenum">
              <a:rPr lang="en-US" smtClean="0"/>
              <a:t>12</a:t>
            </a:fld>
            <a:endParaRPr lang="en-US"/>
          </a:p>
        </p:txBody>
      </p:sp>
    </p:spTree>
    <p:extLst>
      <p:ext uri="{BB962C8B-B14F-4D97-AF65-F5344CB8AC3E}">
        <p14:creationId xmlns:p14="http://schemas.microsoft.com/office/powerpoint/2010/main" val="4147168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talk through each of these charts we see but before I do that I wanted to provide some context around why the mockup is laid out the way it is</a:t>
            </a:r>
          </a:p>
          <a:p>
            <a:endParaRPr lang="en-US" dirty="0"/>
          </a:p>
          <a:p>
            <a:r>
              <a:rPr lang="en-US" dirty="0"/>
              <a:t>-There was a literature review performed in 2002 that looked at the cognitive literature on how people understand graphs. This paper looked at 3 factors that influence a viewer's understanding of a graph:</a:t>
            </a:r>
          </a:p>
          <a:p>
            <a:r>
              <a:rPr lang="en-US" dirty="0"/>
              <a:t>            -the visual characteristics of the graph</a:t>
            </a:r>
          </a:p>
          <a:p>
            <a:r>
              <a:rPr lang="en-US" dirty="0"/>
              <a:t>            -a viewer's knowledge about graphs</a:t>
            </a:r>
          </a:p>
          <a:p>
            <a:r>
              <a:rPr lang="en-US" dirty="0"/>
              <a:t>            -a viewer's knowledge about the data in the graph</a:t>
            </a:r>
          </a:p>
          <a:p>
            <a:endParaRPr lang="en-US" dirty="0"/>
          </a:p>
          <a:p>
            <a:r>
              <a:rPr lang="en-US" dirty="0"/>
              <a:t>-This paper synthesized their findings into recommendations for how to best present graphs to students. One of their recommendations was to represent the same data in multiple formats because this helps students' understanding when there are multiple quantitative facts to communicate about the data. I have 3 quantitative facts that I wish to communicate about the data</a:t>
            </a:r>
          </a:p>
          <a:p>
            <a:r>
              <a:rPr lang="en-US" dirty="0"/>
              <a:t>            -what is the trend of COVID-19 infections</a:t>
            </a:r>
          </a:p>
          <a:p>
            <a:r>
              <a:rPr lang="en-US" dirty="0"/>
              <a:t>            -what is the trend of the weather data point, temperature for instance</a:t>
            </a:r>
          </a:p>
          <a:p>
            <a:r>
              <a:rPr lang="en-US" dirty="0"/>
              <a:t>            -what is the covariance of COVID-19 infections with the weather data point</a:t>
            </a:r>
          </a:p>
          <a:p>
            <a:endParaRPr lang="en-US" dirty="0"/>
          </a:p>
          <a:p>
            <a:r>
              <a:rPr lang="en-US" dirty="0"/>
              <a:t>-On this bottom chart we can see the average temperature for this county across this date range</a:t>
            </a:r>
          </a:p>
        </p:txBody>
      </p:sp>
      <p:sp>
        <p:nvSpPr>
          <p:cNvPr id="4" name="Slide Number Placeholder 3"/>
          <p:cNvSpPr>
            <a:spLocks noGrp="1"/>
          </p:cNvSpPr>
          <p:nvPr>
            <p:ph type="sldNum" sz="quarter" idx="5"/>
          </p:nvPr>
        </p:nvSpPr>
        <p:spPr/>
        <p:txBody>
          <a:bodyPr/>
          <a:lstStyle/>
          <a:p>
            <a:fld id="{30A9034F-20AE-4DE7-96BC-FDD871D2842E}" type="slidenum">
              <a:rPr lang="en-US" smtClean="0"/>
              <a:t>13</a:t>
            </a:fld>
            <a:endParaRPr lang="en-US"/>
          </a:p>
        </p:txBody>
      </p:sp>
    </p:spTree>
    <p:extLst>
      <p:ext uri="{BB962C8B-B14F-4D97-AF65-F5344CB8AC3E}">
        <p14:creationId xmlns:p14="http://schemas.microsoft.com/office/powerpoint/2010/main" val="106895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middle chart we can see the COVID-19 infections for this county across this date range</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14</a:t>
            </a:fld>
            <a:endParaRPr lang="en-US"/>
          </a:p>
        </p:txBody>
      </p:sp>
    </p:spTree>
    <p:extLst>
      <p:ext uri="{BB962C8B-B14F-4D97-AF65-F5344CB8AC3E}">
        <p14:creationId xmlns:p14="http://schemas.microsoft.com/office/powerpoint/2010/main" val="130719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top chart we can see a scatter plot of COVID-19 infections and average temperature along with the correlation coefficient which, from a high level, is a number that shows you how correlated 2 variables are</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15</a:t>
            </a:fld>
            <a:endParaRPr lang="en-US"/>
          </a:p>
        </p:txBody>
      </p:sp>
    </p:spTree>
    <p:extLst>
      <p:ext uri="{BB962C8B-B14F-4D97-AF65-F5344CB8AC3E}">
        <p14:creationId xmlns:p14="http://schemas.microsoft.com/office/powerpoint/2010/main" val="33477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mockup we see the chart settings menu opened up</a:t>
            </a:r>
          </a:p>
          <a:p>
            <a:endParaRPr lang="en-US" dirty="0"/>
          </a:p>
          <a:p>
            <a:r>
              <a:rPr lang="en-US" dirty="0"/>
              <a:t>-This mockup is related to user stories 10 – 12</a:t>
            </a:r>
          </a:p>
          <a:p>
            <a:endParaRPr lang="en-US" dirty="0"/>
          </a:p>
          <a:p>
            <a:r>
              <a:rPr lang="en-US" dirty="0"/>
              <a:t>-These user stories center around the configurability of the visualization</a:t>
            </a:r>
          </a:p>
          <a:p>
            <a:endParaRPr lang="en-US" dirty="0"/>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16</a:t>
            </a:fld>
            <a:endParaRPr lang="en-US"/>
          </a:p>
        </p:txBody>
      </p:sp>
    </p:spTree>
    <p:extLst>
      <p:ext uri="{BB962C8B-B14F-4D97-AF65-F5344CB8AC3E}">
        <p14:creationId xmlns:p14="http://schemas.microsoft.com/office/powerpoint/2010/main" val="1614166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better picture of what that chart settings menu looks like</a:t>
            </a:r>
          </a:p>
          <a:p>
            <a:endParaRPr lang="en-US" dirty="0"/>
          </a:p>
          <a:p>
            <a:r>
              <a:rPr lang="en-US" dirty="0"/>
              <a:t>-The top selection that a user can make here is how the data is aggregated</a:t>
            </a:r>
          </a:p>
          <a:p>
            <a:r>
              <a:rPr lang="en-US" dirty="0"/>
              <a:t>-Users will be able to view the data points as daily data points, weekly averages or 7-day rolling averages</a:t>
            </a:r>
          </a:p>
          <a:p>
            <a:endParaRPr lang="en-US" dirty="0"/>
          </a:p>
          <a:p>
            <a:r>
              <a:rPr lang="en-US" dirty="0"/>
              <a:t>-This was actually something I found in the previous papers that looked at weather and influenza and covid-19</a:t>
            </a:r>
          </a:p>
          <a:p>
            <a:r>
              <a:rPr lang="en-US" dirty="0"/>
              <a:t>-These papers rolled up their data to weekly averages or 7-day rolling averages in order to smooth out the data</a:t>
            </a:r>
          </a:p>
          <a:p>
            <a:r>
              <a:rPr lang="en-US" dirty="0"/>
              <a:t>-This becomes more important for the COVID datasets because there are large spikes that can occur due to variations in how many tests were performed in a county day to day</a:t>
            </a:r>
          </a:p>
          <a:p>
            <a:r>
              <a:rPr lang="en-US" dirty="0"/>
              <a:t>-This feature allows a user to smooth out those spikes</a:t>
            </a:r>
          </a:p>
          <a:p>
            <a:endParaRPr lang="en-US" dirty="0"/>
          </a:p>
          <a:p>
            <a:r>
              <a:rPr lang="en-US" dirty="0"/>
              <a:t>-The other selection here is the weather data point</a:t>
            </a:r>
          </a:p>
          <a:p>
            <a:r>
              <a:rPr lang="en-US" dirty="0"/>
              <a:t>-Users will be able to select a weather data point from a predefined list</a:t>
            </a:r>
          </a:p>
          <a:p>
            <a:r>
              <a:rPr lang="en-US" dirty="0"/>
              <a:t>-When a user changes this selection they would see the bottom and top charts update</a:t>
            </a:r>
          </a:p>
          <a:p>
            <a:r>
              <a:rPr lang="en-US" dirty="0"/>
              <a:t>-So for instance if a user changed the selection from Average Temperature to Average Relative Humidity…</a:t>
            </a:r>
          </a:p>
        </p:txBody>
      </p:sp>
      <p:sp>
        <p:nvSpPr>
          <p:cNvPr id="4" name="Slide Number Placeholder 3"/>
          <p:cNvSpPr>
            <a:spLocks noGrp="1"/>
          </p:cNvSpPr>
          <p:nvPr>
            <p:ph type="sldNum" sz="quarter" idx="5"/>
          </p:nvPr>
        </p:nvSpPr>
        <p:spPr/>
        <p:txBody>
          <a:bodyPr/>
          <a:lstStyle/>
          <a:p>
            <a:fld id="{30A9034F-20AE-4DE7-96BC-FDD871D2842E}" type="slidenum">
              <a:rPr lang="en-US" smtClean="0"/>
              <a:t>17</a:t>
            </a:fld>
            <a:endParaRPr lang="en-US"/>
          </a:p>
        </p:txBody>
      </p:sp>
    </p:spTree>
    <p:extLst>
      <p:ext uri="{BB962C8B-B14F-4D97-AF65-F5344CB8AC3E}">
        <p14:creationId xmlns:p14="http://schemas.microsoft.com/office/powerpoint/2010/main" val="3887537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mockup here is related to user story 13 that deals with how a student can gather evidence they can reference for their conclusion</a:t>
            </a:r>
          </a:p>
        </p:txBody>
      </p:sp>
      <p:sp>
        <p:nvSpPr>
          <p:cNvPr id="4" name="Slide Number Placeholder 3"/>
          <p:cNvSpPr>
            <a:spLocks noGrp="1"/>
          </p:cNvSpPr>
          <p:nvPr>
            <p:ph type="sldNum" sz="quarter" idx="5"/>
          </p:nvPr>
        </p:nvSpPr>
        <p:spPr/>
        <p:txBody>
          <a:bodyPr/>
          <a:lstStyle/>
          <a:p>
            <a:fld id="{30A9034F-20AE-4DE7-96BC-FDD871D2842E}" type="slidenum">
              <a:rPr lang="en-US" smtClean="0"/>
              <a:t>18</a:t>
            </a:fld>
            <a:endParaRPr lang="en-US"/>
          </a:p>
        </p:txBody>
      </p:sp>
    </p:spTree>
    <p:extLst>
      <p:ext uri="{BB962C8B-B14F-4D97-AF65-F5344CB8AC3E}">
        <p14:creationId xmlns:p14="http://schemas.microsoft.com/office/powerpoint/2010/main" val="23338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better view of what that looks like to the user</a:t>
            </a:r>
          </a:p>
          <a:p>
            <a:endParaRPr lang="en-US" dirty="0"/>
          </a:p>
          <a:p>
            <a:r>
              <a:rPr lang="en-US" dirty="0"/>
              <a:t>-Basically, I plan on encoding the current application state in the URL so that when a student wants to share what they are seeing on their screen with someone else they just need to copy the link</a:t>
            </a:r>
          </a:p>
          <a:p>
            <a:r>
              <a:rPr lang="en-US" dirty="0"/>
              <a:t>-Then when someone else opens that link they would be taken to the same county with all the same chart settings selected</a:t>
            </a:r>
          </a:p>
        </p:txBody>
      </p:sp>
      <p:sp>
        <p:nvSpPr>
          <p:cNvPr id="4" name="Slide Number Placeholder 3"/>
          <p:cNvSpPr>
            <a:spLocks noGrp="1"/>
          </p:cNvSpPr>
          <p:nvPr>
            <p:ph type="sldNum" sz="quarter" idx="5"/>
          </p:nvPr>
        </p:nvSpPr>
        <p:spPr/>
        <p:txBody>
          <a:bodyPr/>
          <a:lstStyle/>
          <a:p>
            <a:fld id="{30A9034F-20AE-4DE7-96BC-FDD871D2842E}" type="slidenum">
              <a:rPr lang="en-US" smtClean="0"/>
              <a:t>19</a:t>
            </a:fld>
            <a:endParaRPr lang="en-US"/>
          </a:p>
        </p:txBody>
      </p:sp>
    </p:spTree>
    <p:extLst>
      <p:ext uri="{BB962C8B-B14F-4D97-AF65-F5344CB8AC3E}">
        <p14:creationId xmlns:p14="http://schemas.microsoft.com/office/powerpoint/2010/main" val="411889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of you might remember when this pandemic began last spring some people said this would all just 'go away' with warmer weather...</a:t>
            </a:r>
          </a:p>
          <a:p>
            <a:r>
              <a:rPr lang="en-US" dirty="0"/>
              <a:t>-While we know that this did not all just 'go away', people were bringing this up because weather's effect on the season flu is actually well established.</a:t>
            </a:r>
          </a:p>
          <a:p>
            <a:endParaRPr lang="en-US" dirty="0"/>
          </a:p>
          <a:p>
            <a:r>
              <a:rPr lang="en-US" dirty="0"/>
              <a:t>-There was a study done in France in 2016 that looked at weather's role on seasonal influenza spread (Roussel et al., 2016)</a:t>
            </a:r>
          </a:p>
          <a:p>
            <a:r>
              <a:rPr lang="en-US" dirty="0"/>
              <a:t>-This study found that a couple groups of weather variables had an impact of influenza spread</a:t>
            </a:r>
          </a:p>
          <a:p>
            <a:r>
              <a:rPr lang="en-US" dirty="0"/>
              <a:t>-The first group was temperature, </a:t>
            </a:r>
            <a:r>
              <a:rPr lang="en-US" dirty="0" err="1"/>
              <a:t>aboslute</a:t>
            </a:r>
            <a:r>
              <a:rPr lang="en-US" dirty="0"/>
              <a:t> humidity and daily variation of </a:t>
            </a:r>
            <a:r>
              <a:rPr lang="en-US" dirty="0" err="1"/>
              <a:t>aboslute</a:t>
            </a:r>
            <a:r>
              <a:rPr lang="en-US" dirty="0"/>
              <a:t> humidity</a:t>
            </a:r>
          </a:p>
          <a:p>
            <a:r>
              <a:rPr lang="en-US" dirty="0"/>
              <a:t>-The second group was sunshine duration, relative humidity and daily variation of relative humidity</a:t>
            </a:r>
          </a:p>
          <a:p>
            <a:r>
              <a:rPr lang="en-US" dirty="0"/>
              <a:t>-The impact of these groups of weather variables was found to be between 3% - 6%, so relatively low but still there</a:t>
            </a:r>
          </a:p>
          <a:p>
            <a:r>
              <a:rPr lang="en-US" dirty="0"/>
              <a:t>-This study mentioned that their results were consistent with similar studies in other parts of the world where a weather impact on influenza spread was found to be a few percent as well</a:t>
            </a:r>
          </a:p>
          <a:p>
            <a:r>
              <a:rPr lang="en-US" dirty="0"/>
              <a:t>    </a:t>
            </a:r>
          </a:p>
          <a:p>
            <a:r>
              <a:rPr lang="en-US" dirty="0"/>
              <a:t>-There have been a few studies this last year looking at weather's role in the COVID-19 pandemic</a:t>
            </a:r>
          </a:p>
          <a:p>
            <a:r>
              <a:rPr lang="en-US" dirty="0"/>
              <a:t>-Results have been mixed</a:t>
            </a:r>
          </a:p>
          <a:p>
            <a:endParaRPr lang="en-US" dirty="0"/>
          </a:p>
          <a:p>
            <a:r>
              <a:rPr lang="en-US" dirty="0"/>
              <a:t>-One literature review summarized the work of 23 studies that investigated the relationship between COVID-19 transmission and different weather variables (</a:t>
            </a:r>
            <a:r>
              <a:rPr lang="en-US" dirty="0" err="1"/>
              <a:t>McClymont</a:t>
            </a:r>
            <a:r>
              <a:rPr lang="en-US" dirty="0"/>
              <a:t> &amp; Hu, 2021)</a:t>
            </a:r>
          </a:p>
          <a:p>
            <a:r>
              <a:rPr lang="en-US" dirty="0"/>
              <a:t>-This literature review found that most studies who looked at temperature or humidity found a correlation with COVID-19 transmission\</a:t>
            </a:r>
          </a:p>
          <a:p>
            <a:r>
              <a:rPr lang="en-US" dirty="0"/>
              <a:t>-However, some reported a positive correlation while others reported a negative correlation</a:t>
            </a:r>
          </a:p>
          <a:p>
            <a:endParaRPr lang="en-US" dirty="0"/>
          </a:p>
          <a:p>
            <a:r>
              <a:rPr lang="en-US" dirty="0"/>
              <a:t>-Another study published in the same journal highlighted an issue with the existing research on COVID-19 and weather (</a:t>
            </a:r>
            <a:r>
              <a:rPr lang="en-US" dirty="0" err="1"/>
              <a:t>Jamshidi</a:t>
            </a:r>
            <a:r>
              <a:rPr lang="en-US" dirty="0"/>
              <a:t> et al., 2020)</a:t>
            </a:r>
          </a:p>
          <a:p>
            <a:r>
              <a:rPr lang="en-US" dirty="0"/>
              <a:t>-They said that existing research only considers weather variables during analysis</a:t>
            </a:r>
          </a:p>
          <a:p>
            <a:r>
              <a:rPr lang="en-US" dirty="0"/>
              <a:t>-Instead, this study looked at weather variables alongside other things like population mobility (how much are people moving around) and urban density (how populated is this area)</a:t>
            </a:r>
          </a:p>
          <a:p>
            <a:r>
              <a:rPr lang="en-US" dirty="0"/>
              <a:t>-They found that weather's impact was small, a few percent, where as things like population mobility and urban density had a much higher impact, 34% and 13%</a:t>
            </a:r>
          </a:p>
          <a:p>
            <a:endParaRPr lang="en-US" dirty="0"/>
          </a:p>
          <a:p>
            <a:r>
              <a:rPr lang="en-US" dirty="0"/>
              <a:t>-One limitation to point out with both of these studies is the data that they had to work with</a:t>
            </a:r>
          </a:p>
          <a:p>
            <a:r>
              <a:rPr lang="en-US" dirty="0"/>
              <a:t>-One study was submitted for review in September 2020 while the other study was submitted in November 2020 meaning that both of them were missing out on spikes seen in the US around the November - January timeframe</a:t>
            </a:r>
          </a:p>
        </p:txBody>
      </p:sp>
      <p:sp>
        <p:nvSpPr>
          <p:cNvPr id="4" name="Slide Number Placeholder 3"/>
          <p:cNvSpPr>
            <a:spLocks noGrp="1"/>
          </p:cNvSpPr>
          <p:nvPr>
            <p:ph type="sldNum" sz="quarter" idx="5"/>
          </p:nvPr>
        </p:nvSpPr>
        <p:spPr/>
        <p:txBody>
          <a:bodyPr/>
          <a:lstStyle/>
          <a:p>
            <a:fld id="{30A9034F-20AE-4DE7-96BC-FDD871D2842E}" type="slidenum">
              <a:rPr lang="en-US" smtClean="0"/>
              <a:t>2</a:t>
            </a:fld>
            <a:endParaRPr lang="en-US"/>
          </a:p>
        </p:txBody>
      </p:sp>
    </p:spTree>
    <p:extLst>
      <p:ext uri="{BB962C8B-B14F-4D97-AF65-F5344CB8AC3E}">
        <p14:creationId xmlns:p14="http://schemas.microsoft.com/office/powerpoint/2010/main" val="273073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talk about how I would go about building this, starting with my data sources</a:t>
            </a:r>
          </a:p>
          <a:p>
            <a:r>
              <a:rPr lang="en-US" dirty="0"/>
              <a:t> -I evaluated several data sources for both COVID-19 and Weather data.</a:t>
            </a:r>
          </a:p>
          <a:p>
            <a:endParaRPr lang="en-US" dirty="0"/>
          </a:p>
          <a:p>
            <a:r>
              <a:rPr lang="en-US" dirty="0"/>
              <a:t>-For COVID-19 data I decided on the New York Times dataset on GitHub</a:t>
            </a:r>
          </a:p>
          <a:p>
            <a:r>
              <a:rPr lang="en-US" dirty="0"/>
              <a:t>-Cumulative cases by county by day for all counties in US.</a:t>
            </a:r>
          </a:p>
          <a:p>
            <a:endParaRPr lang="en-US" dirty="0"/>
          </a:p>
          <a:p>
            <a:r>
              <a:rPr lang="en-US" dirty="0"/>
              <a:t>-Weather</a:t>
            </a:r>
          </a:p>
          <a:p>
            <a:r>
              <a:rPr lang="en-US" dirty="0"/>
              <a:t>-For my weather data I decided on using an API from </a:t>
            </a:r>
            <a:r>
              <a:rPr lang="en-US" dirty="0" err="1"/>
              <a:t>WeatherSource</a:t>
            </a:r>
            <a:endParaRPr lang="en-US" dirty="0"/>
          </a:p>
          <a:p>
            <a:r>
              <a:rPr lang="en-US" dirty="0"/>
              <a:t>-</a:t>
            </a:r>
            <a:r>
              <a:rPr lang="en-US" dirty="0" err="1"/>
              <a:t>WeatherSource</a:t>
            </a:r>
            <a:r>
              <a:rPr lang="en-US" dirty="0"/>
              <a:t> is a technology company that provides a suite of products that help businesses leverage weather and climate data</a:t>
            </a:r>
          </a:p>
          <a:p>
            <a:r>
              <a:rPr lang="en-US" dirty="0"/>
              <a:t>-On March 16th, 2020 </a:t>
            </a:r>
            <a:r>
              <a:rPr lang="en-US" dirty="0" err="1"/>
              <a:t>WeatherSource</a:t>
            </a:r>
            <a:r>
              <a:rPr lang="en-US" dirty="0"/>
              <a:t> opened up their API for free to any researchers exploring the relationship between weather and the COVID-19 pandemic</a:t>
            </a:r>
          </a:p>
          <a:p>
            <a:r>
              <a:rPr lang="en-US" dirty="0"/>
              <a:t>-One of their APIs allows you to query many different weather data points by location using latitude and longitude or a zip code along with a date range</a:t>
            </a:r>
          </a:p>
          <a:p>
            <a:r>
              <a:rPr lang="en-US" dirty="0"/>
              <a:t>-Data can be returned in an hourly or daily format</a:t>
            </a:r>
          </a:p>
          <a:p>
            <a:r>
              <a:rPr lang="en-US" dirty="0"/>
              <a:t>-For my purposes I will be querying average temperature, average relative humidity and average absolute humidity by </a:t>
            </a:r>
            <a:r>
              <a:rPr lang="en-US" dirty="0" err="1"/>
              <a:t>lat</a:t>
            </a:r>
            <a:r>
              <a:rPr lang="en-US" dirty="0"/>
              <a:t>/long and a date range where the </a:t>
            </a:r>
            <a:r>
              <a:rPr lang="en-US" dirty="0" err="1"/>
              <a:t>lat</a:t>
            </a:r>
            <a:r>
              <a:rPr lang="en-US" dirty="0"/>
              <a:t>/long will be the centroid of the county the user has selected</a:t>
            </a:r>
          </a:p>
          <a:p>
            <a:r>
              <a:rPr lang="en-US" dirty="0"/>
              <a:t>-Data returned in a daily format</a:t>
            </a:r>
          </a:p>
        </p:txBody>
      </p:sp>
      <p:sp>
        <p:nvSpPr>
          <p:cNvPr id="4" name="Slide Number Placeholder 3"/>
          <p:cNvSpPr>
            <a:spLocks noGrp="1"/>
          </p:cNvSpPr>
          <p:nvPr>
            <p:ph type="sldNum" sz="quarter" idx="5"/>
          </p:nvPr>
        </p:nvSpPr>
        <p:spPr/>
        <p:txBody>
          <a:bodyPr/>
          <a:lstStyle/>
          <a:p>
            <a:fld id="{30A9034F-20AE-4DE7-96BC-FDD871D2842E}" type="slidenum">
              <a:rPr lang="en-US" smtClean="0"/>
              <a:t>20</a:t>
            </a:fld>
            <a:endParaRPr lang="en-US"/>
          </a:p>
        </p:txBody>
      </p:sp>
    </p:spTree>
    <p:extLst>
      <p:ext uri="{BB962C8B-B14F-4D97-AF65-F5344CB8AC3E}">
        <p14:creationId xmlns:p14="http://schemas.microsoft.com/office/powerpoint/2010/main" val="250624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those sources will need a little bit of transformation for my purposes</a:t>
            </a:r>
          </a:p>
          <a:p>
            <a:endParaRPr lang="en-US" dirty="0"/>
          </a:p>
          <a:p>
            <a:r>
              <a:rPr lang="en-US" dirty="0"/>
              <a:t>-For the COVID data,  I start with cumulative case counts by day for a county</a:t>
            </a:r>
          </a:p>
          <a:p>
            <a:r>
              <a:rPr lang="en-US" dirty="0"/>
              <a:t>-I need to end up with new infections by day for a county</a:t>
            </a:r>
          </a:p>
          <a:p>
            <a:r>
              <a:rPr lang="en-US" dirty="0"/>
              <a:t>-For any given day, subtract the cumulative case count for the previous day from the current day and you get new infections on that current day</a:t>
            </a:r>
          </a:p>
          <a:p>
            <a:r>
              <a:rPr lang="en-US" dirty="0"/>
              <a:t>-This can then be rolled up to a weekly or 7-day rolling average</a:t>
            </a:r>
          </a:p>
          <a:p>
            <a:endParaRPr lang="en-US" dirty="0"/>
          </a:p>
          <a:p>
            <a:r>
              <a:rPr lang="en-US" dirty="0"/>
              <a:t>-For the Weather data, I start with the daily data points I need already</a:t>
            </a:r>
          </a:p>
          <a:p>
            <a:r>
              <a:rPr lang="en-US" dirty="0"/>
              <a:t>-Then I can convert them to weekly or 7-day rolling averages in the same way as the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21</a:t>
            </a:fld>
            <a:endParaRPr lang="en-US"/>
          </a:p>
        </p:txBody>
      </p:sp>
    </p:spTree>
    <p:extLst>
      <p:ext uri="{BB962C8B-B14F-4D97-AF65-F5344CB8AC3E}">
        <p14:creationId xmlns:p14="http://schemas.microsoft.com/office/powerpoint/2010/main" val="4217234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plan on building my project in the cloud...no pun intended</a:t>
            </a:r>
          </a:p>
          <a:p>
            <a:r>
              <a:rPr lang="en-US" dirty="0"/>
              <a:t>-Azure offers a free student account</a:t>
            </a:r>
          </a:p>
          <a:p>
            <a:r>
              <a:rPr lang="en-US" dirty="0"/>
              <a:t>-Here are the Azure resources I think I will use</a:t>
            </a:r>
          </a:p>
          <a:p>
            <a:r>
              <a:rPr lang="en-US" dirty="0"/>
              <a:t>            -Azure App Service</a:t>
            </a:r>
          </a:p>
          <a:p>
            <a:r>
              <a:rPr lang="en-US" dirty="0"/>
              <a:t>                -To host an ASP.NET Core Web Application that will serve up an Angular frontend and provide API endpoints for serving up the COVID-19 and weather data</a:t>
            </a:r>
          </a:p>
          <a:p>
            <a:r>
              <a:rPr lang="en-US" dirty="0"/>
              <a:t>            -Azure SQL database</a:t>
            </a:r>
          </a:p>
          <a:p>
            <a:r>
              <a:rPr lang="en-US" dirty="0"/>
              <a:t>                -Loaded nightly or weekly with COVID-19 data from the New York Times dataset on </a:t>
            </a:r>
            <a:r>
              <a:rPr lang="en-US" dirty="0" err="1"/>
              <a:t>Github</a:t>
            </a:r>
            <a:endParaRPr lang="en-US" dirty="0"/>
          </a:p>
          <a:p>
            <a:r>
              <a:rPr lang="en-US" dirty="0"/>
              <a:t>                -Used by API serving up COVID-19 data</a:t>
            </a:r>
          </a:p>
          <a:p>
            <a:r>
              <a:rPr lang="en-US" dirty="0"/>
              <a:t>            -Azure Function or </a:t>
            </a:r>
            <a:r>
              <a:rPr lang="en-US" dirty="0" err="1"/>
              <a:t>WebJob</a:t>
            </a:r>
            <a:r>
              <a:rPr lang="en-US" dirty="0"/>
              <a:t> inside App Service</a:t>
            </a:r>
          </a:p>
          <a:p>
            <a:r>
              <a:rPr lang="en-US" dirty="0"/>
              <a:t>                -For this nightly load I am currently trying to decide between a </a:t>
            </a:r>
            <a:r>
              <a:rPr lang="en-US" dirty="0" err="1"/>
              <a:t>WebJob</a:t>
            </a:r>
            <a:r>
              <a:rPr lang="en-US" dirty="0"/>
              <a:t> or an Azure Function, any help would be much appreciated</a:t>
            </a:r>
          </a:p>
          <a:p>
            <a:r>
              <a:rPr lang="en-US" dirty="0"/>
              <a:t>                -1.2 million rows of data, ~12 MB</a:t>
            </a:r>
          </a:p>
          <a:p>
            <a:r>
              <a:rPr lang="en-US" dirty="0"/>
              <a:t>                -Leaning towards Function</a:t>
            </a:r>
          </a:p>
          <a:p>
            <a:r>
              <a:rPr lang="en-US" dirty="0"/>
              <a:t>-Code repository hosted on GitHub with GitHub actions for CI/CD</a:t>
            </a:r>
          </a:p>
        </p:txBody>
      </p:sp>
      <p:sp>
        <p:nvSpPr>
          <p:cNvPr id="4" name="Slide Number Placeholder 3"/>
          <p:cNvSpPr>
            <a:spLocks noGrp="1"/>
          </p:cNvSpPr>
          <p:nvPr>
            <p:ph type="sldNum" sz="quarter" idx="5"/>
          </p:nvPr>
        </p:nvSpPr>
        <p:spPr/>
        <p:txBody>
          <a:bodyPr/>
          <a:lstStyle/>
          <a:p>
            <a:fld id="{30A9034F-20AE-4DE7-96BC-FDD871D2842E}" type="slidenum">
              <a:rPr lang="en-US" smtClean="0"/>
              <a:t>22</a:t>
            </a:fld>
            <a:endParaRPr lang="en-US"/>
          </a:p>
        </p:txBody>
      </p:sp>
    </p:spTree>
    <p:extLst>
      <p:ext uri="{BB962C8B-B14F-4D97-AF65-F5344CB8AC3E}">
        <p14:creationId xmlns:p14="http://schemas.microsoft.com/office/powerpoint/2010/main" val="258105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rough timeline for the development tasks that I would need to do for this project</a:t>
            </a:r>
          </a:p>
          <a:p>
            <a:endParaRPr lang="en-US" dirty="0"/>
          </a:p>
          <a:p>
            <a:r>
              <a:rPr lang="en-US" dirty="0"/>
              <a:t>-I will need to have it finished the week of July 22</a:t>
            </a:r>
            <a:r>
              <a:rPr lang="en-US" baseline="30000" dirty="0"/>
              <a:t>nd</a:t>
            </a:r>
            <a:r>
              <a:rPr lang="en-US" dirty="0"/>
              <a:t> because that is when I would need to be doing another presentation with the finished product in order to graduate on time</a:t>
            </a:r>
          </a:p>
        </p:txBody>
      </p:sp>
      <p:sp>
        <p:nvSpPr>
          <p:cNvPr id="4" name="Slide Number Placeholder 3"/>
          <p:cNvSpPr>
            <a:spLocks noGrp="1"/>
          </p:cNvSpPr>
          <p:nvPr>
            <p:ph type="sldNum" sz="quarter" idx="5"/>
          </p:nvPr>
        </p:nvSpPr>
        <p:spPr/>
        <p:txBody>
          <a:bodyPr/>
          <a:lstStyle/>
          <a:p>
            <a:fld id="{30A9034F-20AE-4DE7-96BC-FDD871D2842E}" type="slidenum">
              <a:rPr lang="en-US" smtClean="0"/>
              <a:t>23</a:t>
            </a:fld>
            <a:endParaRPr lang="en-US"/>
          </a:p>
        </p:txBody>
      </p:sp>
    </p:spTree>
    <p:extLst>
      <p:ext uri="{BB962C8B-B14F-4D97-AF65-F5344CB8AC3E}">
        <p14:creationId xmlns:p14="http://schemas.microsoft.com/office/powerpoint/2010/main" val="262214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I propose building a visualization tool that would allow a user to investigate weather's role in the pandemic with the goal of engaging students in a real world scientific debate where they would be expected to follow the scientific process and think critically about what they might find.</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24</a:t>
            </a:fld>
            <a:endParaRPr lang="en-US"/>
          </a:p>
        </p:txBody>
      </p:sp>
    </p:spTree>
    <p:extLst>
      <p:ext uri="{BB962C8B-B14F-4D97-AF65-F5344CB8AC3E}">
        <p14:creationId xmlns:p14="http://schemas.microsoft.com/office/powerpoint/2010/main" val="1028693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open it up to everyone for questions I would actually like to discuss 2 questions I received from Dr Ricks on my graduate committee because they’re really good questions</a:t>
            </a:r>
          </a:p>
          <a:p>
            <a:endParaRPr lang="en-US" dirty="0"/>
          </a:p>
          <a:p>
            <a:r>
              <a:rPr lang="en-US" dirty="0"/>
              <a:t>-'If researchers have found that the relationship between weather and COVID spread is low, what do you think the middle school students will conclude?’</a:t>
            </a:r>
          </a:p>
          <a:p>
            <a:endParaRPr lang="en-US" dirty="0"/>
          </a:p>
          <a:p>
            <a:r>
              <a:rPr lang="en-US" dirty="0"/>
              <a:t>-My project is not really about what a user might find</a:t>
            </a:r>
          </a:p>
          <a:p>
            <a:r>
              <a:rPr lang="en-US" dirty="0"/>
              <a:t>-The real purpose of building this tool is to enable a classroom activity that engages students by having them follow the scientific process and think critically</a:t>
            </a:r>
          </a:p>
          <a:p>
            <a:r>
              <a:rPr lang="en-US" dirty="0"/>
              <a:t>-We want the students to think critically about what they are seeing in this tool and more specifically what they are not seeing</a:t>
            </a:r>
          </a:p>
          <a:p>
            <a:endParaRPr lang="en-US" dirty="0"/>
          </a:p>
          <a:p>
            <a:r>
              <a:rPr lang="en-US" dirty="0"/>
              <a:t>-It is very plausible that students could go to a county and see what they think is a strong correlation between weather and COVID-19 infection rates</a:t>
            </a:r>
          </a:p>
          <a:p>
            <a:r>
              <a:rPr lang="en-US" dirty="0"/>
              <a:t>-We want them to be challenged to think about what else could be causing this? What am I not seeing?</a:t>
            </a:r>
          </a:p>
          <a:p>
            <a:r>
              <a:rPr lang="en-US" dirty="0"/>
              <a:t>-For instance, what local policies were enacted in this county and when? What's the mobility index for this county across this date range?</a:t>
            </a:r>
          </a:p>
          <a:p>
            <a:endParaRPr lang="en-US" dirty="0"/>
          </a:p>
          <a:p>
            <a:r>
              <a:rPr lang="en-US" dirty="0"/>
              <a:t>-This same learning opportunity actually applies to adults as well</a:t>
            </a:r>
          </a:p>
          <a:p>
            <a:r>
              <a:rPr lang="en-US" dirty="0"/>
              <a:t>-How many data visualizations do we see in the news or on social media?</a:t>
            </a:r>
          </a:p>
          <a:p>
            <a:r>
              <a:rPr lang="en-US" dirty="0"/>
              <a:t>-Thinking critically about what those are showing you as well as what they’re not showing you is just as important for us adults as it is middle school students</a:t>
            </a:r>
          </a:p>
          <a:p>
            <a:endParaRPr lang="en-US" dirty="0"/>
          </a:p>
          <a:p>
            <a:r>
              <a:rPr lang="en-US" dirty="0"/>
              <a:t>-So in a way we're pushing a lot of responsibility outside of the tool because it allowed us to scope my project to a limited set of concerns, weather and COVID-19</a:t>
            </a:r>
          </a:p>
          <a:p>
            <a:r>
              <a:rPr lang="en-US" dirty="0"/>
              <a:t>-It would be nearly impossible to create a tool that truly explained COVID-19 infection rates because there’s an infinite number of variables to consider</a:t>
            </a:r>
          </a:p>
          <a:p>
            <a:endParaRPr lang="en-US" dirty="0"/>
          </a:p>
          <a:p>
            <a:endParaRPr lang="en-US" dirty="0"/>
          </a:p>
          <a:p>
            <a:endParaRPr lang="en-US" dirty="0"/>
          </a:p>
          <a:p>
            <a:r>
              <a:rPr lang="en-US" dirty="0"/>
              <a:t>-'Do you have any thoughts about how to determine if the project accomplished the goal of student learning?’</a:t>
            </a:r>
          </a:p>
          <a:p>
            <a:r>
              <a:rPr lang="en-US" dirty="0"/>
              <a:t>-The right way to validate this tool would be through usability studies where we actually create a classroom activity and put it in front of real students in a classroom</a:t>
            </a:r>
          </a:p>
          <a:p>
            <a:r>
              <a:rPr lang="en-US" dirty="0"/>
              <a:t>-However, for the purposes of my capstone project and due to time constraints that will be out of scope</a:t>
            </a:r>
          </a:p>
          <a:p>
            <a:r>
              <a:rPr lang="en-US" dirty="0"/>
              <a:t>-My definition of success for this project will be if it is ready for usability testing in a real classroom context</a:t>
            </a:r>
          </a:p>
        </p:txBody>
      </p:sp>
      <p:sp>
        <p:nvSpPr>
          <p:cNvPr id="4" name="Slide Number Placeholder 3"/>
          <p:cNvSpPr>
            <a:spLocks noGrp="1"/>
          </p:cNvSpPr>
          <p:nvPr>
            <p:ph type="sldNum" sz="quarter" idx="5"/>
          </p:nvPr>
        </p:nvSpPr>
        <p:spPr/>
        <p:txBody>
          <a:bodyPr/>
          <a:lstStyle/>
          <a:p>
            <a:fld id="{30A9034F-20AE-4DE7-96BC-FDD871D2842E}" type="slidenum">
              <a:rPr lang="en-US" smtClean="0"/>
              <a:t>25</a:t>
            </a:fld>
            <a:endParaRPr lang="en-US"/>
          </a:p>
        </p:txBody>
      </p:sp>
    </p:spTree>
    <p:extLst>
      <p:ext uri="{BB962C8B-B14F-4D97-AF65-F5344CB8AC3E}">
        <p14:creationId xmlns:p14="http://schemas.microsoft.com/office/powerpoint/2010/main" val="252078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3</a:t>
            </a:fld>
            <a:endParaRPr lang="en-US"/>
          </a:p>
        </p:txBody>
      </p:sp>
    </p:spTree>
    <p:extLst>
      <p:ext uri="{BB962C8B-B14F-4D97-AF65-F5344CB8AC3E}">
        <p14:creationId xmlns:p14="http://schemas.microsoft.com/office/powerpoint/2010/main" val="154272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start figuring out what my visualization might look like I looked at 3 existing COVID-19 data visualizations</a:t>
            </a:r>
          </a:p>
          <a:p>
            <a:endParaRPr lang="en-US" dirty="0"/>
          </a:p>
          <a:p>
            <a:r>
              <a:rPr lang="en-US" dirty="0"/>
              <a:t>-John Hopkins</a:t>
            </a:r>
          </a:p>
          <a:p>
            <a:r>
              <a:rPr lang="en-US" dirty="0"/>
              <a:t>-The COVID Tracking Project by The Atlantic</a:t>
            </a:r>
          </a:p>
          <a:p>
            <a:r>
              <a:rPr lang="en-US" dirty="0"/>
              <a:t>-The Institute for Health Metrics and Evaluation (IHME) at the University of Washington</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4</a:t>
            </a:fld>
            <a:endParaRPr lang="en-US"/>
          </a:p>
        </p:txBody>
      </p:sp>
    </p:spTree>
    <p:extLst>
      <p:ext uri="{BB962C8B-B14F-4D97-AF65-F5344CB8AC3E}">
        <p14:creationId xmlns:p14="http://schemas.microsoft.com/office/powerpoint/2010/main" val="1368274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evaluated them along 4 dimensions in order to compare and contrast them with what I might want to do:</a:t>
            </a:r>
          </a:p>
          <a:p>
            <a:endParaRPr lang="en-US" dirty="0"/>
          </a:p>
          <a:p>
            <a:r>
              <a:rPr lang="en-US" dirty="0"/>
              <a:t>-How granular is the data?</a:t>
            </a:r>
          </a:p>
          <a:p>
            <a:r>
              <a:rPr lang="en-US" dirty="0"/>
              <a:t>-Which COVID-19 data points are used?</a:t>
            </a:r>
          </a:p>
          <a:p>
            <a:r>
              <a:rPr lang="en-US" dirty="0"/>
              <a:t>-Do they provide any spatial view?</a:t>
            </a:r>
          </a:p>
          <a:p>
            <a:r>
              <a:rPr lang="en-US" dirty="0"/>
              <a:t>-How configurable are they?</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5</a:t>
            </a:fld>
            <a:endParaRPr lang="en-US"/>
          </a:p>
        </p:txBody>
      </p:sp>
    </p:spTree>
    <p:extLst>
      <p:ext uri="{BB962C8B-B14F-4D97-AF65-F5344CB8AC3E}">
        <p14:creationId xmlns:p14="http://schemas.microsoft.com/office/powerpoint/2010/main" val="6529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1 had COVID-19 data granularity at the county level, the rest were at the state or country level</a:t>
            </a:r>
          </a:p>
          <a:p>
            <a:endParaRPr lang="en-US" dirty="0"/>
          </a:p>
          <a:p>
            <a:r>
              <a:rPr lang="en-US" dirty="0"/>
              <a:t>-Given that weather can vary greatly across any state the location granularity becomes much more important which is why I will use county level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6</a:t>
            </a:fld>
            <a:endParaRPr lang="en-US"/>
          </a:p>
        </p:txBody>
      </p:sp>
    </p:spTree>
    <p:extLst>
      <p:ext uri="{BB962C8B-B14F-4D97-AF65-F5344CB8AC3E}">
        <p14:creationId xmlns:p14="http://schemas.microsoft.com/office/powerpoint/2010/main" val="244935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them used similar COVID-19 data points</a:t>
            </a:r>
          </a:p>
          <a:p>
            <a:endParaRPr lang="en-US" dirty="0"/>
          </a:p>
          <a:p>
            <a:r>
              <a:rPr lang="en-US" dirty="0"/>
              <a:t>-For my purposes I will be using confirmed cases</a:t>
            </a:r>
          </a:p>
        </p:txBody>
      </p:sp>
      <p:sp>
        <p:nvSpPr>
          <p:cNvPr id="4" name="Slide Number Placeholder 3"/>
          <p:cNvSpPr>
            <a:spLocks noGrp="1"/>
          </p:cNvSpPr>
          <p:nvPr>
            <p:ph type="sldNum" sz="quarter" idx="5"/>
          </p:nvPr>
        </p:nvSpPr>
        <p:spPr/>
        <p:txBody>
          <a:bodyPr/>
          <a:lstStyle/>
          <a:p>
            <a:fld id="{30A9034F-20AE-4DE7-96BC-FDD871D2842E}" type="slidenum">
              <a:rPr lang="en-US" smtClean="0"/>
              <a:t>7</a:t>
            </a:fld>
            <a:endParaRPr lang="en-US"/>
          </a:p>
        </p:txBody>
      </p:sp>
    </p:spTree>
    <p:extLst>
      <p:ext uri="{BB962C8B-B14F-4D97-AF65-F5344CB8AC3E}">
        <p14:creationId xmlns:p14="http://schemas.microsoft.com/office/powerpoint/2010/main" val="9330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them provided a spatial or map based view of the data</a:t>
            </a:r>
          </a:p>
          <a:p>
            <a:endParaRPr lang="en-US" dirty="0"/>
          </a:p>
          <a:p>
            <a:r>
              <a:rPr lang="en-US" dirty="0"/>
              <a:t>-Since weather and COVID-19 data has a spatial component a spatial view for my visualization would be warranted</a:t>
            </a:r>
          </a:p>
        </p:txBody>
      </p:sp>
      <p:sp>
        <p:nvSpPr>
          <p:cNvPr id="4" name="Slide Number Placeholder 3"/>
          <p:cNvSpPr>
            <a:spLocks noGrp="1"/>
          </p:cNvSpPr>
          <p:nvPr>
            <p:ph type="sldNum" sz="quarter" idx="5"/>
          </p:nvPr>
        </p:nvSpPr>
        <p:spPr/>
        <p:txBody>
          <a:bodyPr/>
          <a:lstStyle/>
          <a:p>
            <a:fld id="{30A9034F-20AE-4DE7-96BC-FDD871D2842E}" type="slidenum">
              <a:rPr lang="en-US" smtClean="0"/>
              <a:t>8</a:t>
            </a:fld>
            <a:endParaRPr lang="en-US"/>
          </a:p>
        </p:txBody>
      </p:sp>
    </p:spTree>
    <p:extLst>
      <p:ext uri="{BB962C8B-B14F-4D97-AF65-F5344CB8AC3E}">
        <p14:creationId xmlns:p14="http://schemas.microsoft.com/office/powerpoint/2010/main" val="334639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-Varying levels of configurability in these visualizations</a:t>
            </a:r>
          </a:p>
          <a:p>
            <a:endParaRPr lang="en-US" dirty="0"/>
          </a:p>
          <a:p>
            <a:r>
              <a:rPr lang="en-US" dirty="0"/>
              <a:t>-I will offer a high level of configurability in my visualization in order to allow the user to visualize the data in a few different ways</a:t>
            </a:r>
          </a:p>
        </p:txBody>
      </p:sp>
      <p:sp>
        <p:nvSpPr>
          <p:cNvPr id="4" name="Slide Number Placeholder 3"/>
          <p:cNvSpPr>
            <a:spLocks noGrp="1"/>
          </p:cNvSpPr>
          <p:nvPr>
            <p:ph type="sldNum" sz="quarter" idx="5"/>
          </p:nvPr>
        </p:nvSpPr>
        <p:spPr/>
        <p:txBody>
          <a:bodyPr/>
          <a:lstStyle/>
          <a:p>
            <a:fld id="{30A9034F-20AE-4DE7-96BC-FDD871D2842E}" type="slidenum">
              <a:rPr lang="en-US" smtClean="0"/>
              <a:t>9</a:t>
            </a:fld>
            <a:endParaRPr lang="en-US"/>
          </a:p>
        </p:txBody>
      </p:sp>
    </p:spTree>
    <p:extLst>
      <p:ext uri="{BB962C8B-B14F-4D97-AF65-F5344CB8AC3E}">
        <p14:creationId xmlns:p14="http://schemas.microsoft.com/office/powerpoint/2010/main" val="251853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85779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7782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071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24D65-BF5F-4DF8-9B0D-124440FA57C7}" type="datetimeFigureOut">
              <a:rPr lang="en-US" smtClean="0"/>
              <a:t>04/27/2021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24D65-BF5F-4DF8-9B0D-124440FA57C7}" type="datetimeFigureOut">
              <a:rPr lang="en-US" smtClean="0"/>
              <a:t>04/27/2021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12073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24D65-BF5F-4DF8-9B0D-124440FA57C7}" type="datetimeFigureOut">
              <a:rPr lang="en-US" smtClean="0"/>
              <a:t>04/27/2021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13362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24D65-BF5F-4DF8-9B0D-124440FA57C7}" type="datetimeFigureOut">
              <a:rPr lang="en-US" smtClean="0"/>
              <a:t>04/27/2021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416285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824D65-BF5F-4DF8-9B0D-124440FA57C7}" type="datetimeFigureOut">
              <a:rPr lang="en-US" smtClean="0"/>
              <a:t>04/27/2021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11833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824D65-BF5F-4DF8-9B0D-124440FA57C7}" type="datetimeFigureOut">
              <a:rPr lang="en-US" smtClean="0"/>
              <a:t>04/27/2021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788F58-B551-4476-BF1B-1D18AED85CD5}" type="slidenum">
              <a:rPr lang="en-US" smtClean="0"/>
              <a:t>‹#›</a:t>
            </a:fld>
            <a:endParaRPr lang="en-US"/>
          </a:p>
        </p:txBody>
      </p:sp>
    </p:spTree>
    <p:extLst>
      <p:ext uri="{BB962C8B-B14F-4D97-AF65-F5344CB8AC3E}">
        <p14:creationId xmlns:p14="http://schemas.microsoft.com/office/powerpoint/2010/main" val="181462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24D65-BF5F-4DF8-9B0D-124440FA57C7}" type="datetimeFigureOut">
              <a:rPr lang="en-US" smtClean="0"/>
              <a:t>04/27/2021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900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824D65-BF5F-4DF8-9B0D-124440FA57C7}" type="datetimeFigureOut">
              <a:rPr lang="en-US" smtClean="0"/>
              <a:t>04/27/2021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788F58-B551-4476-BF1B-1D18AED85C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390/ijerph18020396" TargetMode="External"/><Relationship Id="rId2" Type="http://schemas.openxmlformats.org/officeDocument/2006/relationships/hyperlink" Target="https://doi.org/10.3390/ijerph17217847" TargetMode="External"/><Relationship Id="rId1" Type="http://schemas.openxmlformats.org/officeDocument/2006/relationships/slideLayout" Target="../slideLayouts/slideLayout2.xml"/><Relationship Id="rId5" Type="http://schemas.openxmlformats.org/officeDocument/2006/relationships/hyperlink" Target="https://doi.org/10.1186/s12889-016-3114-x" TargetMode="External"/><Relationship Id="rId4" Type="http://schemas.openxmlformats.org/officeDocument/2006/relationships/hyperlink" Target="https://doi.org/10.1023/A:10131804101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CB1-F593-4029-AE32-1561593ABB61}"/>
              </a:ext>
            </a:extLst>
          </p:cNvPr>
          <p:cNvSpPr>
            <a:spLocks noGrp="1"/>
          </p:cNvSpPr>
          <p:nvPr>
            <p:ph type="ctrTitle"/>
          </p:nvPr>
        </p:nvSpPr>
        <p:spPr/>
        <p:txBody>
          <a:bodyPr/>
          <a:lstStyle/>
          <a:p>
            <a:r>
              <a:rPr lang="en-US" dirty="0"/>
              <a:t>COVID-19 and the Weather: A Data Visualization</a:t>
            </a:r>
          </a:p>
        </p:txBody>
      </p:sp>
      <p:sp>
        <p:nvSpPr>
          <p:cNvPr id="3" name="Subtitle 2">
            <a:extLst>
              <a:ext uri="{FF2B5EF4-FFF2-40B4-BE49-F238E27FC236}">
                <a16:creationId xmlns:a16="http://schemas.microsoft.com/office/drawing/2014/main" id="{F1165C91-090F-4559-B32B-60109081558B}"/>
              </a:ext>
            </a:extLst>
          </p:cNvPr>
          <p:cNvSpPr>
            <a:spLocks noGrp="1"/>
          </p:cNvSpPr>
          <p:nvPr>
            <p:ph type="subTitle" idx="1"/>
          </p:nvPr>
        </p:nvSpPr>
        <p:spPr/>
        <p:txBody>
          <a:bodyPr/>
          <a:lstStyle/>
          <a:p>
            <a:r>
              <a:rPr lang="en-US" dirty="0"/>
              <a:t>Nick Palacio</a:t>
            </a:r>
          </a:p>
          <a:p>
            <a:r>
              <a:rPr lang="en-US" dirty="0"/>
              <a:t>Master’s Capstone </a:t>
            </a:r>
            <a:r>
              <a:rPr lang="en-US"/>
              <a:t>Project Proposal</a:t>
            </a:r>
            <a:endParaRPr lang="en-US" dirty="0"/>
          </a:p>
        </p:txBody>
      </p:sp>
    </p:spTree>
    <p:extLst>
      <p:ext uri="{BB962C8B-B14F-4D97-AF65-F5344CB8AC3E}">
        <p14:creationId xmlns:p14="http://schemas.microsoft.com/office/powerpoint/2010/main" val="55466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80BA997-CE19-4B7D-8EA9-F70B0ECFE1FC}"/>
              </a:ext>
            </a:extLst>
          </p:cNvPr>
          <p:cNvSpPr>
            <a:spLocks noGrp="1"/>
          </p:cNvSpPr>
          <p:nvPr>
            <p:ph idx="1"/>
          </p:nvPr>
        </p:nvSpPr>
        <p:spPr>
          <a:xfrm>
            <a:off x="1097280" y="1845734"/>
            <a:ext cx="10058400" cy="404640"/>
          </a:xfrm>
        </p:spPr>
        <p:txBody>
          <a:bodyPr/>
          <a:lstStyle/>
          <a:p>
            <a:pPr>
              <a:buFont typeface="Arial" panose="020B0604020202020204" pitchFamily="34" charset="0"/>
              <a:buChar char="•"/>
            </a:pPr>
            <a:r>
              <a:rPr lang="en-US" dirty="0"/>
              <a:t> A map based web application</a:t>
            </a:r>
          </a:p>
        </p:txBody>
      </p:sp>
      <p:pic>
        <p:nvPicPr>
          <p:cNvPr id="4" name="Picture 3">
            <a:extLst>
              <a:ext uri="{FF2B5EF4-FFF2-40B4-BE49-F238E27FC236}">
                <a16:creationId xmlns:a16="http://schemas.microsoft.com/office/drawing/2014/main" id="{BF043FC7-6DEC-4397-9BB6-BED45C81C559}"/>
              </a:ext>
            </a:extLst>
          </p:cNvPr>
          <p:cNvPicPr>
            <a:picLocks noChangeAspect="1"/>
          </p:cNvPicPr>
          <p:nvPr/>
        </p:nvPicPr>
        <p:blipFill>
          <a:blip r:embed="rId3"/>
          <a:stretch>
            <a:fillRect/>
          </a:stretch>
        </p:blipFill>
        <p:spPr>
          <a:xfrm>
            <a:off x="5982336" y="1845734"/>
            <a:ext cx="5018681" cy="4457252"/>
          </a:xfrm>
          <a:prstGeom prst="rect">
            <a:avLst/>
          </a:prstGeom>
        </p:spPr>
      </p:pic>
    </p:spTree>
    <p:extLst>
      <p:ext uri="{BB962C8B-B14F-4D97-AF65-F5344CB8AC3E}">
        <p14:creationId xmlns:p14="http://schemas.microsoft.com/office/powerpoint/2010/main" val="314472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8" name="Picture 7">
            <a:extLst>
              <a:ext uri="{FF2B5EF4-FFF2-40B4-BE49-F238E27FC236}">
                <a16:creationId xmlns:a16="http://schemas.microsoft.com/office/drawing/2014/main" id="{3E3BF7A2-66D6-4B60-AB2C-9A6B1D16C22A}"/>
              </a:ext>
            </a:extLst>
          </p:cNvPr>
          <p:cNvPicPr>
            <a:picLocks noChangeAspect="1"/>
          </p:cNvPicPr>
          <p:nvPr/>
        </p:nvPicPr>
        <p:blipFill>
          <a:blip r:embed="rId3"/>
          <a:stretch>
            <a:fillRect/>
          </a:stretch>
        </p:blipFill>
        <p:spPr>
          <a:xfrm>
            <a:off x="1167587" y="1852144"/>
            <a:ext cx="5141392" cy="4047586"/>
          </a:xfrm>
          <a:prstGeom prst="rect">
            <a:avLst/>
          </a:prstGeom>
        </p:spPr>
      </p:pic>
      <p:pic>
        <p:nvPicPr>
          <p:cNvPr id="4" name="Picture 3">
            <a:extLst>
              <a:ext uri="{FF2B5EF4-FFF2-40B4-BE49-F238E27FC236}">
                <a16:creationId xmlns:a16="http://schemas.microsoft.com/office/drawing/2014/main" id="{A4261FCF-C697-434F-98B9-FB7F62677A68}"/>
              </a:ext>
            </a:extLst>
          </p:cNvPr>
          <p:cNvPicPr>
            <a:picLocks noChangeAspect="1"/>
          </p:cNvPicPr>
          <p:nvPr/>
        </p:nvPicPr>
        <p:blipFill>
          <a:blip r:embed="rId4"/>
          <a:stretch>
            <a:fillRect/>
          </a:stretch>
        </p:blipFill>
        <p:spPr>
          <a:xfrm>
            <a:off x="6690548" y="1852144"/>
            <a:ext cx="5018681"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6759388" y="2465294"/>
            <a:ext cx="4867836" cy="8606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51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4" name="Picture 3">
            <a:extLst>
              <a:ext uri="{FF2B5EF4-FFF2-40B4-BE49-F238E27FC236}">
                <a16:creationId xmlns:a16="http://schemas.microsoft.com/office/drawing/2014/main" id="{A4261FCF-C697-434F-98B9-FB7F62677A68}"/>
              </a:ext>
            </a:extLst>
          </p:cNvPr>
          <p:cNvPicPr>
            <a:picLocks noChangeAspect="1"/>
          </p:cNvPicPr>
          <p:nvPr/>
        </p:nvPicPr>
        <p:blipFill>
          <a:blip r:embed="rId3"/>
          <a:stretch>
            <a:fillRect/>
          </a:stretch>
        </p:blipFill>
        <p:spPr>
          <a:xfrm>
            <a:off x="6690548" y="1852144"/>
            <a:ext cx="5018681"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6748040" y="3325906"/>
            <a:ext cx="4867836" cy="1855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F07C08-B368-4426-9F38-BB1416EA07A7}"/>
              </a:ext>
            </a:extLst>
          </p:cNvPr>
          <p:cNvPicPr>
            <a:picLocks noChangeAspect="1"/>
          </p:cNvPicPr>
          <p:nvPr/>
        </p:nvPicPr>
        <p:blipFill>
          <a:blip r:embed="rId4"/>
          <a:stretch>
            <a:fillRect/>
          </a:stretch>
        </p:blipFill>
        <p:spPr>
          <a:xfrm>
            <a:off x="1208426" y="1941855"/>
            <a:ext cx="4887574" cy="4277829"/>
          </a:xfrm>
          <a:prstGeom prst="rect">
            <a:avLst/>
          </a:prstGeom>
        </p:spPr>
      </p:pic>
    </p:spTree>
    <p:extLst>
      <p:ext uri="{BB962C8B-B14F-4D97-AF65-F5344CB8AC3E}">
        <p14:creationId xmlns:p14="http://schemas.microsoft.com/office/powerpoint/2010/main" val="329731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3" name="Picture 2">
            <a:extLst>
              <a:ext uri="{FF2B5EF4-FFF2-40B4-BE49-F238E27FC236}">
                <a16:creationId xmlns:a16="http://schemas.microsoft.com/office/drawing/2014/main" id="{F31BEB57-EC03-4539-B45C-F0BA42A39749}"/>
              </a:ext>
            </a:extLst>
          </p:cNvPr>
          <p:cNvPicPr>
            <a:picLocks noChangeAspect="1"/>
          </p:cNvPicPr>
          <p:nvPr/>
        </p:nvPicPr>
        <p:blipFill>
          <a:blip r:embed="rId3"/>
          <a:stretch>
            <a:fillRect/>
          </a:stretch>
        </p:blipFill>
        <p:spPr>
          <a:xfrm>
            <a:off x="2431474" y="1852144"/>
            <a:ext cx="1978352"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2606346" y="4896524"/>
            <a:ext cx="1803480" cy="14128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7FA2E4-4B74-4BD9-9D90-6B168AD3463A}"/>
              </a:ext>
            </a:extLst>
          </p:cNvPr>
          <p:cNvPicPr>
            <a:picLocks noChangeAspect="1"/>
          </p:cNvPicPr>
          <p:nvPr/>
        </p:nvPicPr>
        <p:blipFill>
          <a:blip r:embed="rId4"/>
          <a:stretch>
            <a:fillRect/>
          </a:stretch>
        </p:blipFill>
        <p:spPr>
          <a:xfrm>
            <a:off x="6994509" y="2665366"/>
            <a:ext cx="3504341" cy="2704693"/>
          </a:xfrm>
          <a:prstGeom prst="rect">
            <a:avLst/>
          </a:prstGeom>
        </p:spPr>
      </p:pic>
      <p:sp>
        <p:nvSpPr>
          <p:cNvPr id="8" name="Rectangle 7">
            <a:extLst>
              <a:ext uri="{FF2B5EF4-FFF2-40B4-BE49-F238E27FC236}">
                <a16:creationId xmlns:a16="http://schemas.microsoft.com/office/drawing/2014/main" id="{B0AB1990-E564-446D-9C43-C8E42D0506E4}"/>
              </a:ext>
            </a:extLst>
          </p:cNvPr>
          <p:cNvSpPr/>
          <p:nvPr/>
        </p:nvSpPr>
        <p:spPr>
          <a:xfrm>
            <a:off x="6994509" y="2667898"/>
            <a:ext cx="3504340" cy="27021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09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46ABDB-38C3-48BE-825E-C00D6C68A5F3}"/>
              </a:ext>
            </a:extLst>
          </p:cNvPr>
          <p:cNvPicPr>
            <a:picLocks noChangeAspect="1"/>
          </p:cNvPicPr>
          <p:nvPr/>
        </p:nvPicPr>
        <p:blipFill>
          <a:blip r:embed="rId3"/>
          <a:stretch>
            <a:fillRect/>
          </a:stretch>
        </p:blipFill>
        <p:spPr>
          <a:xfrm>
            <a:off x="6994509" y="2681344"/>
            <a:ext cx="3492973" cy="2598867"/>
          </a:xfrm>
          <a:prstGeom prst="rect">
            <a:avLst/>
          </a:prstGeom>
        </p:spPr>
      </p:pic>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3" name="Picture 2">
            <a:extLst>
              <a:ext uri="{FF2B5EF4-FFF2-40B4-BE49-F238E27FC236}">
                <a16:creationId xmlns:a16="http://schemas.microsoft.com/office/drawing/2014/main" id="{F31BEB57-EC03-4539-B45C-F0BA42A39749}"/>
              </a:ext>
            </a:extLst>
          </p:cNvPr>
          <p:cNvPicPr>
            <a:picLocks noChangeAspect="1"/>
          </p:cNvPicPr>
          <p:nvPr/>
        </p:nvPicPr>
        <p:blipFill>
          <a:blip r:embed="rId4"/>
          <a:stretch>
            <a:fillRect/>
          </a:stretch>
        </p:blipFill>
        <p:spPr>
          <a:xfrm>
            <a:off x="2431474" y="1852144"/>
            <a:ext cx="1978352"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2614501" y="3605606"/>
            <a:ext cx="1795325" cy="13160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AB1990-E564-446D-9C43-C8E42D0506E4}"/>
              </a:ext>
            </a:extLst>
          </p:cNvPr>
          <p:cNvSpPr/>
          <p:nvPr/>
        </p:nvSpPr>
        <p:spPr>
          <a:xfrm>
            <a:off x="6994509" y="2667898"/>
            <a:ext cx="3504340" cy="26123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44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AFD3D9-1674-40A2-BE4B-9C3FC75A70EE}"/>
              </a:ext>
            </a:extLst>
          </p:cNvPr>
          <p:cNvPicPr>
            <a:picLocks noChangeAspect="1"/>
          </p:cNvPicPr>
          <p:nvPr/>
        </p:nvPicPr>
        <p:blipFill>
          <a:blip r:embed="rId3"/>
          <a:stretch>
            <a:fillRect/>
          </a:stretch>
        </p:blipFill>
        <p:spPr>
          <a:xfrm>
            <a:off x="6988826" y="2667898"/>
            <a:ext cx="3506618" cy="2612313"/>
          </a:xfrm>
          <a:prstGeom prst="rect">
            <a:avLst/>
          </a:prstGeom>
        </p:spPr>
      </p:pic>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3" name="Picture 2">
            <a:extLst>
              <a:ext uri="{FF2B5EF4-FFF2-40B4-BE49-F238E27FC236}">
                <a16:creationId xmlns:a16="http://schemas.microsoft.com/office/drawing/2014/main" id="{F31BEB57-EC03-4539-B45C-F0BA42A39749}"/>
              </a:ext>
            </a:extLst>
          </p:cNvPr>
          <p:cNvPicPr>
            <a:picLocks noChangeAspect="1"/>
          </p:cNvPicPr>
          <p:nvPr/>
        </p:nvPicPr>
        <p:blipFill>
          <a:blip r:embed="rId4"/>
          <a:stretch>
            <a:fillRect/>
          </a:stretch>
        </p:blipFill>
        <p:spPr>
          <a:xfrm>
            <a:off x="2431474" y="1852144"/>
            <a:ext cx="1978352"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2620184" y="2323653"/>
            <a:ext cx="1795325" cy="13160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AB1990-E564-446D-9C43-C8E42D0506E4}"/>
              </a:ext>
            </a:extLst>
          </p:cNvPr>
          <p:cNvSpPr/>
          <p:nvPr/>
        </p:nvSpPr>
        <p:spPr>
          <a:xfrm>
            <a:off x="6994509" y="2667898"/>
            <a:ext cx="3504340" cy="26123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49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4" name="Picture 3">
            <a:extLst>
              <a:ext uri="{FF2B5EF4-FFF2-40B4-BE49-F238E27FC236}">
                <a16:creationId xmlns:a16="http://schemas.microsoft.com/office/drawing/2014/main" id="{A4261FCF-C697-434F-98B9-FB7F62677A68}"/>
              </a:ext>
            </a:extLst>
          </p:cNvPr>
          <p:cNvPicPr>
            <a:picLocks noChangeAspect="1"/>
          </p:cNvPicPr>
          <p:nvPr/>
        </p:nvPicPr>
        <p:blipFill>
          <a:blip r:embed="rId3"/>
          <a:stretch>
            <a:fillRect/>
          </a:stretch>
        </p:blipFill>
        <p:spPr>
          <a:xfrm>
            <a:off x="6690548" y="1852144"/>
            <a:ext cx="5018681"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6748040" y="5181599"/>
            <a:ext cx="4867836" cy="72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A062C9-4453-47CF-A338-002EF385A648}"/>
              </a:ext>
            </a:extLst>
          </p:cNvPr>
          <p:cNvPicPr>
            <a:picLocks noChangeAspect="1"/>
          </p:cNvPicPr>
          <p:nvPr/>
        </p:nvPicPr>
        <p:blipFill>
          <a:blip r:embed="rId4"/>
          <a:stretch>
            <a:fillRect/>
          </a:stretch>
        </p:blipFill>
        <p:spPr>
          <a:xfrm>
            <a:off x="1211850" y="1941546"/>
            <a:ext cx="4914630" cy="4278448"/>
          </a:xfrm>
          <a:prstGeom prst="rect">
            <a:avLst/>
          </a:prstGeom>
        </p:spPr>
      </p:pic>
    </p:spTree>
    <p:extLst>
      <p:ext uri="{BB962C8B-B14F-4D97-AF65-F5344CB8AC3E}">
        <p14:creationId xmlns:p14="http://schemas.microsoft.com/office/powerpoint/2010/main" val="392624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7" name="Picture 6">
            <a:extLst>
              <a:ext uri="{FF2B5EF4-FFF2-40B4-BE49-F238E27FC236}">
                <a16:creationId xmlns:a16="http://schemas.microsoft.com/office/drawing/2014/main" id="{8DA062C9-4453-47CF-A338-002EF385A648}"/>
              </a:ext>
            </a:extLst>
          </p:cNvPr>
          <p:cNvPicPr>
            <a:picLocks noChangeAspect="1"/>
          </p:cNvPicPr>
          <p:nvPr/>
        </p:nvPicPr>
        <p:blipFill>
          <a:blip r:embed="rId3"/>
          <a:stretch>
            <a:fillRect/>
          </a:stretch>
        </p:blipFill>
        <p:spPr>
          <a:xfrm>
            <a:off x="1211850" y="1941546"/>
            <a:ext cx="4914630" cy="4278448"/>
          </a:xfrm>
          <a:prstGeom prst="rect">
            <a:avLst/>
          </a:prstGeom>
        </p:spPr>
      </p:pic>
      <p:pic>
        <p:nvPicPr>
          <p:cNvPr id="3" name="Picture 2">
            <a:extLst>
              <a:ext uri="{FF2B5EF4-FFF2-40B4-BE49-F238E27FC236}">
                <a16:creationId xmlns:a16="http://schemas.microsoft.com/office/drawing/2014/main" id="{B6433A1D-0CF8-47E1-B176-630C207F5273}"/>
              </a:ext>
            </a:extLst>
          </p:cNvPr>
          <p:cNvPicPr>
            <a:picLocks noChangeAspect="1"/>
          </p:cNvPicPr>
          <p:nvPr/>
        </p:nvPicPr>
        <p:blipFill>
          <a:blip r:embed="rId4"/>
          <a:stretch>
            <a:fillRect/>
          </a:stretch>
        </p:blipFill>
        <p:spPr>
          <a:xfrm>
            <a:off x="8202307" y="2831158"/>
            <a:ext cx="2142963" cy="2724106"/>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3729318" y="2895601"/>
            <a:ext cx="878541" cy="10219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344B4F-9106-454E-8AC7-2FA45A1417E2}"/>
              </a:ext>
            </a:extLst>
          </p:cNvPr>
          <p:cNvSpPr/>
          <p:nvPr/>
        </p:nvSpPr>
        <p:spPr>
          <a:xfrm>
            <a:off x="8204677" y="2831157"/>
            <a:ext cx="2140593" cy="27241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1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4" name="Picture 3">
            <a:extLst>
              <a:ext uri="{FF2B5EF4-FFF2-40B4-BE49-F238E27FC236}">
                <a16:creationId xmlns:a16="http://schemas.microsoft.com/office/drawing/2014/main" id="{A4261FCF-C697-434F-98B9-FB7F62677A68}"/>
              </a:ext>
            </a:extLst>
          </p:cNvPr>
          <p:cNvPicPr>
            <a:picLocks noChangeAspect="1"/>
          </p:cNvPicPr>
          <p:nvPr/>
        </p:nvPicPr>
        <p:blipFill>
          <a:blip r:embed="rId3"/>
          <a:stretch>
            <a:fillRect/>
          </a:stretch>
        </p:blipFill>
        <p:spPr>
          <a:xfrm>
            <a:off x="6690548" y="1852144"/>
            <a:ext cx="5018681" cy="4457252"/>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6748040" y="5898776"/>
            <a:ext cx="4867836" cy="3014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8ED7917-2827-4413-87D4-26575F1860DD}"/>
              </a:ext>
            </a:extLst>
          </p:cNvPr>
          <p:cNvPicPr>
            <a:picLocks noChangeAspect="1"/>
          </p:cNvPicPr>
          <p:nvPr/>
        </p:nvPicPr>
        <p:blipFill>
          <a:blip r:embed="rId4"/>
          <a:stretch>
            <a:fillRect/>
          </a:stretch>
        </p:blipFill>
        <p:spPr>
          <a:xfrm>
            <a:off x="1250127" y="1943423"/>
            <a:ext cx="4876353" cy="4274693"/>
          </a:xfrm>
          <a:prstGeom prst="rect">
            <a:avLst/>
          </a:prstGeom>
        </p:spPr>
      </p:pic>
    </p:spTree>
    <p:extLst>
      <p:ext uri="{BB962C8B-B14F-4D97-AF65-F5344CB8AC3E}">
        <p14:creationId xmlns:p14="http://schemas.microsoft.com/office/powerpoint/2010/main" val="344692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3C3-2BEF-4EF7-AEBA-1ACCFDA7A8A6}"/>
              </a:ext>
            </a:extLst>
          </p:cNvPr>
          <p:cNvSpPr>
            <a:spLocks noGrp="1"/>
          </p:cNvSpPr>
          <p:nvPr>
            <p:ph type="title"/>
          </p:nvPr>
        </p:nvSpPr>
        <p:spPr/>
        <p:txBody>
          <a:bodyPr/>
          <a:lstStyle/>
          <a:p>
            <a:r>
              <a:rPr lang="en-US" dirty="0"/>
              <a:t>Methods</a:t>
            </a:r>
          </a:p>
        </p:txBody>
      </p:sp>
      <p:pic>
        <p:nvPicPr>
          <p:cNvPr id="7" name="Picture 6">
            <a:extLst>
              <a:ext uri="{FF2B5EF4-FFF2-40B4-BE49-F238E27FC236}">
                <a16:creationId xmlns:a16="http://schemas.microsoft.com/office/drawing/2014/main" id="{C8ED7917-2827-4413-87D4-26575F1860DD}"/>
              </a:ext>
            </a:extLst>
          </p:cNvPr>
          <p:cNvPicPr>
            <a:picLocks noChangeAspect="1"/>
          </p:cNvPicPr>
          <p:nvPr/>
        </p:nvPicPr>
        <p:blipFill>
          <a:blip r:embed="rId3"/>
          <a:stretch>
            <a:fillRect/>
          </a:stretch>
        </p:blipFill>
        <p:spPr>
          <a:xfrm>
            <a:off x="1250127" y="1943423"/>
            <a:ext cx="4876353" cy="4274693"/>
          </a:xfrm>
          <a:prstGeom prst="rect">
            <a:avLst/>
          </a:prstGeom>
        </p:spPr>
      </p:pic>
      <p:sp>
        <p:nvSpPr>
          <p:cNvPr id="5" name="Rectangle 4">
            <a:extLst>
              <a:ext uri="{FF2B5EF4-FFF2-40B4-BE49-F238E27FC236}">
                <a16:creationId xmlns:a16="http://schemas.microsoft.com/office/drawing/2014/main" id="{4AB92A17-EC48-4FFF-BC90-F11D41643B04}"/>
              </a:ext>
            </a:extLst>
          </p:cNvPr>
          <p:cNvSpPr/>
          <p:nvPr/>
        </p:nvSpPr>
        <p:spPr>
          <a:xfrm>
            <a:off x="4578581" y="2501152"/>
            <a:ext cx="1454666" cy="394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DF1615-A3A4-4F56-BEAF-284919621F32}"/>
              </a:ext>
            </a:extLst>
          </p:cNvPr>
          <p:cNvPicPr>
            <a:picLocks noChangeAspect="1"/>
          </p:cNvPicPr>
          <p:nvPr/>
        </p:nvPicPr>
        <p:blipFill>
          <a:blip r:embed="rId4"/>
          <a:stretch>
            <a:fillRect/>
          </a:stretch>
        </p:blipFill>
        <p:spPr>
          <a:xfrm>
            <a:off x="7814785" y="3699716"/>
            <a:ext cx="2819794" cy="762106"/>
          </a:xfrm>
          <a:prstGeom prst="rect">
            <a:avLst/>
          </a:prstGeom>
        </p:spPr>
      </p:pic>
      <p:sp>
        <p:nvSpPr>
          <p:cNvPr id="8" name="Rectangle 7">
            <a:extLst>
              <a:ext uri="{FF2B5EF4-FFF2-40B4-BE49-F238E27FC236}">
                <a16:creationId xmlns:a16="http://schemas.microsoft.com/office/drawing/2014/main" id="{31A95CB0-1FC2-431C-870A-41FAA7DD257D}"/>
              </a:ext>
            </a:extLst>
          </p:cNvPr>
          <p:cNvSpPr/>
          <p:nvPr/>
        </p:nvSpPr>
        <p:spPr>
          <a:xfrm>
            <a:off x="7814785" y="3691597"/>
            <a:ext cx="2828759" cy="770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02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C2-980C-491E-A7BD-88FD95994F7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20F2243-9C9D-4E1F-8836-D8D1F716F140}"/>
              </a:ext>
            </a:extLst>
          </p:cNvPr>
          <p:cNvSpPr>
            <a:spLocks noGrp="1"/>
          </p:cNvSpPr>
          <p:nvPr>
            <p:ph idx="1"/>
          </p:nvPr>
        </p:nvSpPr>
        <p:spPr>
          <a:xfrm>
            <a:off x="1097280" y="1845734"/>
            <a:ext cx="10058400" cy="2744079"/>
          </a:xfrm>
        </p:spPr>
        <p:txBody>
          <a:bodyPr/>
          <a:lstStyle/>
          <a:p>
            <a:pPr>
              <a:buFont typeface="Arial" panose="020B0604020202020204" pitchFamily="34" charset="0"/>
              <a:buChar char="•"/>
            </a:pPr>
            <a:r>
              <a:rPr lang="en-US" dirty="0"/>
              <a:t> Warmer weather…</a:t>
            </a:r>
          </a:p>
          <a:p>
            <a:pPr>
              <a:buFont typeface="Arial" panose="020B0604020202020204" pitchFamily="34" charset="0"/>
              <a:buChar char="•"/>
            </a:pPr>
            <a:r>
              <a:rPr lang="en-US" dirty="0"/>
              <a:t> Influenza and the weather?</a:t>
            </a:r>
          </a:p>
          <a:p>
            <a:pPr lvl="1">
              <a:buFont typeface="Arial" panose="020B0604020202020204" pitchFamily="34" charset="0"/>
              <a:buChar char="•"/>
            </a:pPr>
            <a:r>
              <a:rPr lang="en-US" dirty="0"/>
              <a:t>(Roussel et al., 2016)</a:t>
            </a:r>
          </a:p>
          <a:p>
            <a:pPr>
              <a:buFont typeface="Arial" panose="020B0604020202020204" pitchFamily="34" charset="0"/>
              <a:buChar char="•"/>
            </a:pPr>
            <a:r>
              <a:rPr lang="en-US" dirty="0"/>
              <a:t> COVID-19 and the weather</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2020)</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Hu, 2021)</a:t>
            </a:r>
            <a:endParaRPr lang="en-US" dirty="0"/>
          </a:p>
        </p:txBody>
      </p:sp>
      <p:pic>
        <p:nvPicPr>
          <p:cNvPr id="5" name="Graphic 4" descr="Partial sun with solid fill">
            <a:extLst>
              <a:ext uri="{FF2B5EF4-FFF2-40B4-BE49-F238E27FC236}">
                <a16:creationId xmlns:a16="http://schemas.microsoft.com/office/drawing/2014/main" id="{1BC077F2-34DB-45E9-B4DB-2A678F679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1340" y="1802080"/>
            <a:ext cx="914400" cy="914400"/>
          </a:xfrm>
          <a:prstGeom prst="rect">
            <a:avLst/>
          </a:prstGeom>
        </p:spPr>
      </p:pic>
      <p:pic>
        <p:nvPicPr>
          <p:cNvPr id="7" name="Graphic 6" descr="Rain with solid fill">
            <a:extLst>
              <a:ext uri="{FF2B5EF4-FFF2-40B4-BE49-F238E27FC236}">
                <a16:creationId xmlns:a16="http://schemas.microsoft.com/office/drawing/2014/main" id="{76D543AD-02A2-492E-811F-5C196BC966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7553" y="3400214"/>
            <a:ext cx="914400" cy="914400"/>
          </a:xfrm>
          <a:prstGeom prst="rect">
            <a:avLst/>
          </a:prstGeom>
        </p:spPr>
      </p:pic>
      <p:pic>
        <p:nvPicPr>
          <p:cNvPr id="9" name="Graphic 8" descr="Sun with solid fill">
            <a:extLst>
              <a:ext uri="{FF2B5EF4-FFF2-40B4-BE49-F238E27FC236}">
                <a16:creationId xmlns:a16="http://schemas.microsoft.com/office/drawing/2014/main" id="{0CCB93E4-A637-4B05-90CF-CEE8EA6014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3574" y="3268683"/>
            <a:ext cx="914400" cy="914400"/>
          </a:xfrm>
          <a:prstGeom prst="rect">
            <a:avLst/>
          </a:prstGeom>
        </p:spPr>
      </p:pic>
    </p:spTree>
    <p:extLst>
      <p:ext uri="{BB962C8B-B14F-4D97-AF65-F5344CB8AC3E}">
        <p14:creationId xmlns:p14="http://schemas.microsoft.com/office/powerpoint/2010/main" val="106844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C6B1-1957-4B1A-B36A-0CDBAE2633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9CEF426-0877-4F07-86A7-5499EE48AC13}"/>
              </a:ext>
            </a:extLst>
          </p:cNvPr>
          <p:cNvSpPr>
            <a:spLocks noGrp="1"/>
          </p:cNvSpPr>
          <p:nvPr>
            <p:ph idx="1"/>
          </p:nvPr>
        </p:nvSpPr>
        <p:spPr/>
        <p:txBody>
          <a:bodyPr/>
          <a:lstStyle/>
          <a:p>
            <a:pPr>
              <a:buFont typeface="Arial" panose="020B0604020202020204" pitchFamily="34" charset="0"/>
              <a:buChar char="•"/>
            </a:pPr>
            <a:r>
              <a:rPr lang="en-US" dirty="0"/>
              <a:t> Data Sources</a:t>
            </a:r>
          </a:p>
          <a:p>
            <a:pPr lvl="1">
              <a:buFont typeface="Arial" panose="020B0604020202020204" pitchFamily="34" charset="0"/>
              <a:buChar char="•"/>
            </a:pPr>
            <a:r>
              <a:rPr lang="en-US" dirty="0"/>
              <a:t>COVID: New York Times dataset on GitHub</a:t>
            </a:r>
          </a:p>
          <a:p>
            <a:pPr lvl="1">
              <a:buFont typeface="Arial" panose="020B0604020202020204" pitchFamily="34" charset="0"/>
              <a:buChar char="•"/>
            </a:pPr>
            <a:r>
              <a:rPr lang="en-US" dirty="0"/>
              <a:t>Weather: </a:t>
            </a:r>
            <a:r>
              <a:rPr lang="en-US" dirty="0" err="1"/>
              <a:t>WeatherSource</a:t>
            </a:r>
            <a:r>
              <a:rPr lang="en-US" dirty="0"/>
              <a:t> API</a:t>
            </a:r>
          </a:p>
        </p:txBody>
      </p:sp>
    </p:spTree>
    <p:extLst>
      <p:ext uri="{BB962C8B-B14F-4D97-AF65-F5344CB8AC3E}">
        <p14:creationId xmlns:p14="http://schemas.microsoft.com/office/powerpoint/2010/main" val="80165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Data transformation</a:t>
            </a:r>
          </a:p>
          <a:p>
            <a:pPr lvl="1">
              <a:buFont typeface="Arial" panose="020B0604020202020204" pitchFamily="34" charset="0"/>
              <a:buChar char="•"/>
            </a:pPr>
            <a:r>
              <a:rPr lang="en-US" dirty="0"/>
              <a:t>COVID-19 Cumulative Cases By Day </a:t>
            </a:r>
            <a:r>
              <a:rPr lang="en-US" dirty="0">
                <a:sym typeface="Wingdings" panose="05000000000000000000" pitchFamily="2" charset="2"/>
              </a:rPr>
              <a:t> New COVID-19 Infections By Day</a:t>
            </a:r>
            <a:endParaRPr lang="en-US" dirty="0"/>
          </a:p>
          <a:p>
            <a:pPr lvl="1">
              <a:buFont typeface="Arial" panose="020B0604020202020204" pitchFamily="34" charset="0"/>
              <a:buChar char="•"/>
            </a:pPr>
            <a:r>
              <a:rPr lang="en-US" dirty="0"/>
              <a:t>Daily </a:t>
            </a:r>
            <a:r>
              <a:rPr lang="en-US" dirty="0">
                <a:sym typeface="Wingdings" panose="05000000000000000000" pitchFamily="2" charset="2"/>
              </a:rPr>
              <a:t> Weekly Average</a:t>
            </a:r>
          </a:p>
          <a:p>
            <a:pPr lvl="1">
              <a:buFont typeface="Arial" panose="020B0604020202020204" pitchFamily="34" charset="0"/>
              <a:buChar char="•"/>
            </a:pPr>
            <a:r>
              <a:rPr lang="en-US" dirty="0">
                <a:sym typeface="Wingdings" panose="05000000000000000000" pitchFamily="2" charset="2"/>
              </a:rPr>
              <a:t>Daily  7-Day Rolling average</a:t>
            </a:r>
            <a:endParaRPr lang="en-US" dirty="0"/>
          </a:p>
        </p:txBody>
      </p:sp>
    </p:spTree>
    <p:extLst>
      <p:ext uri="{BB962C8B-B14F-4D97-AF65-F5344CB8AC3E}">
        <p14:creationId xmlns:p14="http://schemas.microsoft.com/office/powerpoint/2010/main" val="3306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a:xfrm>
            <a:off x="1097280" y="1845734"/>
            <a:ext cx="10058400" cy="2470947"/>
          </a:xfrm>
        </p:spPr>
        <p:txBody>
          <a:bodyPr>
            <a:normAutofit fontScale="92500" lnSpcReduction="20000"/>
          </a:bodyPr>
          <a:lstStyle/>
          <a:p>
            <a:pPr>
              <a:buFont typeface="Arial" panose="020B0604020202020204" pitchFamily="34" charset="0"/>
              <a:buChar char="•"/>
            </a:pPr>
            <a:r>
              <a:rPr lang="en-US" dirty="0"/>
              <a:t> Resources</a:t>
            </a:r>
          </a:p>
          <a:p>
            <a:pPr lvl="1">
              <a:buFont typeface="Arial" panose="020B0604020202020204" pitchFamily="34" charset="0"/>
              <a:buChar char="•"/>
            </a:pPr>
            <a:r>
              <a:rPr lang="en-US" dirty="0"/>
              <a:t>Azure</a:t>
            </a:r>
          </a:p>
          <a:p>
            <a:pPr lvl="2">
              <a:buFont typeface="Arial" panose="020B0604020202020204" pitchFamily="34" charset="0"/>
              <a:buChar char="•"/>
            </a:pPr>
            <a:r>
              <a:rPr lang="en-US" dirty="0"/>
              <a:t>App Service</a:t>
            </a:r>
          </a:p>
          <a:p>
            <a:pPr lvl="3">
              <a:buFont typeface="Arial" panose="020B0604020202020204" pitchFamily="34" charset="0"/>
              <a:buChar char="•"/>
            </a:pPr>
            <a:r>
              <a:rPr lang="en-US" dirty="0"/>
              <a:t>ASP.NET Core Web App (Angular frontend, API endpoints)</a:t>
            </a:r>
          </a:p>
          <a:p>
            <a:pPr lvl="2">
              <a:buFont typeface="Arial" panose="020B0604020202020204" pitchFamily="34" charset="0"/>
              <a:buChar char="•"/>
            </a:pPr>
            <a:r>
              <a:rPr lang="en-US" dirty="0"/>
              <a:t>Azure SQL Database</a:t>
            </a:r>
          </a:p>
          <a:p>
            <a:pPr lvl="3">
              <a:buFont typeface="Arial" panose="020B0604020202020204" pitchFamily="34" charset="0"/>
              <a:buChar char="•"/>
            </a:pPr>
            <a:r>
              <a:rPr lang="en-US" dirty="0"/>
              <a:t>COVID-19 data</a:t>
            </a:r>
          </a:p>
          <a:p>
            <a:pPr lvl="2">
              <a:buFont typeface="Arial" panose="020B0604020202020204" pitchFamily="34" charset="0"/>
              <a:buChar char="•"/>
            </a:pPr>
            <a:r>
              <a:rPr lang="en-US" dirty="0"/>
              <a:t>Azure Function or </a:t>
            </a:r>
            <a:r>
              <a:rPr lang="en-US" dirty="0" err="1"/>
              <a:t>WebJob</a:t>
            </a:r>
            <a:endParaRPr lang="en-US" dirty="0"/>
          </a:p>
          <a:p>
            <a:pPr lvl="3">
              <a:buFont typeface="Arial" panose="020B0604020202020204" pitchFamily="34" charset="0"/>
              <a:buChar char="•"/>
            </a:pPr>
            <a:r>
              <a:rPr lang="en-US" dirty="0"/>
              <a:t>Recurring update of COVID-19 data</a:t>
            </a:r>
          </a:p>
          <a:p>
            <a:pPr lvl="1">
              <a:buFont typeface="Arial" panose="020B0604020202020204" pitchFamily="34" charset="0"/>
              <a:buChar char="•"/>
            </a:pPr>
            <a:r>
              <a:rPr lang="en-US" dirty="0"/>
              <a:t>GitHub</a:t>
            </a:r>
          </a:p>
          <a:p>
            <a:pPr lvl="2">
              <a:buFont typeface="Arial" panose="020B0604020202020204" pitchFamily="34" charset="0"/>
              <a:buChar char="•"/>
            </a:pPr>
            <a:r>
              <a:rPr lang="en-US" dirty="0"/>
              <a:t>GitHub Actions</a:t>
            </a:r>
          </a:p>
        </p:txBody>
      </p:sp>
    </p:spTree>
    <p:extLst>
      <p:ext uri="{BB962C8B-B14F-4D97-AF65-F5344CB8AC3E}">
        <p14:creationId xmlns:p14="http://schemas.microsoft.com/office/powerpoint/2010/main" val="399267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19B3-6076-416F-A80B-221958672587}"/>
              </a:ext>
            </a:extLst>
          </p:cNvPr>
          <p:cNvSpPr>
            <a:spLocks noGrp="1"/>
          </p:cNvSpPr>
          <p:nvPr>
            <p:ph type="title"/>
          </p:nvPr>
        </p:nvSpPr>
        <p:spPr/>
        <p:txBody>
          <a:bodyPr/>
          <a:lstStyle/>
          <a:p>
            <a:r>
              <a:rPr lang="en-US" dirty="0"/>
              <a:t>Timeline</a:t>
            </a:r>
          </a:p>
        </p:txBody>
      </p:sp>
      <p:pic>
        <p:nvPicPr>
          <p:cNvPr id="4" name="Picture 3">
            <a:extLst>
              <a:ext uri="{FF2B5EF4-FFF2-40B4-BE49-F238E27FC236}">
                <a16:creationId xmlns:a16="http://schemas.microsoft.com/office/drawing/2014/main" id="{12ADE9D2-2896-4E11-9D80-4224DE143D3C}"/>
              </a:ext>
            </a:extLst>
          </p:cNvPr>
          <p:cNvPicPr>
            <a:picLocks noChangeAspect="1"/>
          </p:cNvPicPr>
          <p:nvPr/>
        </p:nvPicPr>
        <p:blipFill>
          <a:blip r:embed="rId3"/>
          <a:stretch>
            <a:fillRect/>
          </a:stretch>
        </p:blipFill>
        <p:spPr>
          <a:xfrm>
            <a:off x="3050014" y="1864659"/>
            <a:ext cx="6091972" cy="4416977"/>
          </a:xfrm>
          <a:prstGeom prst="rect">
            <a:avLst/>
          </a:prstGeom>
        </p:spPr>
      </p:pic>
    </p:spTree>
    <p:extLst>
      <p:ext uri="{BB962C8B-B14F-4D97-AF65-F5344CB8AC3E}">
        <p14:creationId xmlns:p14="http://schemas.microsoft.com/office/powerpoint/2010/main" val="38937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913D-50C9-4BEB-B064-97CFB2D3898E}"/>
              </a:ext>
            </a:extLst>
          </p:cNvPr>
          <p:cNvSpPr>
            <a:spLocks noGrp="1"/>
          </p:cNvSpPr>
          <p:nvPr>
            <p:ph type="title"/>
          </p:nvPr>
        </p:nvSpPr>
        <p:spPr/>
        <p:txBody>
          <a:bodyPr/>
          <a:lstStyle/>
          <a:p>
            <a:r>
              <a:rPr lang="en-US" dirty="0"/>
              <a:t>Summary</a:t>
            </a:r>
          </a:p>
        </p:txBody>
      </p:sp>
      <p:pic>
        <p:nvPicPr>
          <p:cNvPr id="5" name="Picture 4">
            <a:extLst>
              <a:ext uri="{FF2B5EF4-FFF2-40B4-BE49-F238E27FC236}">
                <a16:creationId xmlns:a16="http://schemas.microsoft.com/office/drawing/2014/main" id="{7B0ACCDE-ABDE-4BA0-8216-0CAB333B7FCD}"/>
              </a:ext>
            </a:extLst>
          </p:cNvPr>
          <p:cNvPicPr>
            <a:picLocks noChangeAspect="1"/>
          </p:cNvPicPr>
          <p:nvPr/>
        </p:nvPicPr>
        <p:blipFill>
          <a:blip r:embed="rId3"/>
          <a:stretch>
            <a:fillRect/>
          </a:stretch>
        </p:blipFill>
        <p:spPr>
          <a:xfrm>
            <a:off x="3525304" y="1843179"/>
            <a:ext cx="5141392" cy="4047586"/>
          </a:xfrm>
          <a:prstGeom prst="rect">
            <a:avLst/>
          </a:prstGeom>
        </p:spPr>
      </p:pic>
    </p:spTree>
    <p:extLst>
      <p:ext uri="{BB962C8B-B14F-4D97-AF65-F5344CB8AC3E}">
        <p14:creationId xmlns:p14="http://schemas.microsoft.com/office/powerpoint/2010/main" val="93643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6E07-19C6-4FEB-A0A6-92AEBB5335B3}"/>
              </a:ext>
            </a:extLst>
          </p:cNvPr>
          <p:cNvSpPr>
            <a:spLocks noGrp="1"/>
          </p:cNvSpPr>
          <p:nvPr>
            <p:ph type="title"/>
          </p:nvPr>
        </p:nvSpPr>
        <p:spPr/>
        <p:txBody>
          <a:bodyPr/>
          <a:lstStyle/>
          <a:p>
            <a:r>
              <a:rPr lang="en-US" dirty="0"/>
              <a:t>Questions</a:t>
            </a:r>
          </a:p>
        </p:txBody>
      </p:sp>
      <p:pic>
        <p:nvPicPr>
          <p:cNvPr id="5" name="Graphic 4" descr="Questions outline">
            <a:extLst>
              <a:ext uri="{FF2B5EF4-FFF2-40B4-BE49-F238E27FC236}">
                <a16:creationId xmlns:a16="http://schemas.microsoft.com/office/drawing/2014/main" id="{E5F44529-D1F0-40CA-83AA-3D8492B0B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4652" y="2087088"/>
            <a:ext cx="3362696" cy="3362696"/>
          </a:xfrm>
          <a:prstGeom prst="rect">
            <a:avLst/>
          </a:prstGeom>
        </p:spPr>
      </p:pic>
    </p:spTree>
    <p:extLst>
      <p:ext uri="{BB962C8B-B14F-4D97-AF65-F5344CB8AC3E}">
        <p14:creationId xmlns:p14="http://schemas.microsoft.com/office/powerpoint/2010/main" val="15492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199-217F-4C08-BCAD-21427D5F3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8BDA0A-5716-4574-8715-B9E7023453F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Baniasad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&amp; Niyogi, D. (2020). Global to USA County Scale Analysis of Weather, Urban Density, Mobility, Homestay, and Mask Use on COVID-19. International Journal of Environmental Research and Public Health, 17(21), 7847.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https://doi.org/10.3390/ijerph17217847</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Lee, Victor R, and Michelle H Wilkerson. “Data Use by Middle and Secondary Students in the Digital Age: A Status Report and Future Prospects,” n.d., 43.</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H., &amp; Hu, W. (2021). Weather Variability and COVID-19 Transmission: A Review of Recent Research. International Journal of Environmental Research and Public Health, 18(2), 396.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https://doi.org/10.3390/ijerph18020396</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t>Shah, P., &amp; </a:t>
            </a:r>
            <a:r>
              <a:rPr lang="en-US" dirty="0" err="1"/>
              <a:t>Hoeffner</a:t>
            </a:r>
            <a:r>
              <a:rPr lang="en-US" dirty="0"/>
              <a:t>, J. (2002). Review of Graph Comprehension Research: Implications for Instruction. Educational Psychology Review, 14(1), 47–69. </a:t>
            </a:r>
            <a:r>
              <a:rPr lang="en-US" u="sng" dirty="0">
                <a:hlinkClick r:id="rId4"/>
              </a:rPr>
              <a:t>https://doi.org/10.1023/A:1013180410169</a:t>
            </a:r>
            <a:endParaRPr lang="en-US" dirty="0"/>
          </a:p>
          <a:p>
            <a:pPr>
              <a:buFont typeface="Arial" panose="020B0604020202020204" pitchFamily="34" charset="0"/>
              <a:buChar cha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Roussel,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Pontier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D., Cohen, J.-M., Lina, B.,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Fouchet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 (2016). Quantifying the role of weather on seasonal influenza. BMC Public Health, 16, 441.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https://doi.org/10.1186/s12889-016-3114-x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9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Proposed Project</a:t>
            </a:r>
          </a:p>
        </p:txBody>
      </p:sp>
      <p:sp>
        <p:nvSpPr>
          <p:cNvPr id="3" name="Content Placeholder 2">
            <a:extLst>
              <a:ext uri="{FF2B5EF4-FFF2-40B4-BE49-F238E27FC236}">
                <a16:creationId xmlns:a16="http://schemas.microsoft.com/office/drawing/2014/main" id="{11A5B565-0305-4142-B6C8-8B0419CD02A6}"/>
              </a:ext>
            </a:extLst>
          </p:cNvPr>
          <p:cNvSpPr>
            <a:spLocks noGrp="1"/>
          </p:cNvSpPr>
          <p:nvPr>
            <p:ph idx="1"/>
          </p:nvPr>
        </p:nvSpPr>
        <p:spPr/>
        <p:txBody>
          <a:bodyPr/>
          <a:lstStyle/>
          <a:p>
            <a:pPr>
              <a:buFont typeface="Arial" panose="020B0604020202020204" pitchFamily="34" charset="0"/>
              <a:buChar char="•"/>
            </a:pPr>
            <a:r>
              <a:rPr lang="en-US" dirty="0"/>
              <a:t> COVID-19 and Weather Data Visualization…</a:t>
            </a:r>
          </a:p>
          <a:p>
            <a:pPr>
              <a:buFont typeface="Arial" panose="020B0604020202020204" pitchFamily="34" charset="0"/>
              <a:buChar char="•"/>
            </a:pPr>
            <a:r>
              <a:rPr lang="en-US" dirty="0"/>
              <a:t> …for the kids</a:t>
            </a:r>
          </a:p>
          <a:p>
            <a:pPr>
              <a:buFont typeface="Arial" panose="020B0604020202020204" pitchFamily="34" charset="0"/>
              <a:buChar char="•"/>
            </a:pPr>
            <a:r>
              <a:rPr lang="en-US" dirty="0"/>
              <a:t> Students and data</a:t>
            </a:r>
          </a:p>
          <a:p>
            <a:pPr lvl="1">
              <a:buFont typeface="Arial" panose="020B0604020202020204" pitchFamily="34" charset="0"/>
              <a:buChar char="•"/>
            </a:pPr>
            <a:r>
              <a:rPr lang="en-US" dirty="0"/>
              <a:t>(Lee, et al., 2018)</a:t>
            </a:r>
          </a:p>
        </p:txBody>
      </p:sp>
      <p:pic>
        <p:nvPicPr>
          <p:cNvPr id="5" name="Picture 4" descr="Young school girl writing on tablet">
            <a:extLst>
              <a:ext uri="{FF2B5EF4-FFF2-40B4-BE49-F238E27FC236}">
                <a16:creationId xmlns:a16="http://schemas.microsoft.com/office/drawing/2014/main" id="{9C939329-C8B5-4311-9CE3-6064BFEC1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617" y="1974866"/>
            <a:ext cx="1116347" cy="3606536"/>
          </a:xfrm>
          <a:prstGeom prst="rect">
            <a:avLst/>
          </a:prstGeom>
        </p:spPr>
      </p:pic>
    </p:spTree>
    <p:extLst>
      <p:ext uri="{BB962C8B-B14F-4D97-AF65-F5344CB8AC3E}">
        <p14:creationId xmlns:p14="http://schemas.microsoft.com/office/powerpoint/2010/main" val="18103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1D1C-8E4F-4F84-A151-91746CC74D3F}"/>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0391F11F-F58E-43D1-A4C7-A9E82BBB7B42}"/>
              </a:ext>
            </a:extLst>
          </p:cNvPr>
          <p:cNvSpPr>
            <a:spLocks noGrp="1"/>
          </p:cNvSpPr>
          <p:nvPr>
            <p:ph idx="1"/>
          </p:nvPr>
        </p:nvSpPr>
        <p:spPr/>
        <p:txBody>
          <a:bodyPr/>
          <a:lstStyle/>
          <a:p>
            <a:pPr>
              <a:buFont typeface="Arial" panose="020B0604020202020204" pitchFamily="34" charset="0"/>
              <a:buChar char="•"/>
            </a:pPr>
            <a:r>
              <a:rPr lang="en-US" dirty="0"/>
              <a:t> Existing COVID-19 Data Visualizations</a:t>
            </a:r>
          </a:p>
          <a:p>
            <a:pPr lvl="1">
              <a:buFont typeface="Arial" panose="020B0604020202020204" pitchFamily="34" charset="0"/>
              <a:buChar char="•"/>
            </a:pPr>
            <a:r>
              <a:rPr lang="en-US" dirty="0"/>
              <a:t>John Hopkins</a:t>
            </a:r>
          </a:p>
          <a:p>
            <a:pPr lvl="1">
              <a:buFont typeface="Arial" panose="020B0604020202020204" pitchFamily="34" charset="0"/>
              <a:buChar char="•"/>
            </a:pPr>
            <a:r>
              <a:rPr lang="en-US" dirty="0"/>
              <a:t>The COVID Tracking Project by The Atlantic</a:t>
            </a:r>
          </a:p>
          <a:p>
            <a:pPr lvl="1">
              <a:buFont typeface="Arial" panose="020B0604020202020204" pitchFamily="34" charset="0"/>
              <a:buChar char="•"/>
            </a:pPr>
            <a:r>
              <a:rPr lang="en-US" dirty="0"/>
              <a:t>The Institute for Health Metrics and Evaluation (IHME) at the University of Washington</a:t>
            </a:r>
          </a:p>
        </p:txBody>
      </p:sp>
    </p:spTree>
    <p:extLst>
      <p:ext uri="{BB962C8B-B14F-4D97-AF65-F5344CB8AC3E}">
        <p14:creationId xmlns:p14="http://schemas.microsoft.com/office/powerpoint/2010/main" val="42449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76D-DFBF-4A2A-AF7D-BB7E6FC7E05C}"/>
              </a:ext>
            </a:extLst>
          </p:cNvPr>
          <p:cNvSpPr>
            <a:spLocks noGrp="1"/>
          </p:cNvSpPr>
          <p:nvPr>
            <p:ph type="title"/>
          </p:nvPr>
        </p:nvSpPr>
        <p:spPr/>
        <p:txBody>
          <a:bodyPr/>
          <a:lstStyle/>
          <a:p>
            <a:r>
              <a:rPr lang="en-US" dirty="0"/>
              <a:t>Related Work</a:t>
            </a:r>
          </a:p>
        </p:txBody>
      </p:sp>
      <p:pic>
        <p:nvPicPr>
          <p:cNvPr id="5" name="Picture 4">
            <a:extLst>
              <a:ext uri="{FF2B5EF4-FFF2-40B4-BE49-F238E27FC236}">
                <a16:creationId xmlns:a16="http://schemas.microsoft.com/office/drawing/2014/main" id="{CE3C599B-2092-4E5D-9B20-828758518FFC}"/>
              </a:ext>
            </a:extLst>
          </p:cNvPr>
          <p:cNvPicPr>
            <a:picLocks noChangeAspect="1"/>
          </p:cNvPicPr>
          <p:nvPr/>
        </p:nvPicPr>
        <p:blipFill>
          <a:blip r:embed="rId3"/>
          <a:stretch>
            <a:fillRect/>
          </a:stretch>
        </p:blipFill>
        <p:spPr>
          <a:xfrm>
            <a:off x="3107919" y="1797247"/>
            <a:ext cx="5976161" cy="4376996"/>
          </a:xfrm>
          <a:prstGeom prst="rect">
            <a:avLst/>
          </a:prstGeom>
        </p:spPr>
      </p:pic>
    </p:spTree>
    <p:extLst>
      <p:ext uri="{BB962C8B-B14F-4D97-AF65-F5344CB8AC3E}">
        <p14:creationId xmlns:p14="http://schemas.microsoft.com/office/powerpoint/2010/main" val="105303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76D-DFBF-4A2A-AF7D-BB7E6FC7E05C}"/>
              </a:ext>
            </a:extLst>
          </p:cNvPr>
          <p:cNvSpPr>
            <a:spLocks noGrp="1"/>
          </p:cNvSpPr>
          <p:nvPr>
            <p:ph type="title"/>
          </p:nvPr>
        </p:nvSpPr>
        <p:spPr/>
        <p:txBody>
          <a:bodyPr/>
          <a:lstStyle/>
          <a:p>
            <a:r>
              <a:rPr lang="en-US" dirty="0"/>
              <a:t>Related Work - Granularity</a:t>
            </a:r>
          </a:p>
        </p:txBody>
      </p:sp>
      <p:pic>
        <p:nvPicPr>
          <p:cNvPr id="4" name="Picture 3">
            <a:extLst>
              <a:ext uri="{FF2B5EF4-FFF2-40B4-BE49-F238E27FC236}">
                <a16:creationId xmlns:a16="http://schemas.microsoft.com/office/drawing/2014/main" id="{4588C36D-EE33-48A4-A3E1-A9EDED67B50F}"/>
              </a:ext>
            </a:extLst>
          </p:cNvPr>
          <p:cNvPicPr>
            <a:picLocks noChangeAspect="1"/>
          </p:cNvPicPr>
          <p:nvPr/>
        </p:nvPicPr>
        <p:blipFill>
          <a:blip r:embed="rId3"/>
          <a:stretch>
            <a:fillRect/>
          </a:stretch>
        </p:blipFill>
        <p:spPr>
          <a:xfrm>
            <a:off x="1211739" y="1958657"/>
            <a:ext cx="5081486" cy="4156116"/>
          </a:xfrm>
          <a:prstGeom prst="rect">
            <a:avLst/>
          </a:prstGeom>
        </p:spPr>
      </p:pic>
      <p:pic>
        <p:nvPicPr>
          <p:cNvPr id="7" name="Picture 6">
            <a:extLst>
              <a:ext uri="{FF2B5EF4-FFF2-40B4-BE49-F238E27FC236}">
                <a16:creationId xmlns:a16="http://schemas.microsoft.com/office/drawing/2014/main" id="{16CE5D57-07ED-4849-9DC4-48FB8E842FAE}"/>
              </a:ext>
            </a:extLst>
          </p:cNvPr>
          <p:cNvPicPr>
            <a:picLocks noChangeAspect="1"/>
          </p:cNvPicPr>
          <p:nvPr/>
        </p:nvPicPr>
        <p:blipFill>
          <a:blip r:embed="rId4"/>
          <a:stretch>
            <a:fillRect/>
          </a:stretch>
        </p:blipFill>
        <p:spPr>
          <a:xfrm>
            <a:off x="7830706" y="2745897"/>
            <a:ext cx="2705478" cy="2581635"/>
          </a:xfrm>
          <a:prstGeom prst="rect">
            <a:avLst/>
          </a:prstGeom>
        </p:spPr>
      </p:pic>
      <p:sp>
        <p:nvSpPr>
          <p:cNvPr id="8" name="Rectangle 7">
            <a:extLst>
              <a:ext uri="{FF2B5EF4-FFF2-40B4-BE49-F238E27FC236}">
                <a16:creationId xmlns:a16="http://schemas.microsoft.com/office/drawing/2014/main" id="{102CABFB-C011-4A83-A702-900CC3AD89E0}"/>
              </a:ext>
            </a:extLst>
          </p:cNvPr>
          <p:cNvSpPr/>
          <p:nvPr/>
        </p:nvSpPr>
        <p:spPr>
          <a:xfrm>
            <a:off x="1211739" y="2183802"/>
            <a:ext cx="1219489" cy="10972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311D9F-8EC3-40C5-8957-FD04B81DD7B7}"/>
              </a:ext>
            </a:extLst>
          </p:cNvPr>
          <p:cNvSpPr/>
          <p:nvPr/>
        </p:nvSpPr>
        <p:spPr>
          <a:xfrm>
            <a:off x="7830706" y="2745896"/>
            <a:ext cx="2705478" cy="25816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99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F47A45-6785-442B-8BD6-255EA289581F}"/>
              </a:ext>
            </a:extLst>
          </p:cNvPr>
          <p:cNvPicPr>
            <a:picLocks noChangeAspect="1"/>
          </p:cNvPicPr>
          <p:nvPr/>
        </p:nvPicPr>
        <p:blipFill>
          <a:blip r:embed="rId3"/>
          <a:stretch>
            <a:fillRect/>
          </a:stretch>
        </p:blipFill>
        <p:spPr>
          <a:xfrm>
            <a:off x="2722570" y="5600192"/>
            <a:ext cx="6746861" cy="372095"/>
          </a:xfrm>
          <a:prstGeom prst="rect">
            <a:avLst/>
          </a:prstGeom>
        </p:spPr>
      </p:pic>
      <p:pic>
        <p:nvPicPr>
          <p:cNvPr id="5" name="Picture 4">
            <a:extLst>
              <a:ext uri="{FF2B5EF4-FFF2-40B4-BE49-F238E27FC236}">
                <a16:creationId xmlns:a16="http://schemas.microsoft.com/office/drawing/2014/main" id="{B1CE74F4-C3F9-4150-B089-5A02B6EF88DB}"/>
              </a:ext>
            </a:extLst>
          </p:cNvPr>
          <p:cNvPicPr>
            <a:picLocks noChangeAspect="1"/>
          </p:cNvPicPr>
          <p:nvPr/>
        </p:nvPicPr>
        <p:blipFill>
          <a:blip r:embed="rId4"/>
          <a:stretch>
            <a:fillRect/>
          </a:stretch>
        </p:blipFill>
        <p:spPr>
          <a:xfrm>
            <a:off x="3361330" y="1945497"/>
            <a:ext cx="5469343" cy="3218016"/>
          </a:xfrm>
          <a:prstGeom prst="rect">
            <a:avLst/>
          </a:prstGeom>
        </p:spPr>
      </p:pic>
      <p:sp>
        <p:nvSpPr>
          <p:cNvPr id="2" name="Title 1">
            <a:extLst>
              <a:ext uri="{FF2B5EF4-FFF2-40B4-BE49-F238E27FC236}">
                <a16:creationId xmlns:a16="http://schemas.microsoft.com/office/drawing/2014/main" id="{D9EAD76D-DFBF-4A2A-AF7D-BB7E6FC7E05C}"/>
              </a:ext>
            </a:extLst>
          </p:cNvPr>
          <p:cNvSpPr>
            <a:spLocks noGrp="1"/>
          </p:cNvSpPr>
          <p:nvPr>
            <p:ph type="title"/>
          </p:nvPr>
        </p:nvSpPr>
        <p:spPr/>
        <p:txBody>
          <a:bodyPr/>
          <a:lstStyle/>
          <a:p>
            <a:r>
              <a:rPr lang="en-US" dirty="0"/>
              <a:t>Related Work – Data Points</a:t>
            </a:r>
          </a:p>
        </p:txBody>
      </p:sp>
      <p:sp>
        <p:nvSpPr>
          <p:cNvPr id="8" name="Rectangle 7">
            <a:extLst>
              <a:ext uri="{FF2B5EF4-FFF2-40B4-BE49-F238E27FC236}">
                <a16:creationId xmlns:a16="http://schemas.microsoft.com/office/drawing/2014/main" id="{102CABFB-C011-4A83-A702-900CC3AD89E0}"/>
              </a:ext>
            </a:extLst>
          </p:cNvPr>
          <p:cNvSpPr/>
          <p:nvPr/>
        </p:nvSpPr>
        <p:spPr>
          <a:xfrm>
            <a:off x="4496059" y="2775471"/>
            <a:ext cx="3151274" cy="2187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311D9F-8EC3-40C5-8957-FD04B81DD7B7}"/>
              </a:ext>
            </a:extLst>
          </p:cNvPr>
          <p:cNvSpPr/>
          <p:nvPr/>
        </p:nvSpPr>
        <p:spPr>
          <a:xfrm>
            <a:off x="2722570" y="5600192"/>
            <a:ext cx="6746860" cy="3720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96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76D-DFBF-4A2A-AF7D-BB7E6FC7E05C}"/>
              </a:ext>
            </a:extLst>
          </p:cNvPr>
          <p:cNvSpPr>
            <a:spLocks noGrp="1"/>
          </p:cNvSpPr>
          <p:nvPr>
            <p:ph type="title"/>
          </p:nvPr>
        </p:nvSpPr>
        <p:spPr/>
        <p:txBody>
          <a:bodyPr/>
          <a:lstStyle/>
          <a:p>
            <a:r>
              <a:rPr lang="en-US" dirty="0"/>
              <a:t>Related Work – Spatial View</a:t>
            </a:r>
          </a:p>
        </p:txBody>
      </p:sp>
      <p:pic>
        <p:nvPicPr>
          <p:cNvPr id="3" name="Picture 2">
            <a:extLst>
              <a:ext uri="{FF2B5EF4-FFF2-40B4-BE49-F238E27FC236}">
                <a16:creationId xmlns:a16="http://schemas.microsoft.com/office/drawing/2014/main" id="{D0D62921-AF07-46B9-A44B-2BA3D05FED00}"/>
              </a:ext>
            </a:extLst>
          </p:cNvPr>
          <p:cNvPicPr>
            <a:picLocks noChangeAspect="1"/>
          </p:cNvPicPr>
          <p:nvPr/>
        </p:nvPicPr>
        <p:blipFill>
          <a:blip r:embed="rId3"/>
          <a:stretch>
            <a:fillRect/>
          </a:stretch>
        </p:blipFill>
        <p:spPr>
          <a:xfrm>
            <a:off x="1685364" y="2160707"/>
            <a:ext cx="8588188" cy="3949238"/>
          </a:xfrm>
          <a:prstGeom prst="rect">
            <a:avLst/>
          </a:prstGeom>
        </p:spPr>
      </p:pic>
    </p:spTree>
    <p:extLst>
      <p:ext uri="{BB962C8B-B14F-4D97-AF65-F5344CB8AC3E}">
        <p14:creationId xmlns:p14="http://schemas.microsoft.com/office/powerpoint/2010/main" val="383553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76D-DFBF-4A2A-AF7D-BB7E6FC7E05C}"/>
              </a:ext>
            </a:extLst>
          </p:cNvPr>
          <p:cNvSpPr>
            <a:spLocks noGrp="1"/>
          </p:cNvSpPr>
          <p:nvPr>
            <p:ph type="title"/>
          </p:nvPr>
        </p:nvSpPr>
        <p:spPr/>
        <p:txBody>
          <a:bodyPr/>
          <a:lstStyle/>
          <a:p>
            <a:r>
              <a:rPr lang="en-US" dirty="0"/>
              <a:t>Related Work – Configurability</a:t>
            </a:r>
          </a:p>
        </p:txBody>
      </p:sp>
      <p:pic>
        <p:nvPicPr>
          <p:cNvPr id="4" name="Picture 3">
            <a:extLst>
              <a:ext uri="{FF2B5EF4-FFF2-40B4-BE49-F238E27FC236}">
                <a16:creationId xmlns:a16="http://schemas.microsoft.com/office/drawing/2014/main" id="{E1DB2299-499C-4234-A705-138B427AF131}"/>
              </a:ext>
            </a:extLst>
          </p:cNvPr>
          <p:cNvPicPr>
            <a:picLocks noChangeAspect="1"/>
          </p:cNvPicPr>
          <p:nvPr/>
        </p:nvPicPr>
        <p:blipFill>
          <a:blip r:embed="rId3"/>
          <a:stretch>
            <a:fillRect/>
          </a:stretch>
        </p:blipFill>
        <p:spPr>
          <a:xfrm>
            <a:off x="519953" y="2588223"/>
            <a:ext cx="6535271" cy="2532418"/>
          </a:xfrm>
          <a:prstGeom prst="rect">
            <a:avLst/>
          </a:prstGeom>
        </p:spPr>
      </p:pic>
      <p:pic>
        <p:nvPicPr>
          <p:cNvPr id="5" name="Picture 4">
            <a:extLst>
              <a:ext uri="{FF2B5EF4-FFF2-40B4-BE49-F238E27FC236}">
                <a16:creationId xmlns:a16="http://schemas.microsoft.com/office/drawing/2014/main" id="{AE8FC53C-B05F-4223-AC23-5BB48C9FF447}"/>
              </a:ext>
            </a:extLst>
          </p:cNvPr>
          <p:cNvPicPr>
            <a:picLocks noChangeAspect="1"/>
          </p:cNvPicPr>
          <p:nvPr/>
        </p:nvPicPr>
        <p:blipFill>
          <a:blip r:embed="rId4"/>
          <a:stretch>
            <a:fillRect/>
          </a:stretch>
        </p:blipFill>
        <p:spPr>
          <a:xfrm>
            <a:off x="8927283" y="2895170"/>
            <a:ext cx="2333951" cy="2143424"/>
          </a:xfrm>
          <a:prstGeom prst="rect">
            <a:avLst/>
          </a:prstGeom>
        </p:spPr>
      </p:pic>
      <p:sp>
        <p:nvSpPr>
          <p:cNvPr id="6" name="Rectangle 5">
            <a:extLst>
              <a:ext uri="{FF2B5EF4-FFF2-40B4-BE49-F238E27FC236}">
                <a16:creationId xmlns:a16="http://schemas.microsoft.com/office/drawing/2014/main" id="{57543D86-CF98-4BFB-BD16-F6DA6D6BEFDE}"/>
              </a:ext>
            </a:extLst>
          </p:cNvPr>
          <p:cNvSpPr/>
          <p:nvPr/>
        </p:nvSpPr>
        <p:spPr>
          <a:xfrm>
            <a:off x="5776009" y="3635691"/>
            <a:ext cx="1099920" cy="999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21F4FE-06B7-4DB4-B526-EB1E92CCDE71}"/>
              </a:ext>
            </a:extLst>
          </p:cNvPr>
          <p:cNvSpPr/>
          <p:nvPr/>
        </p:nvSpPr>
        <p:spPr>
          <a:xfrm>
            <a:off x="8927282" y="2855371"/>
            <a:ext cx="2333951" cy="22652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1178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247</TotalTime>
  <Words>3416</Words>
  <Application>Microsoft Office PowerPoint</Application>
  <PresentationFormat>Widescreen</PresentationFormat>
  <Paragraphs>286</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COVID-19 and the Weather: A Data Visualization</vt:lpstr>
      <vt:lpstr>Background</vt:lpstr>
      <vt:lpstr>Proposed Project</vt:lpstr>
      <vt:lpstr>Related Work</vt:lpstr>
      <vt:lpstr>Related Work</vt:lpstr>
      <vt:lpstr>Related Work - Granularity</vt:lpstr>
      <vt:lpstr>Related Work – Data Points</vt:lpstr>
      <vt:lpstr>Related Work – Spatial View</vt:lpstr>
      <vt:lpstr>Related Work – Configurability</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Timeline</vt:lpstr>
      <vt:lpstr>Summary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the Weather: A Data Visualization</dc:title>
  <dc:creator>Nick</dc:creator>
  <cp:lastModifiedBy>Palacio, Nick</cp:lastModifiedBy>
  <cp:revision>80</cp:revision>
  <dcterms:created xsi:type="dcterms:W3CDTF">2021-04-25T17:58:48Z</dcterms:created>
  <dcterms:modified xsi:type="dcterms:W3CDTF">2021-04-27T21:57:08Z</dcterms:modified>
</cp:coreProperties>
</file>