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82" r:id="rId5"/>
    <p:sldId id="271" r:id="rId6"/>
    <p:sldId id="272" r:id="rId7"/>
    <p:sldId id="274" r:id="rId8"/>
    <p:sldId id="283" r:id="rId9"/>
    <p:sldId id="284" r:id="rId10"/>
    <p:sldId id="285" r:id="rId11"/>
    <p:sldId id="286" r:id="rId12"/>
    <p:sldId id="27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52275" autoAdjust="0"/>
  </p:normalViewPr>
  <p:slideViewPr>
    <p:cSldViewPr snapToGrid="0">
      <p:cViewPr varScale="1">
        <p:scale>
          <a:sx n="85" d="100"/>
          <a:sy n="85" d="100"/>
        </p:scale>
        <p:origin x="477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0BA67-A448-48BB-B2A0-49FE4C1E5D33}" type="datetimeFigureOut">
              <a:rPr lang="en-US" smtClean="0"/>
              <a:t>08/16/2021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9034F-20AE-4DE7-96BC-FDD871D2842E}" type="slidenum">
              <a:rPr lang="en-US" smtClean="0"/>
              <a:t>‹#›</a:t>
            </a:fld>
            <a:endParaRPr lang="en-US"/>
          </a:p>
        </p:txBody>
      </p:sp>
    </p:spTree>
    <p:extLst>
      <p:ext uri="{BB962C8B-B14F-4D97-AF65-F5344CB8AC3E}">
        <p14:creationId xmlns:p14="http://schemas.microsoft.com/office/powerpoint/2010/main" val="31650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am I</a:t>
            </a:r>
          </a:p>
          <a:p>
            <a:r>
              <a:rPr lang="en-US" dirty="0"/>
              <a:t>    -Nick Palacio</a:t>
            </a:r>
          </a:p>
          <a:p>
            <a:r>
              <a:rPr lang="en-US" dirty="0"/>
              <a:t>    -Application Developer here at FCSA for a little over 2.5 years</a:t>
            </a:r>
          </a:p>
          <a:p>
            <a:r>
              <a:rPr lang="en-US" dirty="0"/>
              <a:t>    -Been working on my Masters in Computer Science from UNO since 2017, and I completed it this last week</a:t>
            </a:r>
          </a:p>
          <a:p>
            <a:endParaRPr lang="en-US" dirty="0"/>
          </a:p>
          <a:p>
            <a:r>
              <a:rPr lang="en-US" dirty="0"/>
              <a:t>-I'll start this presentation with a refresher on what my project proposal was and why it is important</a:t>
            </a:r>
          </a:p>
          <a:p>
            <a:r>
              <a:rPr lang="en-US" dirty="0"/>
              <a:t>-You might remember some of the content here from my initial presentation last April</a:t>
            </a:r>
          </a:p>
          <a:p>
            <a:endParaRPr lang="en-US" dirty="0"/>
          </a:p>
          <a:p>
            <a:r>
              <a:rPr lang="en-US" dirty="0"/>
              <a:t>-Then I will do a demo of my finished project to show you what I ended up building</a:t>
            </a:r>
          </a:p>
          <a:p>
            <a:endParaRPr lang="en-US" dirty="0"/>
          </a:p>
          <a:p>
            <a:r>
              <a:rPr lang="en-US" dirty="0"/>
              <a:t>-Next I will get into how I built my project and the resources I used</a:t>
            </a:r>
          </a:p>
          <a:p>
            <a:endParaRPr lang="en-US" dirty="0"/>
          </a:p>
          <a:p>
            <a:r>
              <a:rPr lang="en-US" dirty="0"/>
              <a:t>-I will discuss challenges I faced while implementing my project</a:t>
            </a:r>
          </a:p>
          <a:p>
            <a:endParaRPr lang="en-US" dirty="0"/>
          </a:p>
          <a:p>
            <a:r>
              <a:rPr lang="en-US" dirty="0"/>
              <a:t>-Then I will discuss current limitations and opportunities for future work</a:t>
            </a:r>
          </a:p>
          <a:p>
            <a:endParaRPr lang="en-US" dirty="0"/>
          </a:p>
          <a:p>
            <a:r>
              <a:rPr lang="en-US" dirty="0"/>
              <a:t>-Finally I will wrap things up by summarizing what I accomplished</a:t>
            </a:r>
          </a:p>
        </p:txBody>
      </p:sp>
      <p:sp>
        <p:nvSpPr>
          <p:cNvPr id="4" name="Slide Number Placeholder 3"/>
          <p:cNvSpPr>
            <a:spLocks noGrp="1"/>
          </p:cNvSpPr>
          <p:nvPr>
            <p:ph type="sldNum" sz="quarter" idx="5"/>
          </p:nvPr>
        </p:nvSpPr>
        <p:spPr/>
        <p:txBody>
          <a:bodyPr/>
          <a:lstStyle/>
          <a:p>
            <a:fld id="{30A9034F-20AE-4DE7-96BC-FDD871D2842E}" type="slidenum">
              <a:rPr lang="en-US" smtClean="0"/>
              <a:t>1</a:t>
            </a:fld>
            <a:endParaRPr lang="en-US"/>
          </a:p>
        </p:txBody>
      </p:sp>
    </p:spTree>
    <p:extLst>
      <p:ext uri="{BB962C8B-B14F-4D97-AF65-F5344CB8AC3E}">
        <p14:creationId xmlns:p14="http://schemas.microsoft.com/office/powerpoint/2010/main" val="110916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I'd like to talk a little bit about some challenges I ran into while implementing the tool</a:t>
            </a:r>
          </a:p>
          <a:p>
            <a:endParaRPr lang="en-US" dirty="0"/>
          </a:p>
          <a:p>
            <a:r>
              <a:rPr lang="en-US" dirty="0"/>
              <a:t>-for the most part, there were not any major hurdles that popped up. Just normal software development stuff, dealing with random errors and things like that. Things taking a lot longer to implement than I thought.</a:t>
            </a:r>
          </a:p>
          <a:p>
            <a:endParaRPr lang="en-US" dirty="0"/>
          </a:p>
          <a:p>
            <a:r>
              <a:rPr lang="en-US" dirty="0"/>
              <a:t>-That leads me into my next challenge which was finding the time to work on it with my full time job. Often times I would write code all day at work and then come home and write code for a few more hours. This made for some long days and I am very happy to be finished, although this project was enjoyable to work on for the most part.</a:t>
            </a:r>
          </a:p>
          <a:p>
            <a:endParaRPr lang="en-US" dirty="0"/>
          </a:p>
          <a:p>
            <a:r>
              <a:rPr lang="en-US" dirty="0"/>
              <a:t>-Since I had limited experience building things with Azure there was a little bit of a learning curve there while I was getting my services set up</a:t>
            </a:r>
          </a:p>
          <a:p>
            <a:r>
              <a:rPr lang="en-US" dirty="0"/>
              <a:t>-Azure has pretty good documentation and for a lot of stuff I was able to follow their simple tutorials online</a:t>
            </a:r>
          </a:p>
          <a:p>
            <a:endParaRPr lang="en-US" dirty="0"/>
          </a:p>
          <a:p>
            <a:r>
              <a:rPr lang="en-US" dirty="0"/>
              <a:t>-The toughest challenge for me personally throughout the project was knowing when to call things 'good enough'</a:t>
            </a:r>
          </a:p>
          <a:p>
            <a:r>
              <a:rPr lang="en-US" dirty="0"/>
              <a:t>-I did not have the time or resources to make everything perfect so I had to make conscious decisions to call my current implementation good enough so I could move onto the other things I needed to implement.</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10</a:t>
            </a:fld>
            <a:endParaRPr lang="en-US"/>
          </a:p>
        </p:txBody>
      </p:sp>
    </p:spTree>
    <p:extLst>
      <p:ext uri="{BB962C8B-B14F-4D97-AF65-F5344CB8AC3E}">
        <p14:creationId xmlns:p14="http://schemas.microsoft.com/office/powerpoint/2010/main" val="109017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with this project was to build a visualization tool that could be leveraged in a classroom in order to allow students to participate in an open scientific debate related to weather’s role in the COVID-19 pandemic</a:t>
            </a:r>
          </a:p>
          <a:p>
            <a:r>
              <a:rPr lang="en-US" dirty="0"/>
              <a:t>-I have accomplished this goal</a:t>
            </a:r>
          </a:p>
          <a:p>
            <a:r>
              <a:rPr lang="en-US" dirty="0"/>
              <a:t>-I implemented all the user stories I had planned in addition to a few others and for the most part my implementation matches the mockups I created.</a:t>
            </a:r>
          </a:p>
          <a:p>
            <a:endParaRPr lang="en-US" dirty="0"/>
          </a:p>
          <a:p>
            <a:r>
              <a:rPr lang="en-US" dirty="0"/>
              <a:t>-Now I would like to open it up to any questions anyone might have</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11</a:t>
            </a:fld>
            <a:endParaRPr lang="en-US"/>
          </a:p>
        </p:txBody>
      </p:sp>
    </p:spTree>
    <p:extLst>
      <p:ext uri="{BB962C8B-B14F-4D97-AF65-F5344CB8AC3E}">
        <p14:creationId xmlns:p14="http://schemas.microsoft.com/office/powerpoint/2010/main" val="301938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open it up to everyone for questions I would actually like to discuss 2 questions I received from Dr Ricks on my graduate committee because they’re really good questions</a:t>
            </a:r>
          </a:p>
          <a:p>
            <a:endParaRPr lang="en-US" dirty="0"/>
          </a:p>
          <a:p>
            <a:r>
              <a:rPr lang="en-US" dirty="0"/>
              <a:t>-'If researchers have found that the relationship between weather and COVID spread is low, what do you think the middle school students will conclude?’</a:t>
            </a:r>
          </a:p>
          <a:p>
            <a:endParaRPr lang="en-US" dirty="0"/>
          </a:p>
          <a:p>
            <a:r>
              <a:rPr lang="en-US" dirty="0"/>
              <a:t>-My project is not really about what a user might find</a:t>
            </a:r>
          </a:p>
          <a:p>
            <a:r>
              <a:rPr lang="en-US" dirty="0"/>
              <a:t>-The real purpose of building this tool is to enable a classroom activity that engages students by having them follow the scientific process and think critically</a:t>
            </a:r>
          </a:p>
          <a:p>
            <a:r>
              <a:rPr lang="en-US" dirty="0"/>
              <a:t>-We want the students to think critically about what they are seeing in this tool and more specifically what they are not seeing</a:t>
            </a:r>
          </a:p>
          <a:p>
            <a:endParaRPr lang="en-US" dirty="0"/>
          </a:p>
          <a:p>
            <a:r>
              <a:rPr lang="en-US" dirty="0"/>
              <a:t>-It is very plausible that students could go to a county and see what they think is a strong correlation between weather and COVID-19 infection rates</a:t>
            </a:r>
          </a:p>
          <a:p>
            <a:r>
              <a:rPr lang="en-US" dirty="0"/>
              <a:t>-We want them to be challenged to think about what else could be causing this? What am I not seeing?</a:t>
            </a:r>
          </a:p>
          <a:p>
            <a:r>
              <a:rPr lang="en-US" dirty="0"/>
              <a:t>-For instance, what local policies were enacted in this county and when? What's the mobility index for this county across this date range?</a:t>
            </a:r>
          </a:p>
          <a:p>
            <a:endParaRPr lang="en-US" dirty="0"/>
          </a:p>
          <a:p>
            <a:r>
              <a:rPr lang="en-US" dirty="0"/>
              <a:t>-This same learning opportunity actually applies to adults as well</a:t>
            </a:r>
          </a:p>
          <a:p>
            <a:r>
              <a:rPr lang="en-US" dirty="0"/>
              <a:t>-How many data visualizations do we see in the news or on social media?</a:t>
            </a:r>
          </a:p>
          <a:p>
            <a:r>
              <a:rPr lang="en-US" dirty="0"/>
              <a:t>-Thinking critically about what those are showing you as well as what they’re not showing you is just as important for us adults as it is middle school students</a:t>
            </a:r>
          </a:p>
          <a:p>
            <a:endParaRPr lang="en-US" dirty="0"/>
          </a:p>
          <a:p>
            <a:r>
              <a:rPr lang="en-US" dirty="0"/>
              <a:t>-So in a way we're pushing a lot of responsibility outside of the tool because it allowed us to scope my project to a limited set of concerns, weather and COVID-19</a:t>
            </a:r>
          </a:p>
          <a:p>
            <a:r>
              <a:rPr lang="en-US" dirty="0"/>
              <a:t>-It would be nearly impossible to create a tool that truly explained COVID-19 infection rates because there’s an infinite number of variables to consider</a:t>
            </a:r>
          </a:p>
          <a:p>
            <a:endParaRPr lang="en-US" dirty="0"/>
          </a:p>
          <a:p>
            <a:endParaRPr lang="en-US" dirty="0"/>
          </a:p>
          <a:p>
            <a:endParaRPr lang="en-US" dirty="0"/>
          </a:p>
          <a:p>
            <a:r>
              <a:rPr lang="en-US" dirty="0"/>
              <a:t>-'Do you have any thoughts about how to determine if the project accomplished the goal of student learning?’</a:t>
            </a:r>
          </a:p>
          <a:p>
            <a:r>
              <a:rPr lang="en-US" dirty="0"/>
              <a:t>-The right way to validate this tool would be through usability studies where we actually create a classroom activity and put it in front of real students in a classroom</a:t>
            </a:r>
          </a:p>
          <a:p>
            <a:r>
              <a:rPr lang="en-US" dirty="0"/>
              <a:t>-However, for the purposes of my capstone project and due to time constraints that will be out of scope</a:t>
            </a:r>
          </a:p>
          <a:p>
            <a:r>
              <a:rPr lang="en-US" dirty="0"/>
              <a:t>-My definition of success for this project will be if it is ready for usability testing in a real classroom context</a:t>
            </a:r>
          </a:p>
        </p:txBody>
      </p:sp>
      <p:sp>
        <p:nvSpPr>
          <p:cNvPr id="4" name="Slide Number Placeholder 3"/>
          <p:cNvSpPr>
            <a:spLocks noGrp="1"/>
          </p:cNvSpPr>
          <p:nvPr>
            <p:ph type="sldNum" sz="quarter" idx="5"/>
          </p:nvPr>
        </p:nvSpPr>
        <p:spPr/>
        <p:txBody>
          <a:bodyPr/>
          <a:lstStyle/>
          <a:p>
            <a:fld id="{30A9034F-20AE-4DE7-96BC-FDD871D2842E}" type="slidenum">
              <a:rPr lang="en-US" smtClean="0"/>
              <a:t>12</a:t>
            </a:fld>
            <a:endParaRPr lang="en-US"/>
          </a:p>
        </p:txBody>
      </p:sp>
    </p:spTree>
    <p:extLst>
      <p:ext uri="{BB962C8B-B14F-4D97-AF65-F5344CB8AC3E}">
        <p14:creationId xmlns:p14="http://schemas.microsoft.com/office/powerpoint/2010/main" val="252078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of you might remember when this pandemic began last spring some people said this would all just 'go away' with warmer weather...</a:t>
            </a:r>
          </a:p>
          <a:p>
            <a:r>
              <a:rPr lang="en-US" dirty="0"/>
              <a:t>-While we know that this did not all just 'go away', people were bringing this up because weather's effect on the season flu is actually well established.</a:t>
            </a:r>
          </a:p>
          <a:p>
            <a:endParaRPr lang="en-US" dirty="0"/>
          </a:p>
          <a:p>
            <a:r>
              <a:rPr lang="en-US" dirty="0"/>
              <a:t>-There was a study done in France in 2016 that looked at weather's role on seasonal influenza spread (Roussel et al., 2016)</a:t>
            </a:r>
          </a:p>
          <a:p>
            <a:r>
              <a:rPr lang="en-US" dirty="0"/>
              <a:t>-This study found that a couple groups of weather variables had an impact of influenza spread</a:t>
            </a:r>
          </a:p>
          <a:p>
            <a:r>
              <a:rPr lang="en-US" dirty="0"/>
              <a:t>-The first group was temperature, </a:t>
            </a:r>
            <a:r>
              <a:rPr lang="en-US" dirty="0" err="1"/>
              <a:t>aboslute</a:t>
            </a:r>
            <a:r>
              <a:rPr lang="en-US" dirty="0"/>
              <a:t> humidity and daily variation of </a:t>
            </a:r>
            <a:r>
              <a:rPr lang="en-US" dirty="0" err="1"/>
              <a:t>aboslute</a:t>
            </a:r>
            <a:r>
              <a:rPr lang="en-US" dirty="0"/>
              <a:t> humidity</a:t>
            </a:r>
          </a:p>
          <a:p>
            <a:r>
              <a:rPr lang="en-US" dirty="0"/>
              <a:t>-The second group was sunshine duration, relative humidity and daily variation of relative humidity</a:t>
            </a:r>
          </a:p>
          <a:p>
            <a:r>
              <a:rPr lang="en-US" dirty="0"/>
              <a:t>-The impact of these groups of weather variables was found to be between 3% - 6%, so relatively low but still there</a:t>
            </a:r>
          </a:p>
          <a:p>
            <a:r>
              <a:rPr lang="en-US" dirty="0"/>
              <a:t>-This study mentioned that their results were consistent with similar studies in other parts of the world where a weather impact on influenza spread was found to be a few percent as well</a:t>
            </a:r>
          </a:p>
          <a:p>
            <a:r>
              <a:rPr lang="en-US" dirty="0"/>
              <a:t>    </a:t>
            </a:r>
          </a:p>
          <a:p>
            <a:r>
              <a:rPr lang="en-US" dirty="0"/>
              <a:t>-There have been a few studies this last year looking at weather's role in the COVID-19 pandemic</a:t>
            </a:r>
          </a:p>
          <a:p>
            <a:r>
              <a:rPr lang="en-US" dirty="0"/>
              <a:t>-Results have been mixed</a:t>
            </a:r>
          </a:p>
          <a:p>
            <a:endParaRPr lang="en-US" dirty="0"/>
          </a:p>
          <a:p>
            <a:r>
              <a:rPr lang="en-US" dirty="0"/>
              <a:t>-One literature review summarized the work of 23 studies that investigated the relationship between COVID-19 transmission and different weather variables (</a:t>
            </a:r>
            <a:r>
              <a:rPr lang="en-US" dirty="0" err="1"/>
              <a:t>McClymont</a:t>
            </a:r>
            <a:r>
              <a:rPr lang="en-US" dirty="0"/>
              <a:t> &amp; Hu, 2021)</a:t>
            </a:r>
          </a:p>
          <a:p>
            <a:r>
              <a:rPr lang="en-US" dirty="0"/>
              <a:t>-This literature review found that most studies who looked at temperature or humidity found a correlation with COVID-19 transmission\</a:t>
            </a:r>
          </a:p>
          <a:p>
            <a:r>
              <a:rPr lang="en-US" dirty="0"/>
              <a:t>-However, some reported a positive correlation while others reported a negative correlation</a:t>
            </a:r>
          </a:p>
          <a:p>
            <a:endParaRPr lang="en-US" dirty="0"/>
          </a:p>
          <a:p>
            <a:r>
              <a:rPr lang="en-US" dirty="0"/>
              <a:t>-Another study published in the same journal highlighted an issue with the existing research on COVID-19 and weather (</a:t>
            </a:r>
            <a:r>
              <a:rPr lang="en-US" dirty="0" err="1"/>
              <a:t>Jamshidi</a:t>
            </a:r>
            <a:r>
              <a:rPr lang="en-US" dirty="0"/>
              <a:t> et al., 2020)</a:t>
            </a:r>
          </a:p>
          <a:p>
            <a:r>
              <a:rPr lang="en-US" dirty="0"/>
              <a:t>-They said that existing research only considers weather variables during analysis</a:t>
            </a:r>
          </a:p>
          <a:p>
            <a:r>
              <a:rPr lang="en-US" dirty="0"/>
              <a:t>-Instead, this study looked at weather variables alongside other things like population mobility (how much are people moving around) and urban density (how populated is this area)</a:t>
            </a:r>
          </a:p>
          <a:p>
            <a:r>
              <a:rPr lang="en-US" dirty="0"/>
              <a:t>-They found that weather's impact was small, a few percent, where as things like population mobility and urban density had a much higher impact, 34% and 13%</a:t>
            </a:r>
          </a:p>
          <a:p>
            <a:endParaRPr lang="en-US" dirty="0"/>
          </a:p>
          <a:p>
            <a:r>
              <a:rPr lang="en-US" dirty="0"/>
              <a:t>-One limitation to point out with both of these studies is the data that they had to work with</a:t>
            </a:r>
          </a:p>
          <a:p>
            <a:r>
              <a:rPr lang="en-US" dirty="0"/>
              <a:t>-One study was submitted for review in September 2020 while the other study was submitted in November 2020 meaning that both of them were missing out on spikes seen in the US around the November - January timeframe</a:t>
            </a:r>
          </a:p>
        </p:txBody>
      </p:sp>
      <p:sp>
        <p:nvSpPr>
          <p:cNvPr id="4" name="Slide Number Placeholder 3"/>
          <p:cNvSpPr>
            <a:spLocks noGrp="1"/>
          </p:cNvSpPr>
          <p:nvPr>
            <p:ph type="sldNum" sz="quarter" idx="5"/>
          </p:nvPr>
        </p:nvSpPr>
        <p:spPr/>
        <p:txBody>
          <a:bodyPr/>
          <a:lstStyle/>
          <a:p>
            <a:fld id="{30A9034F-20AE-4DE7-96BC-FDD871D2842E}" type="slidenum">
              <a:rPr lang="en-US" smtClean="0"/>
              <a:t>2</a:t>
            </a:fld>
            <a:endParaRPr lang="en-US"/>
          </a:p>
        </p:txBody>
      </p:sp>
    </p:spTree>
    <p:extLst>
      <p:ext uri="{BB962C8B-B14F-4D97-AF65-F5344CB8AC3E}">
        <p14:creationId xmlns:p14="http://schemas.microsoft.com/office/powerpoint/2010/main" val="273073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3</a:t>
            </a:fld>
            <a:endParaRPr lang="en-US"/>
          </a:p>
        </p:txBody>
      </p:sp>
    </p:spTree>
    <p:extLst>
      <p:ext uri="{BB962C8B-B14F-4D97-AF65-F5344CB8AC3E}">
        <p14:creationId xmlns:p14="http://schemas.microsoft.com/office/powerpoint/2010/main" val="154272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project is a visualization tool that would allow a user to look into this relationship between weather variables and COVID-19 transmission</a:t>
            </a:r>
          </a:p>
          <a:p>
            <a:endParaRPr lang="en-US" dirty="0"/>
          </a:p>
          <a:p>
            <a:r>
              <a:rPr lang="en-US" dirty="0"/>
              <a:t>-What we have going on right now is an open scientific debate around weather's role in the pandemic</a:t>
            </a:r>
          </a:p>
          <a:p>
            <a:r>
              <a:rPr lang="en-US" dirty="0"/>
              <a:t>-This presents a unique opportunity to engage students which is why the target user for my tool would be a middle school scientist</a:t>
            </a:r>
          </a:p>
          <a:p>
            <a:r>
              <a:rPr lang="en-US" dirty="0"/>
              <a:t>-A tool like this could be used in a classroom activity where students are tasked with the same question of investigating weather's role in the pandemic</a:t>
            </a:r>
          </a:p>
          <a:p>
            <a:endParaRPr lang="en-US" dirty="0"/>
          </a:p>
          <a:p>
            <a:r>
              <a:rPr lang="en-US" dirty="0"/>
              <a:t>-Students would be expected to follow the scientific process of creating their own hypothesis and then gathering evidence to support a conclusion</a:t>
            </a:r>
          </a:p>
          <a:p>
            <a:r>
              <a:rPr lang="en-US" dirty="0"/>
              <a:t>-My tool would help them gather that evidence</a:t>
            </a:r>
          </a:p>
          <a:p>
            <a:r>
              <a:rPr lang="en-US" dirty="0"/>
              <a:t>-Students would be expected to think critically about the limitations of what they might see in the tool and what conclusions can or cannot be drawn based on what they find</a:t>
            </a:r>
          </a:p>
          <a:p>
            <a:endParaRPr lang="en-US" dirty="0"/>
          </a:p>
          <a:p>
            <a:r>
              <a:rPr lang="en-US" dirty="0"/>
              <a:t>-In 2018 there was a study done that looked at data use by middle and secondary school students (Lee, et. al., 2018)</a:t>
            </a:r>
          </a:p>
          <a:p>
            <a:r>
              <a:rPr lang="en-US" dirty="0"/>
              <a:t>-One thing they looked at was how teachers can best support students working with data</a:t>
            </a:r>
          </a:p>
          <a:p>
            <a:r>
              <a:rPr lang="en-US" dirty="0"/>
              <a:t>-One of their recommendations was that data should be leveraged in the classroom in the context of meaningful scientific pursuits</a:t>
            </a:r>
          </a:p>
          <a:p>
            <a:r>
              <a:rPr lang="en-US" dirty="0"/>
              <a:t>-My tool falls right in line with this recommendation because students would be asked to participate in this open scientific debate</a:t>
            </a:r>
          </a:p>
        </p:txBody>
      </p:sp>
      <p:sp>
        <p:nvSpPr>
          <p:cNvPr id="4" name="Slide Number Placeholder 3"/>
          <p:cNvSpPr>
            <a:spLocks noGrp="1"/>
          </p:cNvSpPr>
          <p:nvPr>
            <p:ph type="sldNum" sz="quarter" idx="5"/>
          </p:nvPr>
        </p:nvSpPr>
        <p:spPr/>
        <p:txBody>
          <a:bodyPr/>
          <a:lstStyle/>
          <a:p>
            <a:fld id="{30A9034F-20AE-4DE7-96BC-FDD871D2842E}" type="slidenum">
              <a:rPr lang="en-US" smtClean="0"/>
              <a:t>4</a:t>
            </a:fld>
            <a:endParaRPr lang="en-US"/>
          </a:p>
        </p:txBody>
      </p:sp>
    </p:spTree>
    <p:extLst>
      <p:ext uri="{BB962C8B-B14F-4D97-AF65-F5344CB8AC3E}">
        <p14:creationId xmlns:p14="http://schemas.microsoft.com/office/powerpoint/2010/main" val="33946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talk about how I ended up building this tool.</a:t>
            </a:r>
          </a:p>
          <a:p>
            <a:r>
              <a:rPr lang="en-US" dirty="0"/>
              <a:t>-From a high level, I pretty much implemented everything exactly as I had planned it in my initial proposal</a:t>
            </a:r>
          </a:p>
          <a:p>
            <a:r>
              <a:rPr lang="en-US" dirty="0"/>
              <a:t>-COVID</a:t>
            </a:r>
          </a:p>
          <a:p>
            <a:r>
              <a:rPr lang="en-US" dirty="0"/>
              <a:t>    -For COVID-19 data I decided on the New York Times dataset on GitHub</a:t>
            </a:r>
          </a:p>
          <a:p>
            <a:r>
              <a:rPr lang="en-US" dirty="0"/>
              <a:t>    -Cumulative cases by county by day for all counties in US.</a:t>
            </a:r>
          </a:p>
          <a:p>
            <a:r>
              <a:rPr lang="en-US" dirty="0"/>
              <a:t>-Weather</a:t>
            </a:r>
          </a:p>
          <a:p>
            <a:r>
              <a:rPr lang="en-US" dirty="0"/>
              <a:t>    -For my weather data I decided on using an API from </a:t>
            </a:r>
            <a:r>
              <a:rPr lang="en-US" dirty="0" err="1"/>
              <a:t>WeatherSource</a:t>
            </a:r>
            <a:endParaRPr lang="en-US" dirty="0"/>
          </a:p>
          <a:p>
            <a:r>
              <a:rPr lang="en-US" dirty="0"/>
              <a:t>    -</a:t>
            </a:r>
            <a:r>
              <a:rPr lang="en-US" dirty="0" err="1"/>
              <a:t>WeatherSource</a:t>
            </a:r>
            <a:r>
              <a:rPr lang="en-US" dirty="0"/>
              <a:t> is a technology company that provides a suite of products that help businesses leverage weather and climate data</a:t>
            </a:r>
          </a:p>
          <a:p>
            <a:r>
              <a:rPr lang="en-US" dirty="0"/>
              <a:t>    -On March 16th, 2020 </a:t>
            </a:r>
            <a:r>
              <a:rPr lang="en-US" dirty="0" err="1"/>
              <a:t>WeatherSource</a:t>
            </a:r>
            <a:r>
              <a:rPr lang="en-US" dirty="0"/>
              <a:t> opened up their API for free to any researchers exploring the relationship between weather and the COVID-19 pandemic</a:t>
            </a:r>
          </a:p>
          <a:p>
            <a:r>
              <a:rPr lang="en-US" dirty="0"/>
              <a:t>    -One of their APIs allows you to query many different weather data points by location using latitude and longitude or a zip code along with a date range</a:t>
            </a:r>
          </a:p>
          <a:p>
            <a:r>
              <a:rPr lang="en-US" dirty="0"/>
              <a:t>    -Data can be returned in an hourly or daily format</a:t>
            </a:r>
          </a:p>
          <a:p>
            <a:r>
              <a:rPr lang="en-US" dirty="0"/>
              <a:t>    -For my purposes I am querying average temperature, average relative humidity and average absolute humidity by </a:t>
            </a:r>
            <a:r>
              <a:rPr lang="en-US" dirty="0" err="1"/>
              <a:t>lat</a:t>
            </a:r>
            <a:r>
              <a:rPr lang="en-US" dirty="0"/>
              <a:t>/long and a date range where the </a:t>
            </a:r>
            <a:r>
              <a:rPr lang="en-US" dirty="0" err="1"/>
              <a:t>lat</a:t>
            </a:r>
            <a:r>
              <a:rPr lang="en-US" dirty="0"/>
              <a:t>/long is the centroid of the county the user has selected</a:t>
            </a:r>
          </a:p>
          <a:p>
            <a:r>
              <a:rPr lang="en-US" dirty="0"/>
              <a:t>    -Data returned in a daily format</a:t>
            </a:r>
          </a:p>
        </p:txBody>
      </p:sp>
      <p:sp>
        <p:nvSpPr>
          <p:cNvPr id="4" name="Slide Number Placeholder 3"/>
          <p:cNvSpPr>
            <a:spLocks noGrp="1"/>
          </p:cNvSpPr>
          <p:nvPr>
            <p:ph type="sldNum" sz="quarter" idx="5"/>
          </p:nvPr>
        </p:nvSpPr>
        <p:spPr/>
        <p:txBody>
          <a:bodyPr/>
          <a:lstStyle/>
          <a:p>
            <a:fld id="{30A9034F-20AE-4DE7-96BC-FDD871D2842E}" type="slidenum">
              <a:rPr lang="en-US" smtClean="0"/>
              <a:t>5</a:t>
            </a:fld>
            <a:endParaRPr lang="en-US"/>
          </a:p>
        </p:txBody>
      </p:sp>
    </p:spTree>
    <p:extLst>
      <p:ext uri="{BB962C8B-B14F-4D97-AF65-F5344CB8AC3E}">
        <p14:creationId xmlns:p14="http://schemas.microsoft.com/office/powerpoint/2010/main" val="250624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those sources will need a little bit of transformation for my purposes</a:t>
            </a:r>
          </a:p>
          <a:p>
            <a:endParaRPr lang="en-US" dirty="0"/>
          </a:p>
          <a:p>
            <a:r>
              <a:rPr lang="en-US" dirty="0"/>
              <a:t>-For the COVID data,  I start with cumulative case counts by day for a county</a:t>
            </a:r>
          </a:p>
          <a:p>
            <a:r>
              <a:rPr lang="en-US" dirty="0"/>
              <a:t>-I need to end up with new infections by day for a county</a:t>
            </a:r>
          </a:p>
          <a:p>
            <a:r>
              <a:rPr lang="en-US" dirty="0"/>
              <a:t>-For any given day, subtract the cumulative case count for the previous day from the current day and you get new infections on that current day</a:t>
            </a:r>
          </a:p>
          <a:p>
            <a:r>
              <a:rPr lang="en-US" dirty="0"/>
              <a:t>-This can then be rolled up to a weekly or 7-day rolling average</a:t>
            </a:r>
          </a:p>
          <a:p>
            <a:endParaRPr lang="en-US" dirty="0"/>
          </a:p>
          <a:p>
            <a:r>
              <a:rPr lang="en-US" dirty="0"/>
              <a:t>-For the Weather data, I start with the daily data points I need already</a:t>
            </a:r>
          </a:p>
          <a:p>
            <a:r>
              <a:rPr lang="en-US" dirty="0"/>
              <a:t>-Then I can convert them to weekly or 7-day rolling averages in the same way as the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6</a:t>
            </a:fld>
            <a:endParaRPr lang="en-US"/>
          </a:p>
        </p:txBody>
      </p:sp>
    </p:spTree>
    <p:extLst>
      <p:ext uri="{BB962C8B-B14F-4D97-AF65-F5344CB8AC3E}">
        <p14:creationId xmlns:p14="http://schemas.microsoft.com/office/powerpoint/2010/main" val="421723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tool is hosted in Azure using a few different Azure resources</a:t>
            </a:r>
          </a:p>
          <a:p>
            <a:r>
              <a:rPr lang="en-US" dirty="0"/>
              <a:t>    -Azure Function</a:t>
            </a:r>
          </a:p>
          <a:p>
            <a:r>
              <a:rPr lang="en-US" dirty="0"/>
              <a:t>        -I am using an Azure Function App for loading the COVID-19 data from the dataset from the New York Times hosted on GitHub. This data is in a CSV format on GitHub.</a:t>
            </a:r>
          </a:p>
          <a:p>
            <a:r>
              <a:rPr lang="en-US" dirty="0"/>
              <a:t>    -Azure SQL database</a:t>
            </a:r>
          </a:p>
          <a:p>
            <a:r>
              <a:rPr lang="en-US" dirty="0"/>
              <a:t>        -I am using an Azure SQL Database for housing the COVID-19 data that I pull from the New York Times dataset.</a:t>
            </a:r>
          </a:p>
          <a:p>
            <a:r>
              <a:rPr lang="en-US" dirty="0"/>
              <a:t>    -Azure App Service</a:t>
            </a:r>
          </a:p>
          <a:p>
            <a:r>
              <a:rPr lang="en-US" dirty="0"/>
              <a:t>        -I am using an Azure App Service for serving up the Angular Application as well as providing several API endpoints for the weather and COVID-19 data.</a:t>
            </a:r>
          </a:p>
        </p:txBody>
      </p:sp>
      <p:sp>
        <p:nvSpPr>
          <p:cNvPr id="4" name="Slide Number Placeholder 3"/>
          <p:cNvSpPr>
            <a:spLocks noGrp="1"/>
          </p:cNvSpPr>
          <p:nvPr>
            <p:ph type="sldNum" sz="quarter" idx="5"/>
          </p:nvPr>
        </p:nvSpPr>
        <p:spPr/>
        <p:txBody>
          <a:bodyPr/>
          <a:lstStyle/>
          <a:p>
            <a:fld id="{30A9034F-20AE-4DE7-96BC-FDD871D2842E}" type="slidenum">
              <a:rPr lang="en-US" smtClean="0"/>
              <a:t>7</a:t>
            </a:fld>
            <a:endParaRPr lang="en-US"/>
          </a:p>
        </p:txBody>
      </p:sp>
    </p:spTree>
    <p:extLst>
      <p:ext uri="{BB962C8B-B14F-4D97-AF65-F5344CB8AC3E}">
        <p14:creationId xmlns:p14="http://schemas.microsoft.com/office/powerpoint/2010/main" val="258105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am leveraging GitHub for a few different things</a:t>
            </a:r>
          </a:p>
          <a:p>
            <a:r>
              <a:rPr lang="en-US" dirty="0"/>
              <a:t>- I am using it for source control.</a:t>
            </a:r>
          </a:p>
          <a:p>
            <a:r>
              <a:rPr lang="en-US" dirty="0"/>
              <a:t>- I am using GitHub actions for CI/CD</a:t>
            </a:r>
          </a:p>
          <a:p>
            <a:r>
              <a:rPr lang="en-US" dirty="0"/>
              <a:t>- I am using a GitHub Project board for tracking user stories and bugs</a:t>
            </a:r>
          </a:p>
          <a:p>
            <a:endParaRPr lang="en-US" dirty="0"/>
          </a:p>
        </p:txBody>
      </p:sp>
      <p:sp>
        <p:nvSpPr>
          <p:cNvPr id="4" name="Slide Number Placeholder 3"/>
          <p:cNvSpPr>
            <a:spLocks noGrp="1"/>
          </p:cNvSpPr>
          <p:nvPr>
            <p:ph type="sldNum" sz="quarter" idx="5"/>
          </p:nvPr>
        </p:nvSpPr>
        <p:spPr/>
        <p:txBody>
          <a:bodyPr/>
          <a:lstStyle/>
          <a:p>
            <a:fld id="{30A9034F-20AE-4DE7-96BC-FDD871D2842E}" type="slidenum">
              <a:rPr lang="en-US" smtClean="0"/>
              <a:t>8</a:t>
            </a:fld>
            <a:endParaRPr lang="en-US"/>
          </a:p>
        </p:txBody>
      </p:sp>
    </p:spTree>
    <p:extLst>
      <p:ext uri="{BB962C8B-B14F-4D97-AF65-F5344CB8AC3E}">
        <p14:creationId xmlns:p14="http://schemas.microsoft.com/office/powerpoint/2010/main" val="377373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talk about some of the limitations in the current implementation and opportunities for future work.</a:t>
            </a:r>
          </a:p>
          <a:p>
            <a:endParaRPr lang="en-US" dirty="0"/>
          </a:p>
          <a:p>
            <a:r>
              <a:rPr lang="en-US" dirty="0"/>
              <a:t>-The next thing that probably needs to be done for this project is to do some usability testing by getting it in front of real students.</a:t>
            </a:r>
          </a:p>
          <a:p>
            <a:r>
              <a:rPr lang="en-US" dirty="0"/>
              <a:t>-This could be done with a classroom study with a middle school science class where they are given an activity that involves using the tool.</a:t>
            </a:r>
          </a:p>
          <a:p>
            <a:r>
              <a:rPr lang="en-US" dirty="0"/>
              <a:t>-Some questions that would be good to get answered with usability test include:</a:t>
            </a:r>
            <a:br>
              <a:rPr lang="en-US" dirty="0"/>
            </a:b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Are students able to navigate the interface?</a:t>
            </a:r>
          </a:p>
          <a:p>
            <a:r>
              <a:rPr lang="en-US" sz="1800" dirty="0">
                <a:effectLst/>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what ways are students able to interact with the application in order to select different counties?</a:t>
            </a:r>
          </a:p>
          <a:p>
            <a:r>
              <a:rPr lang="en-US" sz="1800" dirty="0">
                <a:effectLst/>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Do students pick up on the meaning of the Pearson correlation coefficient shown?</a:t>
            </a:r>
          </a:p>
          <a:p>
            <a:endParaRPr lang="en-US" dirty="0"/>
          </a:p>
          <a:p>
            <a:r>
              <a:rPr lang="en-US" dirty="0"/>
              <a:t>-An eye tracking study to see how people are reasoning about the data might be useful as well.</a:t>
            </a:r>
          </a:p>
          <a:p>
            <a:r>
              <a:rPr lang="en-US" dirty="0"/>
              <a:t>-Some questions that would be good to get answered with an eye tracking study include:</a:t>
            </a:r>
          </a:p>
          <a:p>
            <a:r>
              <a:rPr lang="en-US" dirty="0"/>
              <a:t>    -</a:t>
            </a:r>
            <a:r>
              <a:rPr lang="en-US" sz="1800" b="0" i="0" u="none" strike="noStrike" baseline="0" dirty="0">
                <a:latin typeface="Times New Roman" panose="02020603050405020304" pitchFamily="18" charset="0"/>
              </a:rPr>
              <a:t>What are users looking at in the application?</a:t>
            </a:r>
          </a:p>
          <a:p>
            <a:r>
              <a:rPr lang="en-US" sz="1800" b="0" i="0" u="none" strike="noStrike" baseline="0" dirty="0">
                <a:latin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How do users visually parse the page?</a:t>
            </a:r>
            <a:br>
              <a:rPr lang="en-US" dirty="0"/>
            </a:br>
            <a:endParaRPr lang="en-US" dirty="0"/>
          </a:p>
          <a:p>
            <a:r>
              <a:rPr lang="en-US" dirty="0"/>
              <a:t>-One limitation of the current implementation is that weather data is continuous but I represent it as discrete</a:t>
            </a:r>
          </a:p>
          <a:p>
            <a:r>
              <a:rPr lang="en-US" dirty="0"/>
              <a:t>-I am using the centroid of each county in order to sample the weather data</a:t>
            </a:r>
          </a:p>
          <a:p>
            <a:r>
              <a:rPr lang="en-US" dirty="0"/>
              <a:t>-This is a rough approximation and gets less accurate the bigger the county is</a:t>
            </a:r>
          </a:p>
          <a:p>
            <a:r>
              <a:rPr lang="en-US" dirty="0"/>
              <a:t>-A more accurate representation of this data would be a good opportunity for future work</a:t>
            </a:r>
          </a:p>
          <a:p>
            <a:endParaRPr lang="en-US" dirty="0"/>
          </a:p>
          <a:p>
            <a:r>
              <a:rPr lang="en-US" dirty="0"/>
              <a:t>-Another opportunity for future work is to better capture the spatial component of the data</a:t>
            </a:r>
          </a:p>
          <a:p>
            <a:r>
              <a:rPr lang="en-US" dirty="0"/>
              <a:t>-Both weather and COVID data have a spatial component</a:t>
            </a:r>
          </a:p>
          <a:p>
            <a:r>
              <a:rPr lang="en-US" dirty="0"/>
              <a:t>-Currently the application only shows you data from one county at a time</a:t>
            </a:r>
          </a:p>
          <a:p>
            <a:r>
              <a:rPr lang="en-US" dirty="0"/>
              <a:t>-This makes it difficult to understand how the data might differ by location</a:t>
            </a:r>
          </a:p>
          <a:p>
            <a:r>
              <a:rPr lang="en-US" dirty="0"/>
              <a:t>-Allowing users to see data from multiple counties would be a good next step</a:t>
            </a:r>
          </a:p>
        </p:txBody>
      </p:sp>
      <p:sp>
        <p:nvSpPr>
          <p:cNvPr id="4" name="Slide Number Placeholder 3"/>
          <p:cNvSpPr>
            <a:spLocks noGrp="1"/>
          </p:cNvSpPr>
          <p:nvPr>
            <p:ph type="sldNum" sz="quarter" idx="5"/>
          </p:nvPr>
        </p:nvSpPr>
        <p:spPr/>
        <p:txBody>
          <a:bodyPr/>
          <a:lstStyle/>
          <a:p>
            <a:fld id="{30A9034F-20AE-4DE7-96BC-FDD871D2842E}" type="slidenum">
              <a:rPr lang="en-US" smtClean="0"/>
              <a:t>9</a:t>
            </a:fld>
            <a:endParaRPr lang="en-US"/>
          </a:p>
        </p:txBody>
      </p:sp>
    </p:spTree>
    <p:extLst>
      <p:ext uri="{BB962C8B-B14F-4D97-AF65-F5344CB8AC3E}">
        <p14:creationId xmlns:p14="http://schemas.microsoft.com/office/powerpoint/2010/main" val="385182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85779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7782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824D65-BF5F-4DF8-9B0D-124440FA57C7}" type="datetimeFigureOut">
              <a:rPr lang="en-US" smtClean="0"/>
              <a:t>08/16/2021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071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24D65-BF5F-4DF8-9B0D-124440FA57C7}" type="datetimeFigureOut">
              <a:rPr lang="en-US" smtClean="0"/>
              <a:t>08/16/2021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88F58-B551-4476-BF1B-1D18AED85C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824D65-BF5F-4DF8-9B0D-124440FA57C7}" type="datetimeFigureOut">
              <a:rPr lang="en-US" smtClean="0"/>
              <a:t>08/16/2021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312073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824D65-BF5F-4DF8-9B0D-124440FA57C7}" type="datetimeFigureOut">
              <a:rPr lang="en-US" smtClean="0"/>
              <a:t>08/16/2021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13362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824D65-BF5F-4DF8-9B0D-124440FA57C7}" type="datetimeFigureOut">
              <a:rPr lang="en-US" smtClean="0"/>
              <a:t>08/16/2021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416285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824D65-BF5F-4DF8-9B0D-124440FA57C7}" type="datetimeFigureOut">
              <a:rPr lang="en-US" smtClean="0"/>
              <a:t>08/16/2021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11833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824D65-BF5F-4DF8-9B0D-124440FA57C7}" type="datetimeFigureOut">
              <a:rPr lang="en-US" smtClean="0"/>
              <a:t>08/16/2021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788F58-B551-4476-BF1B-1D18AED85CD5}" type="slidenum">
              <a:rPr lang="en-US" smtClean="0"/>
              <a:t>‹#›</a:t>
            </a:fld>
            <a:endParaRPr lang="en-US"/>
          </a:p>
        </p:txBody>
      </p:sp>
    </p:spTree>
    <p:extLst>
      <p:ext uri="{BB962C8B-B14F-4D97-AF65-F5344CB8AC3E}">
        <p14:creationId xmlns:p14="http://schemas.microsoft.com/office/powerpoint/2010/main" val="181462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24D65-BF5F-4DF8-9B0D-124440FA57C7}" type="datetimeFigureOut">
              <a:rPr lang="en-US" smtClean="0"/>
              <a:t>08/16/2021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88F58-B551-4476-BF1B-1D18AED85CD5}" type="slidenum">
              <a:rPr lang="en-US" smtClean="0"/>
              <a:t>‹#›</a:t>
            </a:fld>
            <a:endParaRPr lang="en-US"/>
          </a:p>
        </p:txBody>
      </p:sp>
    </p:spTree>
    <p:extLst>
      <p:ext uri="{BB962C8B-B14F-4D97-AF65-F5344CB8AC3E}">
        <p14:creationId xmlns:p14="http://schemas.microsoft.com/office/powerpoint/2010/main" val="26900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824D65-BF5F-4DF8-9B0D-124440FA57C7}" type="datetimeFigureOut">
              <a:rPr lang="en-US" smtClean="0"/>
              <a:t>08/16/2021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788F58-B551-4476-BF1B-1D18AED85C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ijerph18020396" TargetMode="External"/><Relationship Id="rId2" Type="http://schemas.openxmlformats.org/officeDocument/2006/relationships/hyperlink" Target="https://doi.org/10.3390/ijerph17217847" TargetMode="External"/><Relationship Id="rId1" Type="http://schemas.openxmlformats.org/officeDocument/2006/relationships/slideLayout" Target="../slideLayouts/slideLayout2.xml"/><Relationship Id="rId5" Type="http://schemas.openxmlformats.org/officeDocument/2006/relationships/hyperlink" Target="https://doi.org/10.1186/s12889-016-3114-x" TargetMode="External"/><Relationship Id="rId4" Type="http://schemas.openxmlformats.org/officeDocument/2006/relationships/hyperlink" Target="https://doi.org/10.1023/A:1013180410169"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palacio/covid-and-weather-data-visualiz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CB1-F593-4029-AE32-1561593ABB61}"/>
              </a:ext>
            </a:extLst>
          </p:cNvPr>
          <p:cNvSpPr>
            <a:spLocks noGrp="1"/>
          </p:cNvSpPr>
          <p:nvPr>
            <p:ph type="ctrTitle"/>
          </p:nvPr>
        </p:nvSpPr>
        <p:spPr/>
        <p:txBody>
          <a:bodyPr/>
          <a:lstStyle/>
          <a:p>
            <a:r>
              <a:rPr lang="en-US" dirty="0"/>
              <a:t>COVID-19 and the Weather: A Data Visualization</a:t>
            </a:r>
          </a:p>
        </p:txBody>
      </p:sp>
      <p:sp>
        <p:nvSpPr>
          <p:cNvPr id="3" name="Subtitle 2">
            <a:extLst>
              <a:ext uri="{FF2B5EF4-FFF2-40B4-BE49-F238E27FC236}">
                <a16:creationId xmlns:a16="http://schemas.microsoft.com/office/drawing/2014/main" id="{F1165C91-090F-4559-B32B-60109081558B}"/>
              </a:ext>
            </a:extLst>
          </p:cNvPr>
          <p:cNvSpPr>
            <a:spLocks noGrp="1"/>
          </p:cNvSpPr>
          <p:nvPr>
            <p:ph type="subTitle" idx="1"/>
          </p:nvPr>
        </p:nvSpPr>
        <p:spPr/>
        <p:txBody>
          <a:bodyPr/>
          <a:lstStyle/>
          <a:p>
            <a:r>
              <a:rPr lang="en-US" dirty="0"/>
              <a:t>Nick Palacio</a:t>
            </a:r>
          </a:p>
          <a:p>
            <a:r>
              <a:rPr lang="en-US" dirty="0"/>
              <a:t>Master’s Capstone Project</a:t>
            </a:r>
          </a:p>
        </p:txBody>
      </p:sp>
    </p:spTree>
    <p:extLst>
      <p:ext uri="{BB962C8B-B14F-4D97-AF65-F5344CB8AC3E}">
        <p14:creationId xmlns:p14="http://schemas.microsoft.com/office/powerpoint/2010/main" val="55466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Normal Software Development Stuff</a:t>
            </a:r>
          </a:p>
          <a:p>
            <a:pPr>
              <a:buFont typeface="Arial" panose="020B0604020202020204" pitchFamily="34" charset="0"/>
              <a:buChar char="•"/>
            </a:pPr>
            <a:r>
              <a:rPr lang="en-US" dirty="0"/>
              <a:t> Time Constraints</a:t>
            </a:r>
          </a:p>
          <a:p>
            <a:pPr>
              <a:buFont typeface="Arial" panose="020B0604020202020204" pitchFamily="34" charset="0"/>
              <a:buChar char="•"/>
            </a:pPr>
            <a:r>
              <a:rPr lang="en-US" dirty="0"/>
              <a:t> Azure Learning Curve</a:t>
            </a:r>
          </a:p>
          <a:p>
            <a:pPr>
              <a:buFont typeface="Arial" panose="020B0604020202020204" pitchFamily="34" charset="0"/>
              <a:buChar char="•"/>
            </a:pPr>
            <a:r>
              <a:rPr lang="en-US" dirty="0"/>
              <a:t> ‘Good Enough’</a:t>
            </a:r>
          </a:p>
        </p:txBody>
      </p:sp>
    </p:spTree>
    <p:extLst>
      <p:ext uri="{BB962C8B-B14F-4D97-AF65-F5344CB8AC3E}">
        <p14:creationId xmlns:p14="http://schemas.microsoft.com/office/powerpoint/2010/main" val="253946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Conclusion</a:t>
            </a:r>
          </a:p>
        </p:txBody>
      </p:sp>
      <p:pic>
        <p:nvPicPr>
          <p:cNvPr id="4" name="Picture 3">
            <a:extLst>
              <a:ext uri="{FF2B5EF4-FFF2-40B4-BE49-F238E27FC236}">
                <a16:creationId xmlns:a16="http://schemas.microsoft.com/office/drawing/2014/main" id="{F04BABB3-98C2-4C58-B265-7F861DF5DD74}"/>
              </a:ext>
            </a:extLst>
          </p:cNvPr>
          <p:cNvPicPr>
            <a:picLocks noChangeAspect="1"/>
          </p:cNvPicPr>
          <p:nvPr/>
        </p:nvPicPr>
        <p:blipFill>
          <a:blip r:embed="rId3"/>
          <a:stretch>
            <a:fillRect/>
          </a:stretch>
        </p:blipFill>
        <p:spPr>
          <a:xfrm>
            <a:off x="3394225" y="1951849"/>
            <a:ext cx="5464510" cy="4244467"/>
          </a:xfrm>
          <a:prstGeom prst="rect">
            <a:avLst/>
          </a:prstGeom>
        </p:spPr>
      </p:pic>
    </p:spTree>
    <p:extLst>
      <p:ext uri="{BB962C8B-B14F-4D97-AF65-F5344CB8AC3E}">
        <p14:creationId xmlns:p14="http://schemas.microsoft.com/office/powerpoint/2010/main" val="266884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6E07-19C6-4FEB-A0A6-92AEBB5335B3}"/>
              </a:ext>
            </a:extLst>
          </p:cNvPr>
          <p:cNvSpPr>
            <a:spLocks noGrp="1"/>
          </p:cNvSpPr>
          <p:nvPr>
            <p:ph type="title"/>
          </p:nvPr>
        </p:nvSpPr>
        <p:spPr/>
        <p:txBody>
          <a:bodyPr/>
          <a:lstStyle/>
          <a:p>
            <a:r>
              <a:rPr lang="en-US" dirty="0"/>
              <a:t>Questions</a:t>
            </a:r>
          </a:p>
        </p:txBody>
      </p:sp>
      <p:pic>
        <p:nvPicPr>
          <p:cNvPr id="5" name="Graphic 4" descr="Questions outline">
            <a:extLst>
              <a:ext uri="{FF2B5EF4-FFF2-40B4-BE49-F238E27FC236}">
                <a16:creationId xmlns:a16="http://schemas.microsoft.com/office/drawing/2014/main" id="{E5F44529-D1F0-40CA-83AA-3D8492B0B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4652" y="2087088"/>
            <a:ext cx="3362696" cy="3362696"/>
          </a:xfrm>
          <a:prstGeom prst="rect">
            <a:avLst/>
          </a:prstGeom>
        </p:spPr>
      </p:pic>
    </p:spTree>
    <p:extLst>
      <p:ext uri="{BB962C8B-B14F-4D97-AF65-F5344CB8AC3E}">
        <p14:creationId xmlns:p14="http://schemas.microsoft.com/office/powerpoint/2010/main" val="15492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199-217F-4C08-BCAD-21427D5F32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8BDA0A-5716-4574-8715-B9E7023453FC}"/>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Baniasad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M., &amp; Niyogi, D. (2020). Global to USA County Scale Analysis of Weather, Urban Density, Mobility, Homestay, and Mask Use on COVID-19. International Journal of Environmental Research and Public Health, 17(21), 7847.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https://doi.org/10.3390/ijerph17217847</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Lee, Victor R, and Michelle H Wilkerson. “Data Use by Middle and Secondary Students in the Digital Age: A Status Report and Future Prospects,” n.d., 43.</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H., &amp; Hu, W. (2021). Weather Variability and COVID-19 Transmission: A Review of Recent Research. International Journal of Environmental Research and Public Health, 18(2), 396.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https://doi.org/10.3390/ijerph18020396</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dirty="0"/>
              <a:t>Shah, P., &amp; </a:t>
            </a:r>
            <a:r>
              <a:rPr lang="en-US" dirty="0" err="1"/>
              <a:t>Hoeffner</a:t>
            </a:r>
            <a:r>
              <a:rPr lang="en-US" dirty="0"/>
              <a:t>, J. (2002). Review of Graph Comprehension Research: Implications for Instruction. Educational Psychology Review, 14(1), 47–69. </a:t>
            </a:r>
            <a:r>
              <a:rPr lang="en-US" u="sng" dirty="0">
                <a:hlinkClick r:id="rId4"/>
              </a:rPr>
              <a:t>https://doi.org/10.1023/A:1013180410169</a:t>
            </a:r>
            <a:endParaRPr lang="en-US" dirty="0"/>
          </a:p>
          <a:p>
            <a:pPr>
              <a:buFont typeface="Arial" panose="020B0604020202020204" pitchFamily="34" charset="0"/>
              <a:buChar cha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Roussel,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Pontier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D., Cohen, J.-M., Lina, B.,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Fouchet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 (2016). Quantifying the role of weather on seasonal influenza. BMC Public Health, 16, 441.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https://doi.org/10.1186/s12889-016-3114-x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C2-980C-491E-A7BD-88FD95994F7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20F2243-9C9D-4E1F-8836-D8D1F716F140}"/>
              </a:ext>
            </a:extLst>
          </p:cNvPr>
          <p:cNvSpPr>
            <a:spLocks noGrp="1"/>
          </p:cNvSpPr>
          <p:nvPr>
            <p:ph idx="1"/>
          </p:nvPr>
        </p:nvSpPr>
        <p:spPr>
          <a:xfrm>
            <a:off x="1097280" y="1845734"/>
            <a:ext cx="10058400" cy="2744079"/>
          </a:xfrm>
        </p:spPr>
        <p:txBody>
          <a:bodyPr/>
          <a:lstStyle/>
          <a:p>
            <a:pPr>
              <a:buFont typeface="Arial" panose="020B0604020202020204" pitchFamily="34" charset="0"/>
              <a:buChar char="•"/>
            </a:pPr>
            <a:r>
              <a:rPr lang="en-US" dirty="0"/>
              <a:t> Warmer weather…</a:t>
            </a:r>
          </a:p>
          <a:p>
            <a:pPr>
              <a:buFont typeface="Arial" panose="020B0604020202020204" pitchFamily="34" charset="0"/>
              <a:buChar char="•"/>
            </a:pPr>
            <a:r>
              <a:rPr lang="en-US" dirty="0"/>
              <a:t> Influenza and the weather?</a:t>
            </a:r>
          </a:p>
          <a:p>
            <a:pPr lvl="1">
              <a:buFont typeface="Arial" panose="020B0604020202020204" pitchFamily="34" charset="0"/>
              <a:buChar char="•"/>
            </a:pPr>
            <a:r>
              <a:rPr lang="en-US" dirty="0"/>
              <a:t>(Roussel et al., 2016)</a:t>
            </a:r>
          </a:p>
          <a:p>
            <a:pPr>
              <a:buFont typeface="Arial" panose="020B0604020202020204" pitchFamily="34" charset="0"/>
              <a:buChar char="•"/>
            </a:pPr>
            <a:r>
              <a:rPr lang="en-US" dirty="0"/>
              <a:t> COVID-19 and the weather</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Jamshidi</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2020)</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McClymont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Hu, 2021)</a:t>
            </a:r>
            <a:endParaRPr lang="en-US" dirty="0"/>
          </a:p>
        </p:txBody>
      </p:sp>
      <p:pic>
        <p:nvPicPr>
          <p:cNvPr id="5" name="Graphic 4" descr="Partial sun with solid fill">
            <a:extLst>
              <a:ext uri="{FF2B5EF4-FFF2-40B4-BE49-F238E27FC236}">
                <a16:creationId xmlns:a16="http://schemas.microsoft.com/office/drawing/2014/main" id="{1BC077F2-34DB-45E9-B4DB-2A678F679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1340" y="1802080"/>
            <a:ext cx="914400" cy="914400"/>
          </a:xfrm>
          <a:prstGeom prst="rect">
            <a:avLst/>
          </a:prstGeom>
        </p:spPr>
      </p:pic>
      <p:pic>
        <p:nvPicPr>
          <p:cNvPr id="7" name="Graphic 6" descr="Rain with solid fill">
            <a:extLst>
              <a:ext uri="{FF2B5EF4-FFF2-40B4-BE49-F238E27FC236}">
                <a16:creationId xmlns:a16="http://schemas.microsoft.com/office/drawing/2014/main" id="{76D543AD-02A2-492E-811F-5C196BC966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7553" y="3400214"/>
            <a:ext cx="914400" cy="914400"/>
          </a:xfrm>
          <a:prstGeom prst="rect">
            <a:avLst/>
          </a:prstGeom>
        </p:spPr>
      </p:pic>
      <p:pic>
        <p:nvPicPr>
          <p:cNvPr id="9" name="Graphic 8" descr="Sun with solid fill">
            <a:extLst>
              <a:ext uri="{FF2B5EF4-FFF2-40B4-BE49-F238E27FC236}">
                <a16:creationId xmlns:a16="http://schemas.microsoft.com/office/drawing/2014/main" id="{0CCB93E4-A637-4B05-90CF-CEE8EA6014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3574" y="3268683"/>
            <a:ext cx="914400" cy="914400"/>
          </a:xfrm>
          <a:prstGeom prst="rect">
            <a:avLst/>
          </a:prstGeom>
        </p:spPr>
      </p:pic>
    </p:spTree>
    <p:extLst>
      <p:ext uri="{BB962C8B-B14F-4D97-AF65-F5344CB8AC3E}">
        <p14:creationId xmlns:p14="http://schemas.microsoft.com/office/powerpoint/2010/main" val="10684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Proposed Project</a:t>
            </a:r>
          </a:p>
        </p:txBody>
      </p:sp>
      <p:sp>
        <p:nvSpPr>
          <p:cNvPr id="3" name="Content Placeholder 2">
            <a:extLst>
              <a:ext uri="{FF2B5EF4-FFF2-40B4-BE49-F238E27FC236}">
                <a16:creationId xmlns:a16="http://schemas.microsoft.com/office/drawing/2014/main" id="{11A5B565-0305-4142-B6C8-8B0419CD02A6}"/>
              </a:ext>
            </a:extLst>
          </p:cNvPr>
          <p:cNvSpPr>
            <a:spLocks noGrp="1"/>
          </p:cNvSpPr>
          <p:nvPr>
            <p:ph idx="1"/>
          </p:nvPr>
        </p:nvSpPr>
        <p:spPr/>
        <p:txBody>
          <a:bodyPr/>
          <a:lstStyle/>
          <a:p>
            <a:pPr>
              <a:buFont typeface="Arial" panose="020B0604020202020204" pitchFamily="34" charset="0"/>
              <a:buChar char="•"/>
            </a:pPr>
            <a:r>
              <a:rPr lang="en-US" dirty="0"/>
              <a:t> COVID-19 and Weather Data Visualization…</a:t>
            </a:r>
          </a:p>
          <a:p>
            <a:pPr>
              <a:buFont typeface="Arial" panose="020B0604020202020204" pitchFamily="34" charset="0"/>
              <a:buChar char="•"/>
            </a:pPr>
            <a:r>
              <a:rPr lang="en-US" dirty="0"/>
              <a:t> …for the kids</a:t>
            </a:r>
          </a:p>
          <a:p>
            <a:pPr>
              <a:buFont typeface="Arial" panose="020B0604020202020204" pitchFamily="34" charset="0"/>
              <a:buChar char="•"/>
            </a:pPr>
            <a:r>
              <a:rPr lang="en-US" dirty="0"/>
              <a:t> Students and data</a:t>
            </a:r>
          </a:p>
          <a:p>
            <a:pPr lvl="1">
              <a:buFont typeface="Arial" panose="020B0604020202020204" pitchFamily="34" charset="0"/>
              <a:buChar char="•"/>
            </a:pPr>
            <a:r>
              <a:rPr lang="en-US" dirty="0"/>
              <a:t>(Lee, et al., 2018)</a:t>
            </a:r>
          </a:p>
        </p:txBody>
      </p:sp>
      <p:pic>
        <p:nvPicPr>
          <p:cNvPr id="5" name="Picture 4" descr="Young school girl writing on tablet">
            <a:extLst>
              <a:ext uri="{FF2B5EF4-FFF2-40B4-BE49-F238E27FC236}">
                <a16:creationId xmlns:a16="http://schemas.microsoft.com/office/drawing/2014/main" id="{9C939329-C8B5-4311-9CE3-6064BFEC1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617" y="1974866"/>
            <a:ext cx="1116347" cy="3606536"/>
          </a:xfrm>
          <a:prstGeom prst="rect">
            <a:avLst/>
          </a:prstGeom>
        </p:spPr>
      </p:pic>
    </p:spTree>
    <p:extLst>
      <p:ext uri="{BB962C8B-B14F-4D97-AF65-F5344CB8AC3E}">
        <p14:creationId xmlns:p14="http://schemas.microsoft.com/office/powerpoint/2010/main" val="18103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4AAE-C0C6-4503-820E-A7ED59BF731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06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C6B1-1957-4B1A-B36A-0CDBAE2633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9CEF426-0877-4F07-86A7-5499EE48AC13}"/>
              </a:ext>
            </a:extLst>
          </p:cNvPr>
          <p:cNvSpPr>
            <a:spLocks noGrp="1"/>
          </p:cNvSpPr>
          <p:nvPr>
            <p:ph idx="1"/>
          </p:nvPr>
        </p:nvSpPr>
        <p:spPr/>
        <p:txBody>
          <a:bodyPr/>
          <a:lstStyle/>
          <a:p>
            <a:pPr>
              <a:buFont typeface="Arial" panose="020B0604020202020204" pitchFamily="34" charset="0"/>
              <a:buChar char="•"/>
            </a:pPr>
            <a:r>
              <a:rPr lang="en-US" dirty="0"/>
              <a:t> Data Sources</a:t>
            </a:r>
          </a:p>
          <a:p>
            <a:pPr lvl="1">
              <a:buFont typeface="Arial" panose="020B0604020202020204" pitchFamily="34" charset="0"/>
              <a:buChar char="•"/>
            </a:pPr>
            <a:r>
              <a:rPr lang="en-US" dirty="0"/>
              <a:t>COVID: New York Times dataset on GitHub</a:t>
            </a:r>
          </a:p>
          <a:p>
            <a:pPr lvl="1">
              <a:buFont typeface="Arial" panose="020B0604020202020204" pitchFamily="34" charset="0"/>
              <a:buChar char="•"/>
            </a:pPr>
            <a:r>
              <a:rPr lang="en-US" dirty="0"/>
              <a:t>Weather: </a:t>
            </a:r>
            <a:r>
              <a:rPr lang="en-US" dirty="0" err="1"/>
              <a:t>WeatherSource</a:t>
            </a:r>
            <a:r>
              <a:rPr lang="en-US" dirty="0"/>
              <a:t> API</a:t>
            </a:r>
          </a:p>
        </p:txBody>
      </p:sp>
    </p:spTree>
    <p:extLst>
      <p:ext uri="{BB962C8B-B14F-4D97-AF65-F5344CB8AC3E}">
        <p14:creationId xmlns:p14="http://schemas.microsoft.com/office/powerpoint/2010/main" val="8016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Data transformation</a:t>
            </a:r>
          </a:p>
          <a:p>
            <a:pPr lvl="1">
              <a:buFont typeface="Arial" panose="020B0604020202020204" pitchFamily="34" charset="0"/>
              <a:buChar char="•"/>
            </a:pPr>
            <a:r>
              <a:rPr lang="en-US" dirty="0"/>
              <a:t>COVID-19 Cumulative Cases By Day </a:t>
            </a:r>
            <a:r>
              <a:rPr lang="en-US" dirty="0">
                <a:sym typeface="Wingdings" panose="05000000000000000000" pitchFamily="2" charset="2"/>
              </a:rPr>
              <a:t> New COVID-19 Infections By Day</a:t>
            </a:r>
            <a:endParaRPr lang="en-US" dirty="0"/>
          </a:p>
          <a:p>
            <a:pPr lvl="1">
              <a:buFont typeface="Arial" panose="020B0604020202020204" pitchFamily="34" charset="0"/>
              <a:buChar char="•"/>
            </a:pPr>
            <a:r>
              <a:rPr lang="en-US" dirty="0"/>
              <a:t>Daily </a:t>
            </a:r>
            <a:r>
              <a:rPr lang="en-US" dirty="0">
                <a:sym typeface="Wingdings" panose="05000000000000000000" pitchFamily="2" charset="2"/>
              </a:rPr>
              <a:t> Weekly Average</a:t>
            </a:r>
          </a:p>
          <a:p>
            <a:pPr lvl="1">
              <a:buFont typeface="Arial" panose="020B0604020202020204" pitchFamily="34" charset="0"/>
              <a:buChar char="•"/>
            </a:pPr>
            <a:r>
              <a:rPr lang="en-US" dirty="0">
                <a:sym typeface="Wingdings" panose="05000000000000000000" pitchFamily="2" charset="2"/>
              </a:rPr>
              <a:t>Daily  7-Day Rolling average</a:t>
            </a:r>
            <a:endParaRPr lang="en-US" dirty="0"/>
          </a:p>
        </p:txBody>
      </p:sp>
    </p:spTree>
    <p:extLst>
      <p:ext uri="{BB962C8B-B14F-4D97-AF65-F5344CB8AC3E}">
        <p14:creationId xmlns:p14="http://schemas.microsoft.com/office/powerpoint/2010/main" val="3306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Azure</a:t>
            </a:r>
          </a:p>
        </p:txBody>
      </p:sp>
      <p:pic>
        <p:nvPicPr>
          <p:cNvPr id="5" name="Picture 4">
            <a:extLst>
              <a:ext uri="{FF2B5EF4-FFF2-40B4-BE49-F238E27FC236}">
                <a16:creationId xmlns:a16="http://schemas.microsoft.com/office/drawing/2014/main" id="{CE361A22-8DAD-4191-A56E-BB49E7665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521" y="1845734"/>
            <a:ext cx="5662901" cy="4295994"/>
          </a:xfrm>
          <a:prstGeom prst="rect">
            <a:avLst/>
          </a:prstGeom>
        </p:spPr>
      </p:pic>
    </p:spTree>
    <p:extLst>
      <p:ext uri="{BB962C8B-B14F-4D97-AF65-F5344CB8AC3E}">
        <p14:creationId xmlns:p14="http://schemas.microsoft.com/office/powerpoint/2010/main" val="399267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Resources - GitHub</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Source Control</a:t>
            </a:r>
          </a:p>
          <a:p>
            <a:pPr>
              <a:buFont typeface="Arial" panose="020B0604020202020204" pitchFamily="34" charset="0"/>
              <a:buChar char="•"/>
            </a:pPr>
            <a:r>
              <a:rPr lang="en-US" dirty="0"/>
              <a:t> GitHub Actions</a:t>
            </a:r>
          </a:p>
          <a:p>
            <a:pPr>
              <a:buFont typeface="Arial" panose="020B0604020202020204" pitchFamily="34" charset="0"/>
              <a:buChar char="•"/>
            </a:pPr>
            <a:r>
              <a:rPr lang="en-US" dirty="0"/>
              <a:t> GitHub Project Board</a:t>
            </a:r>
          </a:p>
          <a:p>
            <a:pPr>
              <a:buFont typeface="Arial" panose="020B0604020202020204" pitchFamily="34" charset="0"/>
              <a:buChar char="•"/>
            </a:pPr>
            <a:r>
              <a:rPr lang="en-US" dirty="0"/>
              <a:t> </a:t>
            </a:r>
            <a:r>
              <a:rPr lang="en-US" dirty="0">
                <a:hlinkClick r:id="rId3"/>
              </a:rPr>
              <a:t>https://github.com/npalacio/covid-and-weather-data-visualization</a:t>
            </a:r>
            <a:endParaRPr lang="en-US" dirty="0"/>
          </a:p>
        </p:txBody>
      </p:sp>
    </p:spTree>
    <p:extLst>
      <p:ext uri="{BB962C8B-B14F-4D97-AF65-F5344CB8AC3E}">
        <p14:creationId xmlns:p14="http://schemas.microsoft.com/office/powerpoint/2010/main" val="320174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1A3-5F37-4B2E-A77E-7DA9F4E03BE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0BF42FD-5FBB-4799-9EDA-C6EBE7892E59}"/>
              </a:ext>
            </a:extLst>
          </p:cNvPr>
          <p:cNvSpPr>
            <a:spLocks noGrp="1"/>
          </p:cNvSpPr>
          <p:nvPr>
            <p:ph idx="1"/>
          </p:nvPr>
        </p:nvSpPr>
        <p:spPr/>
        <p:txBody>
          <a:bodyPr/>
          <a:lstStyle/>
          <a:p>
            <a:pPr>
              <a:buFont typeface="Arial" panose="020B0604020202020204" pitchFamily="34" charset="0"/>
              <a:buChar char="•"/>
            </a:pPr>
            <a:r>
              <a:rPr lang="en-US" dirty="0"/>
              <a:t> Usability Testing</a:t>
            </a:r>
          </a:p>
          <a:p>
            <a:pPr>
              <a:buFont typeface="Arial" panose="020B0604020202020204" pitchFamily="34" charset="0"/>
              <a:buChar char="•"/>
            </a:pPr>
            <a:r>
              <a:rPr lang="en-US" dirty="0"/>
              <a:t> Continuous/Discrete Weather Data</a:t>
            </a:r>
          </a:p>
          <a:p>
            <a:pPr>
              <a:buFont typeface="Arial" panose="020B0604020202020204" pitchFamily="34" charset="0"/>
              <a:buChar char="•"/>
            </a:pPr>
            <a:r>
              <a:rPr lang="en-US" dirty="0"/>
              <a:t> Spatial Component of Data</a:t>
            </a:r>
          </a:p>
        </p:txBody>
      </p:sp>
    </p:spTree>
    <p:extLst>
      <p:ext uri="{BB962C8B-B14F-4D97-AF65-F5344CB8AC3E}">
        <p14:creationId xmlns:p14="http://schemas.microsoft.com/office/powerpoint/2010/main" val="19495954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1903</TotalTime>
  <Words>3084</Words>
  <Application>Microsoft Office PowerPoint</Application>
  <PresentationFormat>Widescreen</PresentationFormat>
  <Paragraphs>225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COVID-19 and the Weather: A Data Visualization</vt:lpstr>
      <vt:lpstr>Background</vt:lpstr>
      <vt:lpstr>Proposed Project</vt:lpstr>
      <vt:lpstr>Demo</vt:lpstr>
      <vt:lpstr>Methods</vt:lpstr>
      <vt:lpstr>Methods</vt:lpstr>
      <vt:lpstr>Resources - Azure</vt:lpstr>
      <vt:lpstr>Resources - GitHub</vt:lpstr>
      <vt:lpstr>Future Work</vt:lpstr>
      <vt:lpstr>Challenges</vt:lpstr>
      <vt:lpstr>Conclusion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the Weather: A Data Visualization</dc:title>
  <dc:creator>Nick</dc:creator>
  <cp:lastModifiedBy>Nick</cp:lastModifiedBy>
  <cp:revision>94</cp:revision>
  <dcterms:created xsi:type="dcterms:W3CDTF">2021-04-25T17:58:48Z</dcterms:created>
  <dcterms:modified xsi:type="dcterms:W3CDTF">2021-08-16T16:54:15Z</dcterms:modified>
</cp:coreProperties>
</file>