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67" r:id="rId2"/>
    <p:sldId id="266" r:id="rId3"/>
    <p:sldId id="272" r:id="rId4"/>
    <p:sldId id="268" r:id="rId5"/>
    <p:sldId id="269" r:id="rId6"/>
    <p:sldId id="270" r:id="rId7"/>
    <p:sldId id="273" r:id="rId8"/>
    <p:sldId id="257" r:id="rId9"/>
    <p:sldId id="258" r:id="rId10"/>
    <p:sldId id="259" r:id="rId11"/>
    <p:sldId id="261" r:id="rId12"/>
    <p:sldId id="274" r:id="rId13"/>
    <p:sldId id="276" r:id="rId14"/>
    <p:sldId id="265" r:id="rId15"/>
    <p:sldId id="264" r:id="rId16"/>
    <p:sldId id="263" r:id="rId17"/>
    <p:sldId id="275" r:id="rId18"/>
    <p:sldId id="277" r:id="rId19"/>
    <p:sldId id="281" r:id="rId20"/>
    <p:sldId id="280" r:id="rId21"/>
    <p:sldId id="279" r:id="rId22"/>
    <p:sldId id="278" r:id="rId23"/>
    <p:sldId id="282" r:id="rId24"/>
    <p:sldId id="283" r:id="rId25"/>
  </p:sldIdLst>
  <p:sldSz cx="9144000" cy="6858000" type="screen4x3"/>
  <p:notesSz cx="6742113" cy="9874250"/>
  <p:defaultTextStyle>
    <a:defPPr>
      <a:defRPr lang="en-GB"/>
    </a:defPPr>
    <a:lvl1pPr algn="l" defTabSz="449263" rtl="0" fontAlgn="base">
      <a:lnSpc>
        <a:spcPct val="91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457200" algn="l" defTabSz="449263" rtl="0" fontAlgn="base">
      <a:lnSpc>
        <a:spcPct val="91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914400" algn="l" defTabSz="449263" rtl="0" fontAlgn="base">
      <a:lnSpc>
        <a:spcPct val="91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371600" algn="l" defTabSz="449263" rtl="0" fontAlgn="base">
      <a:lnSpc>
        <a:spcPct val="91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1828800" algn="l" defTabSz="449263" rtl="0" fontAlgn="base">
      <a:lnSpc>
        <a:spcPct val="91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54" autoAdjust="0"/>
  </p:normalViewPr>
  <p:slideViewPr>
    <p:cSldViewPr>
      <p:cViewPr varScale="1">
        <p:scale>
          <a:sx n="102" d="100"/>
          <a:sy n="102" d="100"/>
        </p:scale>
        <p:origin x="-2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4638" y="193675"/>
            <a:ext cx="2055812" cy="593566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93675"/>
            <a:ext cx="6015038" cy="593566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852613" y="6559550"/>
            <a:ext cx="1997075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52607D"/>
              </a:buClr>
              <a:buFont typeface="Tahom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000">
                <a:solidFill>
                  <a:srgbClr val="52607D"/>
                </a:solidFill>
                <a:latin typeface="Tahoma" pitchFamily="32" charset="0"/>
                <a:ea typeface="DejaVu Sans" charset="0"/>
                <a:cs typeface="DejaVu Sans" charset="0"/>
              </a:rPr>
              <a:t>Réunion de service informatique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931150" y="6557963"/>
            <a:ext cx="995363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52607D"/>
              </a:buClr>
              <a:buFont typeface="Tahom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000">
                <a:solidFill>
                  <a:srgbClr val="52607D"/>
                </a:solidFill>
                <a:latin typeface="Tahoma" pitchFamily="32" charset="0"/>
                <a:ea typeface="DejaVu Sans" charset="0"/>
                <a:cs typeface="DejaVu Sans" charset="0"/>
              </a:rPr>
              <a:t>Fatih Bellachia</a:t>
            </a:r>
            <a:r>
              <a:rPr lang="en-GB" sz="1000">
                <a:solidFill>
                  <a:srgbClr val="52607D"/>
                </a:solidFill>
                <a:latin typeface="Niamey" charset="0"/>
                <a:ea typeface="DejaVu Sans" charset="0"/>
                <a:cs typeface="DejaVu Sans" charset="0"/>
              </a:rPr>
              <a:t> 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937125" y="6559550"/>
            <a:ext cx="1289050" cy="246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52607D"/>
              </a:buClr>
              <a:buFont typeface="Tahom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000">
                <a:solidFill>
                  <a:srgbClr val="52607D"/>
                </a:solidFill>
                <a:latin typeface="Tahoma" pitchFamily="32" charset="0"/>
                <a:ea typeface="DejaVu Sans" charset="0"/>
                <a:cs typeface="DejaVu Sans" charset="0"/>
              </a:rPr>
              <a:t>23 janvier 2007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3675"/>
            <a:ext cx="8223250" cy="1300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1" fontAlgn="base" hangingPunct="1">
        <a:lnSpc>
          <a:spcPct val="91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imes New Roman" pitchFamily="16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1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imes New Roman" pitchFamily="16" charset="0"/>
        <a:defRPr sz="4400">
          <a:solidFill>
            <a:srgbClr val="FFFFFF"/>
          </a:solidFill>
          <a:latin typeface="Times New Roman" pitchFamily="16" charset="0"/>
          <a:ea typeface="DejaVu Sans" charset="0"/>
          <a:cs typeface="DejaVu Sans" charset="0"/>
        </a:defRPr>
      </a:lvl2pPr>
      <a:lvl3pPr algn="l" defTabSz="449263" rtl="0" eaLnBrk="1" fontAlgn="base" hangingPunct="1">
        <a:lnSpc>
          <a:spcPct val="91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imes New Roman" pitchFamily="16" charset="0"/>
        <a:defRPr sz="4400">
          <a:solidFill>
            <a:srgbClr val="FFFFFF"/>
          </a:solidFill>
          <a:latin typeface="Times New Roman" pitchFamily="16" charset="0"/>
          <a:ea typeface="DejaVu Sans" charset="0"/>
          <a:cs typeface="DejaVu Sans" charset="0"/>
        </a:defRPr>
      </a:lvl3pPr>
      <a:lvl4pPr algn="l" defTabSz="449263" rtl="0" eaLnBrk="1" fontAlgn="base" hangingPunct="1">
        <a:lnSpc>
          <a:spcPct val="91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imes New Roman" pitchFamily="16" charset="0"/>
        <a:defRPr sz="4400">
          <a:solidFill>
            <a:srgbClr val="FFFFFF"/>
          </a:solidFill>
          <a:latin typeface="Times New Roman" pitchFamily="16" charset="0"/>
          <a:ea typeface="DejaVu Sans" charset="0"/>
          <a:cs typeface="DejaVu Sans" charset="0"/>
        </a:defRPr>
      </a:lvl4pPr>
      <a:lvl5pPr algn="l" defTabSz="449263" rtl="0" eaLnBrk="1" fontAlgn="base" hangingPunct="1">
        <a:lnSpc>
          <a:spcPct val="91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imes New Roman" pitchFamily="16" charset="0"/>
        <a:defRPr sz="4400">
          <a:solidFill>
            <a:srgbClr val="FFFFFF"/>
          </a:solidFill>
          <a:latin typeface="Times New Roman" pitchFamily="16" charset="0"/>
          <a:ea typeface="DejaVu Sans" charset="0"/>
          <a:cs typeface="DejaVu Sans" charset="0"/>
        </a:defRPr>
      </a:lvl5pPr>
      <a:lvl6pPr marL="457200" algn="l" defTabSz="449263" rtl="0" eaLnBrk="1" fontAlgn="base" hangingPunct="1">
        <a:lnSpc>
          <a:spcPct val="91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imes New Roman" pitchFamily="16" charset="0"/>
        <a:defRPr sz="4400">
          <a:solidFill>
            <a:srgbClr val="FFFFFF"/>
          </a:solidFill>
          <a:latin typeface="Times New Roman" pitchFamily="16" charset="0"/>
          <a:ea typeface="DejaVu Sans" charset="0"/>
          <a:cs typeface="DejaVu Sans" charset="0"/>
        </a:defRPr>
      </a:lvl6pPr>
      <a:lvl7pPr marL="914400" algn="l" defTabSz="449263" rtl="0" eaLnBrk="1" fontAlgn="base" hangingPunct="1">
        <a:lnSpc>
          <a:spcPct val="91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imes New Roman" pitchFamily="16" charset="0"/>
        <a:defRPr sz="4400">
          <a:solidFill>
            <a:srgbClr val="FFFFFF"/>
          </a:solidFill>
          <a:latin typeface="Times New Roman" pitchFamily="16" charset="0"/>
          <a:ea typeface="DejaVu Sans" charset="0"/>
          <a:cs typeface="DejaVu Sans" charset="0"/>
        </a:defRPr>
      </a:lvl7pPr>
      <a:lvl8pPr marL="1371600" algn="l" defTabSz="449263" rtl="0" eaLnBrk="1" fontAlgn="base" hangingPunct="1">
        <a:lnSpc>
          <a:spcPct val="91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imes New Roman" pitchFamily="16" charset="0"/>
        <a:defRPr sz="4400">
          <a:solidFill>
            <a:srgbClr val="FFFFFF"/>
          </a:solidFill>
          <a:latin typeface="Times New Roman" pitchFamily="16" charset="0"/>
          <a:ea typeface="DejaVu Sans" charset="0"/>
          <a:cs typeface="DejaVu Sans" charset="0"/>
        </a:defRPr>
      </a:lvl8pPr>
      <a:lvl9pPr marL="1828800" algn="l" defTabSz="449263" rtl="0" eaLnBrk="1" fontAlgn="base" hangingPunct="1">
        <a:lnSpc>
          <a:spcPct val="91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imes New Roman" pitchFamily="16" charset="0"/>
        <a:defRPr sz="4400">
          <a:solidFill>
            <a:srgbClr val="FFFFFF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36550" indent="-336550" algn="l" defTabSz="449263" rtl="0" eaLnBrk="1" fontAlgn="base" hangingPunct="1">
        <a:lnSpc>
          <a:spcPct val="91000"/>
        </a:lnSpc>
        <a:spcBef>
          <a:spcPts val="800"/>
        </a:spcBef>
        <a:spcAft>
          <a:spcPct val="0"/>
        </a:spcAft>
        <a:buClr>
          <a:srgbClr val="336699"/>
        </a:buClr>
        <a:buSzPct val="100000"/>
        <a:buFont typeface="Wingdings" charset="2"/>
        <a:buChar char="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49263" rtl="0" eaLnBrk="1" fontAlgn="base" hangingPunct="1">
        <a:lnSpc>
          <a:spcPct val="91000"/>
        </a:lnSpc>
        <a:spcBef>
          <a:spcPts val="700"/>
        </a:spcBef>
        <a:spcAft>
          <a:spcPct val="0"/>
        </a:spcAft>
        <a:buClr>
          <a:srgbClr val="336699"/>
        </a:buClr>
        <a:buSzPct val="100000"/>
        <a:buFont typeface="Arial" charset="0"/>
        <a:buChar char="–"/>
        <a:defRPr sz="2800" b="1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1000"/>
        </a:lnSpc>
        <a:spcBef>
          <a:spcPts val="600"/>
        </a:spcBef>
        <a:spcAft>
          <a:spcPct val="0"/>
        </a:spcAft>
        <a:buClr>
          <a:srgbClr val="336699"/>
        </a:buClr>
        <a:buSzPct val="100000"/>
        <a:buFont typeface="Arial" charset="0"/>
        <a:buChar char="•"/>
        <a:defRPr sz="2400" b="1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1000"/>
        </a:lnSpc>
        <a:spcBef>
          <a:spcPts val="500"/>
        </a:spcBef>
        <a:spcAft>
          <a:spcPct val="0"/>
        </a:spcAft>
        <a:buClr>
          <a:srgbClr val="336699"/>
        </a:buClr>
        <a:buSzPct val="100000"/>
        <a:buFont typeface="Arial" charset="0"/>
        <a:buChar char="–"/>
        <a:defRPr sz="2000" b="1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1000"/>
        </a:lnSpc>
        <a:spcBef>
          <a:spcPts val="500"/>
        </a:spcBef>
        <a:spcAft>
          <a:spcPct val="0"/>
        </a:spcAft>
        <a:buClr>
          <a:srgbClr val="336699"/>
        </a:buClr>
        <a:buSzPct val="100000"/>
        <a:buFont typeface="Arial" charset="0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1000"/>
        </a:lnSpc>
        <a:spcBef>
          <a:spcPts val="500"/>
        </a:spcBef>
        <a:spcAft>
          <a:spcPct val="0"/>
        </a:spcAft>
        <a:buClr>
          <a:srgbClr val="336699"/>
        </a:buClr>
        <a:buSzPct val="100000"/>
        <a:buFont typeface="Arial" charset="0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1000"/>
        </a:lnSpc>
        <a:spcBef>
          <a:spcPts val="500"/>
        </a:spcBef>
        <a:spcAft>
          <a:spcPct val="0"/>
        </a:spcAft>
        <a:buClr>
          <a:srgbClr val="336699"/>
        </a:buClr>
        <a:buSzPct val="100000"/>
        <a:buFont typeface="Arial" charset="0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1000"/>
        </a:lnSpc>
        <a:spcBef>
          <a:spcPts val="500"/>
        </a:spcBef>
        <a:spcAft>
          <a:spcPct val="0"/>
        </a:spcAft>
        <a:buClr>
          <a:srgbClr val="336699"/>
        </a:buClr>
        <a:buSzPct val="100000"/>
        <a:buFont typeface="Arial" charset="0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1000"/>
        </a:lnSpc>
        <a:spcBef>
          <a:spcPts val="500"/>
        </a:spcBef>
        <a:spcAft>
          <a:spcPct val="0"/>
        </a:spcAft>
        <a:buClr>
          <a:srgbClr val="336699"/>
        </a:buClr>
        <a:buSzPct val="100000"/>
        <a:buFont typeface="Arial" charset="0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6182" y="500042"/>
            <a:ext cx="4429156" cy="100013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LSE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893058" y="1928802"/>
            <a:ext cx="6822345" cy="143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Introduction au </a:t>
            </a:r>
            <a:r>
              <a:rPr lang="en-US" sz="3200" dirty="0" err="1" smtClean="0">
                <a:solidFill>
                  <a:schemeClr val="tx1"/>
                </a:solidFill>
              </a:rPr>
              <a:t>developpement</a:t>
            </a:r>
            <a:r>
              <a:rPr lang="en-US" sz="3200" dirty="0" smtClean="0">
                <a:solidFill>
                  <a:schemeClr val="tx1"/>
                </a:solidFill>
              </a:rPr>
              <a:t> de </a:t>
            </a:r>
            <a:r>
              <a:rPr lang="en-US" sz="3200" dirty="0" err="1" smtClean="0">
                <a:solidFill>
                  <a:schemeClr val="tx1"/>
                </a:solidFill>
              </a:rPr>
              <a:t>pilote</a:t>
            </a:r>
            <a:r>
              <a:rPr lang="en-US" sz="3200" dirty="0" smtClean="0">
                <a:solidFill>
                  <a:schemeClr val="tx1"/>
                </a:solidFill>
              </a:rPr>
              <a:t> de </a:t>
            </a:r>
            <a:r>
              <a:rPr lang="en-US" sz="3200" dirty="0" err="1" smtClean="0">
                <a:solidFill>
                  <a:schemeClr val="tx1"/>
                </a:solidFill>
              </a:rPr>
              <a:t>peripheriques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sous</a:t>
            </a:r>
            <a:r>
              <a:rPr lang="en-US" sz="3200" dirty="0" smtClean="0">
                <a:solidFill>
                  <a:schemeClr val="tx1"/>
                </a:solidFill>
              </a:rPr>
              <a:t> Windows avec WDF.</a:t>
            </a:r>
            <a:endParaRPr lang="en-US" sz="3200" dirty="0"/>
          </a:p>
        </p:txBody>
      </p:sp>
      <p:pic>
        <p:nvPicPr>
          <p:cNvPr id="7" name="Espace réservé du contenu 5" descr="rtxm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5643586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6" name="Picture 2" descr="http://windows.developpez.com/faq/vista/images/logo%20vis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4214818"/>
            <a:ext cx="1362084" cy="1285884"/>
          </a:xfrm>
          <a:prstGeom prst="rect">
            <a:avLst/>
          </a:prstGeom>
          <a:noFill/>
        </p:spPr>
      </p:pic>
      <p:pic>
        <p:nvPicPr>
          <p:cNvPr id="1028" name="Picture 4" descr="L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04" y="0"/>
            <a:ext cx="2143140" cy="15269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7356" y="193675"/>
            <a:ext cx="6823094" cy="1020747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Une architecture en couches.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Picture 2" descr="ms-help://MS.WDK.v10.6000/Kernel_d/hh/Kernel_d/drvly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428736"/>
            <a:ext cx="3571900" cy="5113727"/>
          </a:xfrm>
          <a:prstGeom prst="rect">
            <a:avLst/>
          </a:prstGeom>
          <a:noFill/>
        </p:spPr>
      </p:pic>
      <p:pic>
        <p:nvPicPr>
          <p:cNvPr id="15362" name="Picture 2" descr="ms-help://MS.WDK.v10.6000/Kernel_d/hh/Kernel_d/usbjoyh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857496"/>
            <a:ext cx="3143250" cy="1504950"/>
          </a:xfrm>
          <a:prstGeom prst="rect">
            <a:avLst/>
          </a:prstGeom>
          <a:noFill/>
        </p:spPr>
      </p:pic>
      <p:pic>
        <p:nvPicPr>
          <p:cNvPr id="6" name="Espace réservé du contenu 5" descr="rtxmin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14282" y="5643578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7356" y="193675"/>
            <a:ext cx="6823094" cy="1020747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WDM : Les problèmes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Espace réservé du contenu 5" descr="rtxm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5643578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43042" y="1604963"/>
            <a:ext cx="7037408" cy="45243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Le Plug and Play : 3000+ lignes de codes par pilote de périphérique.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La gestion d’énergie : Les passages en veille / réveil sont complexes.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L’annulation des IRP (Input/Output 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err="1" smtClean="0"/>
              <a:t>Packet</a:t>
            </a:r>
            <a:r>
              <a:rPr lang="fr-FR" dirty="0" smtClean="0"/>
              <a:t>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rtxm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5643578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1785918" y="2920720"/>
            <a:ext cx="7143800" cy="101656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WDF : Introduction</a:t>
            </a:r>
            <a:endParaRPr lang="en-US" sz="6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5918" y="193675"/>
            <a:ext cx="6894532" cy="877871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Windows Driver Foundation : Les </a:t>
            </a:r>
            <a:r>
              <a:rPr lang="en-US" sz="2800" dirty="0" err="1" smtClean="0">
                <a:solidFill>
                  <a:schemeClr val="tx1"/>
                </a:solidFill>
              </a:rPr>
              <a:t>objectifs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85918" y="1604963"/>
            <a:ext cx="6894532" cy="45243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simplicite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rapidite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stabilite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La ‘</a:t>
            </a:r>
            <a:r>
              <a:rPr lang="en-US" dirty="0" err="1" smtClean="0"/>
              <a:t>portabilite</a:t>
            </a:r>
            <a:r>
              <a:rPr lang="en-US" dirty="0" smtClean="0"/>
              <a:t>’</a:t>
            </a:r>
          </a:p>
        </p:txBody>
      </p:sp>
      <p:pic>
        <p:nvPicPr>
          <p:cNvPr id="4" name="Espace réservé du contenu 5" descr="rtxm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5643578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7356" y="193675"/>
            <a:ext cx="6823094" cy="1020747"/>
          </a:xfrm>
        </p:spPr>
        <p:txBody>
          <a:bodyPr/>
          <a:lstStyle/>
          <a:p>
            <a:r>
              <a:rPr lang="fr-FR" sz="3200" dirty="0" smtClean="0">
                <a:solidFill>
                  <a:schemeClr val="tx1"/>
                </a:solidFill>
              </a:rPr>
              <a:t>WDF en quelques phrases</a:t>
            </a:r>
            <a:endParaRPr lang="fr-FR" sz="3200" dirty="0">
              <a:solidFill>
                <a:schemeClr val="tx1"/>
              </a:solidFill>
            </a:endParaRPr>
          </a:p>
        </p:txBody>
      </p:sp>
      <p:pic>
        <p:nvPicPr>
          <p:cNvPr id="6" name="Espace réservé du contenu 5" descr="rtxm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5643578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785918" y="1604963"/>
            <a:ext cx="6894532" cy="452437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Applicable à Windows 2000, XP, 2003, Vista, 2008.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Un </a:t>
            </a:r>
            <a:r>
              <a:rPr lang="fr-FR" dirty="0" err="1" smtClean="0">
                <a:solidFill>
                  <a:schemeClr val="tx1"/>
                </a:solidFill>
              </a:rPr>
              <a:t>framework</a:t>
            </a:r>
            <a:r>
              <a:rPr lang="fr-FR" dirty="0" smtClean="0">
                <a:solidFill>
                  <a:schemeClr val="tx1"/>
                </a:solidFill>
              </a:rPr>
              <a:t> basé sur le WDM.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chemeClr val="tx1"/>
                </a:solidFill>
              </a:rPr>
              <a:t>Simplifie énormément le Plug and Play et la gestion d’énergie.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Permet l’annulation des IRP.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7356" y="193675"/>
            <a:ext cx="6823094" cy="1020747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Quelques chiffres…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Espace réservé du contenu 5" descr="rtxm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5643578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1714500" y="1604963"/>
          <a:ext cx="69659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83"/>
                <a:gridCol w="2321983"/>
                <a:gridCol w="2321983"/>
              </a:tblGrid>
              <a:tr h="370840">
                <a:tc>
                  <a:txBody>
                    <a:bodyPr/>
                    <a:lstStyle/>
                    <a:p>
                      <a:endParaRPr lang="fr-F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WDM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WDF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Nombre</a:t>
                      </a:r>
                      <a:r>
                        <a:rPr lang="fr-FR" baseline="0" dirty="0" smtClean="0"/>
                        <a:t> de 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13147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7271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Espace réservé du contenu 4"/>
          <p:cNvGraphicFramePr>
            <a:graphicFrameLocks/>
          </p:cNvGraphicFramePr>
          <p:nvPr/>
        </p:nvGraphicFramePr>
        <p:xfrm>
          <a:off x="1714480" y="2928934"/>
          <a:ext cx="69659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83"/>
                <a:gridCol w="2321983"/>
                <a:gridCol w="2321983"/>
              </a:tblGrid>
              <a:tr h="370840">
                <a:tc>
                  <a:txBody>
                    <a:bodyPr/>
                    <a:lstStyle/>
                    <a:p>
                      <a:endParaRPr lang="fr-F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WDM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WDF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Nombre</a:t>
                      </a:r>
                      <a:r>
                        <a:rPr lang="fr-FR" baseline="0" dirty="0" smtClean="0"/>
                        <a:t> de 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17000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Espace réservé du contenu 4"/>
          <p:cNvGraphicFramePr>
            <a:graphicFrameLocks/>
          </p:cNvGraphicFramePr>
          <p:nvPr/>
        </p:nvGraphicFramePr>
        <p:xfrm>
          <a:off x="1714480" y="4357694"/>
          <a:ext cx="69659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83"/>
                <a:gridCol w="2321983"/>
                <a:gridCol w="2321983"/>
              </a:tblGrid>
              <a:tr h="370840">
                <a:tc>
                  <a:txBody>
                    <a:bodyPr/>
                    <a:lstStyle/>
                    <a:p>
                      <a:endParaRPr lang="fr-F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WDM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WDF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Nombre</a:t>
                      </a:r>
                      <a:r>
                        <a:rPr lang="fr-FR" baseline="0" dirty="0" smtClean="0"/>
                        <a:t> de 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16350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2300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857356" y="1214422"/>
            <a:ext cx="6429420" cy="42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Driver PCI pour carte Intel E100B NIC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928794" y="2500306"/>
            <a:ext cx="6429420" cy="42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Driver de port série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928794" y="3929066"/>
            <a:ext cx="6429420" cy="42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Driver de </a:t>
            </a:r>
            <a:r>
              <a:rPr lang="en-US" dirty="0" err="1" smtClean="0">
                <a:solidFill>
                  <a:schemeClr val="tx1"/>
                </a:solidFill>
              </a:rPr>
              <a:t>périphérique</a:t>
            </a:r>
            <a:r>
              <a:rPr lang="en-US" dirty="0" smtClean="0">
                <a:solidFill>
                  <a:schemeClr val="tx1"/>
                </a:solidFill>
              </a:rPr>
              <a:t> USB (OSRUSBFX2)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4480" y="193675"/>
            <a:ext cx="7215238" cy="1300163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WDF : Deux </a:t>
            </a:r>
            <a:r>
              <a:rPr lang="fr-FR" dirty="0" err="1" smtClean="0">
                <a:solidFill>
                  <a:schemeClr val="tx1"/>
                </a:solidFill>
              </a:rPr>
              <a:t>frameworks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"/>
          </p:nvPr>
        </p:nvSpPr>
        <p:spPr>
          <a:xfrm>
            <a:off x="1741498" y="1571612"/>
            <a:ext cx="3544882" cy="452437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/>
              <a:t>User mode : UMDF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C++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Support du PnP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API Win32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Pas de support des IRQ, DMA, </a:t>
            </a:r>
            <a:r>
              <a:rPr lang="en-US" dirty="0" err="1" smtClean="0"/>
              <a:t>registres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N’affecte</a:t>
            </a:r>
            <a:r>
              <a:rPr lang="en-US" dirty="0" smtClean="0"/>
              <a:t> pas la </a:t>
            </a:r>
            <a:r>
              <a:rPr lang="en-US" dirty="0" err="1" smtClean="0"/>
              <a:t>stabilite</a:t>
            </a:r>
            <a:r>
              <a:rPr lang="en-US" dirty="0" smtClean="0"/>
              <a:t> du </a:t>
            </a:r>
            <a:r>
              <a:rPr lang="en-US" dirty="0" err="1" smtClean="0"/>
              <a:t>systeme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5429256" y="1571612"/>
            <a:ext cx="3500462" cy="452437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/>
              <a:t>Kernel Mode : KMDF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surcouche</a:t>
            </a:r>
            <a:r>
              <a:rPr lang="en-US" dirty="0" smtClean="0"/>
              <a:t> a WDM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Support du PnP, IRQ, DMA, WMI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Un </a:t>
            </a:r>
            <a:r>
              <a:rPr lang="en-US" dirty="0" err="1" smtClean="0"/>
              <a:t>modele</a:t>
            </a:r>
            <a:r>
              <a:rPr lang="en-US" dirty="0" smtClean="0"/>
              <a:t> objet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" name="Espace réservé du contenu 5" descr="rtxm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5643578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rtxm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5643578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1785918" y="2458606"/>
            <a:ext cx="7143800" cy="194078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KMDF : Du code, </a:t>
            </a:r>
            <a:r>
              <a:rPr lang="en-US" sz="6600" dirty="0" err="1" smtClean="0"/>
              <a:t>enfin</a:t>
            </a:r>
            <a:r>
              <a:rPr lang="en-US" sz="6600" dirty="0" smtClean="0"/>
              <a:t> !</a:t>
            </a:r>
            <a:endParaRPr lang="en-US" sz="6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4480" y="193675"/>
            <a:ext cx="7143800" cy="13001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Hello, World !                         </a:t>
            </a:r>
            <a:r>
              <a:rPr lang="en-US" sz="1000" dirty="0" smtClean="0">
                <a:solidFill>
                  <a:schemeClr val="tx1"/>
                </a:solidFill>
              </a:rPr>
              <a:t>original, non 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14480" y="1500173"/>
            <a:ext cx="7143800" cy="48577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 smtClean="0"/>
              <a:t>#include &lt;</a:t>
            </a:r>
            <a:r>
              <a:rPr lang="en-US" sz="2400" b="0" dirty="0" err="1" smtClean="0"/>
              <a:t>ntddk.h</a:t>
            </a:r>
            <a:r>
              <a:rPr lang="en-US" sz="2400" b="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2400" b="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 smtClean="0"/>
              <a:t>NTSTATUS </a:t>
            </a:r>
            <a:br>
              <a:rPr lang="en-US" sz="2400" b="0" dirty="0" smtClean="0"/>
            </a:br>
            <a:r>
              <a:rPr lang="en-US" sz="2400" b="0" dirty="0" smtClean="0"/>
              <a:t>  </a:t>
            </a:r>
            <a:r>
              <a:rPr lang="en-US" sz="2400" b="0" dirty="0" err="1" smtClean="0"/>
              <a:t>DriverEntry</a:t>
            </a:r>
            <a:r>
              <a:rPr lang="en-US" sz="2400" b="0" dirty="0" smtClean="0"/>
              <a:t>( </a:t>
            </a:r>
            <a:br>
              <a:rPr lang="en-US" sz="2400" b="0" dirty="0" smtClean="0"/>
            </a:br>
            <a:r>
              <a:rPr lang="en-US" sz="2400" b="0" dirty="0" smtClean="0"/>
              <a:t>    IN PDRIVER_OBJECT  </a:t>
            </a:r>
            <a:r>
              <a:rPr lang="en-US" sz="2400" b="0" i="1" dirty="0" err="1" smtClean="0"/>
              <a:t>DriverObject</a:t>
            </a:r>
            <a:r>
              <a:rPr lang="en-US" sz="2400" b="0" dirty="0" smtClean="0"/>
              <a:t>, </a:t>
            </a:r>
            <a:br>
              <a:rPr lang="en-US" sz="2400" b="0" dirty="0" smtClean="0"/>
            </a:br>
            <a:r>
              <a:rPr lang="en-US" sz="2400" b="0" dirty="0" smtClean="0"/>
              <a:t>    IN PUNICODE_STRING  </a:t>
            </a:r>
            <a:r>
              <a:rPr lang="en-US" sz="2400" b="0" i="1" dirty="0" err="1" smtClean="0"/>
              <a:t>RegistryPath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    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 smtClean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 smtClean="0"/>
              <a:t>	</a:t>
            </a:r>
            <a:r>
              <a:rPr lang="en-US" sz="2400" b="0" dirty="0" err="1" smtClean="0"/>
              <a:t>KdPrint</a:t>
            </a:r>
            <a:r>
              <a:rPr lang="en-US" sz="2400" b="0" dirty="0" smtClean="0"/>
              <a:t>(("Hello WDF World built %s %s\n", 						__DATE__, __TIME__));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 smtClean="0"/>
              <a:t>	return STATUS_SUCCESS;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 smtClean="0"/>
              <a:t>}</a:t>
            </a:r>
          </a:p>
        </p:txBody>
      </p:sp>
      <p:pic>
        <p:nvPicPr>
          <p:cNvPr id="4" name="Espace réservé du contenu 5" descr="rtxm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5643578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5918" y="193675"/>
            <a:ext cx="6894532" cy="130016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Quelques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mots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KdPrint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85918" y="1604963"/>
            <a:ext cx="6894532" cy="503874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Envoie</a:t>
            </a:r>
            <a:r>
              <a:rPr lang="en-US" dirty="0" smtClean="0"/>
              <a:t> un message au debugger kernel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Meme format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512 octets max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definie</a:t>
            </a:r>
            <a:r>
              <a:rPr lang="en-US" dirty="0" smtClean="0"/>
              <a:t> de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facon</a:t>
            </a:r>
            <a:r>
              <a:rPr lang="en-US" dirty="0" smtClean="0"/>
              <a:t> :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#define </a:t>
            </a:r>
            <a:r>
              <a:rPr lang="en-US" dirty="0" err="1" smtClean="0"/>
              <a:t>KdPrint</a:t>
            </a:r>
            <a:r>
              <a:rPr lang="en-US" dirty="0" smtClean="0"/>
              <a:t>(_x_) </a:t>
            </a:r>
            <a:r>
              <a:rPr lang="en-US" dirty="0" err="1" smtClean="0"/>
              <a:t>DbgPrint</a:t>
            </a:r>
            <a:r>
              <a:rPr lang="en-US" dirty="0" smtClean="0"/>
              <a:t> _x_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ULONG </a:t>
            </a:r>
            <a:r>
              <a:rPr lang="en-US" dirty="0" err="1" smtClean="0"/>
              <a:t>DbgPrint</a:t>
            </a:r>
            <a:r>
              <a:rPr lang="en-US" dirty="0" smtClean="0"/>
              <a:t> (__in PCCH Format, …);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Espace réservé du contenu 5" descr="rtxm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5643578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3042" y="193675"/>
            <a:ext cx="7037408" cy="130016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Objectifs</a:t>
            </a:r>
            <a:r>
              <a:rPr lang="en-US" dirty="0" smtClean="0">
                <a:solidFill>
                  <a:schemeClr val="tx1"/>
                </a:solidFill>
              </a:rPr>
              <a:t> de la presentation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14480" y="1604963"/>
            <a:ext cx="6965970" cy="503874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Presentation du PFE </a:t>
            </a:r>
            <a:r>
              <a:rPr lang="en-US" dirty="0" err="1" smtClean="0"/>
              <a:t>Rathaxes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Bref</a:t>
            </a:r>
            <a:r>
              <a:rPr lang="en-US" dirty="0" smtClean="0"/>
              <a:t> apercu de </a:t>
            </a:r>
            <a:r>
              <a:rPr lang="en-US" dirty="0" err="1" smtClean="0"/>
              <a:t>l’evolution</a:t>
            </a:r>
            <a:r>
              <a:rPr lang="en-US" dirty="0" smtClean="0"/>
              <a:t> des drivers </a:t>
            </a:r>
            <a:r>
              <a:rPr lang="en-US" dirty="0" err="1" smtClean="0"/>
              <a:t>sous</a:t>
            </a:r>
            <a:r>
              <a:rPr lang="en-US" dirty="0" smtClean="0"/>
              <a:t> Windows.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Presentation </a:t>
            </a:r>
            <a:r>
              <a:rPr lang="en-US" dirty="0" err="1" smtClean="0"/>
              <a:t>rapide</a:t>
            </a:r>
            <a:r>
              <a:rPr lang="en-US" dirty="0" smtClean="0"/>
              <a:t> du framework WDF (User mode et Kernel mode)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Exemple</a:t>
            </a:r>
            <a:r>
              <a:rPr lang="en-US" dirty="0" smtClean="0"/>
              <a:t> de code de driver en kernel mode avec le KMDF.</a:t>
            </a:r>
            <a:endParaRPr lang="en-US" dirty="0"/>
          </a:p>
        </p:txBody>
      </p:sp>
      <p:pic>
        <p:nvPicPr>
          <p:cNvPr id="4" name="Espace réservé du contenu 5" descr="rtxm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5643578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4480" y="193675"/>
            <a:ext cx="7286676" cy="1020747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Creation d’un object Driver WDF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14480" y="1071546"/>
            <a:ext cx="6965970" cy="54292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/>
              <a:t>#include &lt;</a:t>
            </a:r>
            <a:r>
              <a:rPr lang="en-US" sz="2000" b="0" dirty="0" err="1" smtClean="0"/>
              <a:t>ntddk.h</a:t>
            </a:r>
            <a:r>
              <a:rPr lang="en-US" sz="2000" b="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/>
              <a:t>#include &lt;</a:t>
            </a:r>
            <a:r>
              <a:rPr lang="en-US" sz="2000" b="0" dirty="0" err="1" smtClean="0"/>
              <a:t>wdf.h</a:t>
            </a:r>
            <a:r>
              <a:rPr lang="en-US" sz="2000" b="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/>
              <a:t>NTSTATUS </a:t>
            </a:r>
            <a:br>
              <a:rPr lang="en-US" sz="2000" b="0" dirty="0" smtClean="0"/>
            </a:br>
            <a:r>
              <a:rPr lang="en-US" sz="2000" b="0" dirty="0" smtClean="0"/>
              <a:t>  </a:t>
            </a:r>
            <a:r>
              <a:rPr lang="en-US" sz="2000" b="0" dirty="0" err="1" smtClean="0"/>
              <a:t>DriverEntry</a:t>
            </a:r>
            <a:r>
              <a:rPr lang="en-US" sz="2000" b="0" dirty="0" smtClean="0"/>
              <a:t>( </a:t>
            </a:r>
            <a:br>
              <a:rPr lang="en-US" sz="2000" b="0" dirty="0" smtClean="0"/>
            </a:br>
            <a:r>
              <a:rPr lang="en-US" sz="2000" b="0" dirty="0" smtClean="0"/>
              <a:t>    IN PDRIVER_OBJECT  </a:t>
            </a:r>
            <a:r>
              <a:rPr lang="en-US" sz="2000" b="0" i="1" dirty="0" err="1" smtClean="0"/>
              <a:t>DriverObject</a:t>
            </a:r>
            <a:r>
              <a:rPr lang="en-US" sz="2000" b="0" dirty="0" smtClean="0"/>
              <a:t>, </a:t>
            </a:r>
            <a:br>
              <a:rPr lang="en-US" sz="2000" b="0" dirty="0" smtClean="0"/>
            </a:br>
            <a:r>
              <a:rPr lang="en-US" sz="2000" b="0" dirty="0" smtClean="0"/>
              <a:t>    IN PUNICODE_STRING  </a:t>
            </a:r>
            <a:r>
              <a:rPr lang="en-US" sz="2000" b="0" i="1" dirty="0" err="1" smtClean="0"/>
              <a:t>RegistryPath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    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/>
              <a:t>	WDF_DRIVER_CONFIG       	</a:t>
            </a:r>
            <a:r>
              <a:rPr lang="en-US" sz="2000" b="0" dirty="0" err="1" smtClean="0"/>
              <a:t>config</a:t>
            </a:r>
            <a:r>
              <a:rPr lang="en-US" sz="2000" b="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/>
              <a:t>	NTSTATUS                		status;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/>
              <a:t>	WDF_DRIVER_CONFIG_INIT(&amp;</a:t>
            </a:r>
            <a:r>
              <a:rPr lang="en-US" sz="2000" b="0" dirty="0" err="1" smtClean="0"/>
              <a:t>config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EvtDeviceAdd</a:t>
            </a:r>
            <a:r>
              <a:rPr lang="en-US" sz="2000" b="0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/>
              <a:t>	status = </a:t>
            </a:r>
            <a:r>
              <a:rPr lang="en-US" sz="2000" b="0" dirty="0" err="1" smtClean="0"/>
              <a:t>WdfDriverCreate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DriverObject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RegistryPath</a:t>
            </a:r>
            <a:r>
              <a:rPr lang="en-US" sz="2000" b="0" dirty="0" smtClean="0"/>
              <a:t>, 				WDF_NO_OBJECT_ATTRIBUTES,  &amp;</a:t>
            </a:r>
            <a:r>
              <a:rPr lang="en-US" sz="2000" b="0" dirty="0" err="1" smtClean="0"/>
              <a:t>config</a:t>
            </a:r>
            <a:r>
              <a:rPr lang="en-US" sz="2000" b="0" dirty="0" smtClean="0"/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/>
              <a:t>			WDF_NO_HANDLE);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/>
              <a:t>	return status;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/>
              <a:t>}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4" name="Espace réservé du contenu 5" descr="rtxm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5643578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8501058" y="6149473"/>
            <a:ext cx="642942" cy="70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…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3042" y="193675"/>
            <a:ext cx="7037408" cy="734995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EvtDriverDeviceAdd</a:t>
            </a:r>
            <a:r>
              <a:rPr lang="en-US" dirty="0" smtClean="0">
                <a:solidFill>
                  <a:schemeClr val="tx1"/>
                </a:solidFill>
              </a:rPr>
              <a:t> callback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43042" y="1000108"/>
            <a:ext cx="7037408" cy="5715040"/>
          </a:xfrm>
        </p:spPr>
        <p:txBody>
          <a:bodyPr/>
          <a:lstStyle/>
          <a:p>
            <a:pPr>
              <a:buNone/>
            </a:pPr>
            <a:r>
              <a:rPr lang="en-US" sz="2000" b="0" dirty="0" smtClean="0"/>
              <a:t>NTSTATUS</a:t>
            </a:r>
          </a:p>
          <a:p>
            <a:pPr>
              <a:buNone/>
            </a:pPr>
            <a:r>
              <a:rPr lang="en-US" sz="2000" b="0" dirty="0" err="1" smtClean="0"/>
              <a:t>EvtDeviceAdd</a:t>
            </a:r>
            <a:r>
              <a:rPr lang="en-US" sz="2000" b="0" dirty="0" smtClean="0"/>
              <a:t>(IN WDFDRIVER  Driver, </a:t>
            </a:r>
          </a:p>
          <a:p>
            <a:pPr>
              <a:buNone/>
            </a:pPr>
            <a:r>
              <a:rPr lang="en-US" sz="2000" b="0" dirty="0" smtClean="0"/>
              <a:t>			IN PWDFDEVICE_INIT  </a:t>
            </a:r>
            <a:r>
              <a:rPr lang="en-US" sz="2000" b="0" dirty="0" err="1" smtClean="0"/>
              <a:t>DeviceInit</a:t>
            </a:r>
            <a:r>
              <a:rPr lang="en-US" sz="2000" b="0" dirty="0" smtClean="0"/>
              <a:t>)</a:t>
            </a:r>
          </a:p>
          <a:p>
            <a:pPr>
              <a:buNone/>
            </a:pPr>
            <a:r>
              <a:rPr lang="en-US" sz="2000" b="0" dirty="0" smtClean="0"/>
              <a:t>{</a:t>
            </a:r>
          </a:p>
          <a:p>
            <a:pPr>
              <a:buNone/>
            </a:pPr>
            <a:r>
              <a:rPr lang="en-US" sz="2000" b="0" dirty="0" smtClean="0"/>
              <a:t>	NTSTATUS                            	status;</a:t>
            </a:r>
          </a:p>
          <a:p>
            <a:pPr>
              <a:buNone/>
            </a:pPr>
            <a:r>
              <a:rPr lang="en-US" sz="2000" b="0" dirty="0" smtClean="0"/>
              <a:t>	WDFDEVICE 				device; </a:t>
            </a:r>
          </a:p>
          <a:p>
            <a:pPr>
              <a:buNone/>
            </a:pPr>
            <a:r>
              <a:rPr lang="en-US" sz="2000" b="0" dirty="0" smtClean="0"/>
              <a:t>	UNREFERENCED_PARAMETER(Driver);</a:t>
            </a:r>
          </a:p>
          <a:p>
            <a:pPr>
              <a:buNone/>
            </a:pPr>
            <a:endParaRPr lang="en-US" sz="2000" b="0" dirty="0" smtClean="0"/>
          </a:p>
          <a:p>
            <a:pPr>
              <a:buNone/>
            </a:pPr>
            <a:r>
              <a:rPr lang="en-US" sz="2000" b="0" dirty="0" smtClean="0"/>
              <a:t>	status = </a:t>
            </a:r>
            <a:r>
              <a:rPr lang="en-US" sz="2000" b="0" dirty="0" err="1" smtClean="0"/>
              <a:t>WdfDeviceCreate</a:t>
            </a:r>
            <a:r>
              <a:rPr lang="en-US" sz="2000" b="0" dirty="0" smtClean="0"/>
              <a:t>(&amp;</a:t>
            </a:r>
            <a:r>
              <a:rPr lang="en-US" sz="2000" b="0" dirty="0" err="1" smtClean="0"/>
              <a:t>DeviceInit</a:t>
            </a:r>
            <a:r>
              <a:rPr lang="en-US" sz="2000" b="0" dirty="0" smtClean="0"/>
              <a:t>, 											WDF_NO_OBJECT_ATTRIBUTES, &amp;device);</a:t>
            </a:r>
          </a:p>
          <a:p>
            <a:pPr>
              <a:buNone/>
            </a:pPr>
            <a:r>
              <a:rPr lang="en-US" sz="2000" b="0" dirty="0" smtClean="0"/>
              <a:t>	if (!NT_SUCCESS(status))</a:t>
            </a:r>
          </a:p>
          <a:p>
            <a:pPr>
              <a:buNone/>
            </a:pPr>
            <a:r>
              <a:rPr lang="en-US" sz="2000" b="0" dirty="0" smtClean="0"/>
              <a:t>		</a:t>
            </a:r>
            <a:r>
              <a:rPr lang="en-US" sz="2000" b="0" dirty="0" err="1" smtClean="0"/>
              <a:t>KdPrint</a:t>
            </a:r>
            <a:r>
              <a:rPr lang="en-US" sz="2000" b="0" dirty="0" smtClean="0"/>
              <a:t>(("</a:t>
            </a:r>
            <a:r>
              <a:rPr lang="en-US" sz="2000" b="0" dirty="0" err="1" smtClean="0"/>
              <a:t>WdfDeviceCreate</a:t>
            </a:r>
            <a:r>
              <a:rPr lang="en-US" sz="2000" b="0" dirty="0" smtClean="0"/>
              <a:t> failed 0x%x\n", status));</a:t>
            </a:r>
          </a:p>
          <a:p>
            <a:pPr>
              <a:buNone/>
            </a:pPr>
            <a:r>
              <a:rPr lang="en-US" sz="2000" b="0" dirty="0" smtClean="0"/>
              <a:t>    return status;</a:t>
            </a:r>
          </a:p>
          <a:p>
            <a:pPr>
              <a:buNone/>
            </a:pPr>
            <a:r>
              <a:rPr lang="en-US" sz="2000" b="0" dirty="0" smtClean="0"/>
              <a:t>}</a:t>
            </a:r>
          </a:p>
          <a:p>
            <a:pPr>
              <a:buNone/>
            </a:pPr>
            <a:endParaRPr lang="en-US" sz="2000" b="0" dirty="0"/>
          </a:p>
        </p:txBody>
      </p:sp>
      <p:pic>
        <p:nvPicPr>
          <p:cNvPr id="4" name="Espace réservé du contenu 5" descr="rtxm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5643578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3042" y="193675"/>
            <a:ext cx="7037408" cy="10921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 Plug and 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43042" y="1604963"/>
            <a:ext cx="7037408" cy="4524375"/>
          </a:xfrm>
        </p:spPr>
        <p:txBody>
          <a:bodyPr/>
          <a:lstStyle/>
          <a:p>
            <a:pPr>
              <a:buNone/>
            </a:pPr>
            <a:r>
              <a:rPr lang="en-US" sz="2000" b="0" dirty="0" smtClean="0"/>
              <a:t>WDF_PNPPOWER_EVENT_CALLBACKS        </a:t>
            </a:r>
            <a:r>
              <a:rPr lang="en-US" sz="2000" b="0" dirty="0" err="1" smtClean="0"/>
              <a:t>pnpPowerCallbacks</a:t>
            </a:r>
            <a:r>
              <a:rPr lang="en-US" sz="2000" b="0" dirty="0" smtClean="0"/>
              <a:t>;</a:t>
            </a:r>
          </a:p>
          <a:p>
            <a:pPr>
              <a:buNone/>
            </a:pPr>
            <a:endParaRPr lang="en-US" sz="2000" b="0" dirty="0" smtClean="0"/>
          </a:p>
          <a:p>
            <a:pPr>
              <a:buNone/>
            </a:pPr>
            <a:r>
              <a:rPr lang="en-US" sz="2000" b="0" dirty="0" smtClean="0"/>
              <a:t>WDF_PNPPOWER_EVENT_CALLBACKS_INIT(&amp;</a:t>
            </a:r>
            <a:r>
              <a:rPr lang="en-US" sz="2000" b="0" dirty="0" err="1" smtClean="0"/>
              <a:t>pnpPowerCallbacks</a:t>
            </a:r>
            <a:r>
              <a:rPr lang="en-US" sz="2000" b="0" dirty="0" smtClean="0"/>
              <a:t>);</a:t>
            </a:r>
          </a:p>
          <a:p>
            <a:pPr>
              <a:buNone/>
            </a:pPr>
            <a:endParaRPr lang="en-US" sz="2000" b="0" dirty="0" smtClean="0"/>
          </a:p>
          <a:p>
            <a:pPr>
              <a:buNone/>
            </a:pPr>
            <a:r>
              <a:rPr lang="en-US" sz="2000" b="0" dirty="0" err="1" smtClean="0"/>
              <a:t>pnpPowerCallbacks.EvtDevicePrepareHardware</a:t>
            </a:r>
            <a:r>
              <a:rPr lang="en-US" sz="2000" b="0" dirty="0" smtClean="0"/>
              <a:t> = </a:t>
            </a:r>
            <a:r>
              <a:rPr lang="en-US" sz="2000" b="0" dirty="0" err="1" smtClean="0"/>
              <a:t>EvtDevicePrepareHardware</a:t>
            </a:r>
            <a:r>
              <a:rPr lang="en-US" sz="2000" b="0" dirty="0" smtClean="0"/>
              <a:t>;</a:t>
            </a:r>
          </a:p>
          <a:p>
            <a:pPr>
              <a:buNone/>
            </a:pPr>
            <a:r>
              <a:rPr lang="en-US" sz="2000" b="0" dirty="0" err="1" smtClean="0"/>
              <a:t>pnpPowerCallbacks.EvtDeviceQueryRemove</a:t>
            </a:r>
            <a:r>
              <a:rPr lang="en-US" sz="2000" b="0" dirty="0" smtClean="0"/>
              <a:t> =</a:t>
            </a:r>
          </a:p>
          <a:p>
            <a:pPr>
              <a:buNone/>
            </a:pPr>
            <a:r>
              <a:rPr lang="en-US" sz="2000" b="0" dirty="0" smtClean="0"/>
              <a:t>	</a:t>
            </a:r>
            <a:r>
              <a:rPr lang="en-US" sz="2000" b="0" dirty="0" err="1" smtClean="0"/>
              <a:t>EvtDeviceQueryRemove</a:t>
            </a:r>
            <a:r>
              <a:rPr lang="en-US" sz="2000" b="0" dirty="0" smtClean="0"/>
              <a:t>;</a:t>
            </a:r>
          </a:p>
          <a:p>
            <a:pPr>
              <a:buNone/>
            </a:pPr>
            <a:r>
              <a:rPr lang="en-US" sz="2000" b="0" dirty="0" err="1" smtClean="0"/>
              <a:t>pnpPowerCallbacks.EvtDeviceSurpriseRemoval</a:t>
            </a:r>
            <a:r>
              <a:rPr lang="en-US" sz="2000" b="0" dirty="0" smtClean="0"/>
              <a:t> =</a:t>
            </a:r>
          </a:p>
          <a:p>
            <a:pPr>
              <a:buNone/>
            </a:pPr>
            <a:r>
              <a:rPr lang="en-US" sz="2000" b="0" dirty="0" smtClean="0"/>
              <a:t>	</a:t>
            </a:r>
            <a:r>
              <a:rPr lang="en-US" sz="2000" b="0" dirty="0" err="1" smtClean="0"/>
              <a:t>EvtDeviceSurpriseRemoval</a:t>
            </a:r>
            <a:r>
              <a:rPr lang="en-US" sz="2000" b="0" dirty="0" smtClean="0"/>
              <a:t>;</a:t>
            </a:r>
            <a:endParaRPr lang="en-US" sz="2000" b="0" dirty="0"/>
          </a:p>
        </p:txBody>
      </p:sp>
      <p:pic>
        <p:nvPicPr>
          <p:cNvPr id="4" name="Espace réservé du contenu 5" descr="rtxm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5643578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3042" y="193675"/>
            <a:ext cx="7037408" cy="10921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La </a:t>
            </a:r>
            <a:r>
              <a:rPr lang="en-US" dirty="0" err="1" smtClean="0">
                <a:solidFill>
                  <a:schemeClr val="tx1"/>
                </a:solidFill>
              </a:rPr>
              <a:t>gestion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d’energie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43042" y="1604963"/>
            <a:ext cx="7037408" cy="4524375"/>
          </a:xfrm>
        </p:spPr>
        <p:txBody>
          <a:bodyPr/>
          <a:lstStyle/>
          <a:p>
            <a:pPr>
              <a:buNone/>
            </a:pPr>
            <a:endParaRPr lang="en-US" sz="2000" b="0" dirty="0" smtClean="0"/>
          </a:p>
          <a:p>
            <a:pPr>
              <a:lnSpc>
                <a:spcPct val="100000"/>
              </a:lnSpc>
              <a:buNone/>
            </a:pPr>
            <a:r>
              <a:rPr lang="en-US" sz="2000" b="0" dirty="0" err="1" smtClean="0">
                <a:solidFill>
                  <a:schemeClr val="tx1"/>
                </a:solidFill>
              </a:rPr>
              <a:t>pnpPowerCallbacks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  <a:r>
              <a:rPr lang="en-US" sz="2000" b="0" i="1" dirty="0" smtClean="0">
                <a:solidFill>
                  <a:schemeClr val="tx1"/>
                </a:solidFill>
              </a:rPr>
              <a:t> EvtDeviceD0Entry</a:t>
            </a:r>
            <a:r>
              <a:rPr lang="en-US" sz="2000" b="0" dirty="0" smtClean="0">
                <a:solidFill>
                  <a:schemeClr val="tx1"/>
                </a:solidFill>
              </a:rPr>
              <a:t>  =</a:t>
            </a:r>
          </a:p>
          <a:p>
            <a:pPr>
              <a:lnSpc>
                <a:spcPct val="100000"/>
              </a:lnSpc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		EvtDeviceD0Entry;</a:t>
            </a:r>
          </a:p>
          <a:p>
            <a:pPr>
              <a:lnSpc>
                <a:spcPct val="100000"/>
              </a:lnSpc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pnpPowerCallbacks.EvtDeviceD0Exit =</a:t>
            </a:r>
          </a:p>
          <a:p>
            <a:pPr>
              <a:lnSpc>
                <a:spcPct val="100000"/>
              </a:lnSpc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		EvtDeviceD0Exit;</a:t>
            </a:r>
          </a:p>
          <a:p>
            <a:pPr>
              <a:lnSpc>
                <a:spcPct val="100000"/>
              </a:lnSpc>
              <a:buNone/>
            </a:pPr>
            <a:r>
              <a:rPr lang="en-US" sz="2000" b="0" dirty="0" err="1" smtClean="0"/>
              <a:t>pnpPowerCallbacks.EvtDeviceArmWakeFromSx</a:t>
            </a:r>
            <a:r>
              <a:rPr lang="en-US" sz="2000" b="0" dirty="0" smtClean="0"/>
              <a:t> = </a:t>
            </a:r>
            <a:r>
              <a:rPr lang="en-US" sz="2000" b="0" dirty="0" err="1" smtClean="0"/>
              <a:t>EvtDeviceArmWakeFromSx</a:t>
            </a:r>
            <a:r>
              <a:rPr lang="en-US" sz="2000" b="0" dirty="0" smtClean="0"/>
              <a:t>;</a:t>
            </a:r>
          </a:p>
          <a:p>
            <a:pPr>
              <a:lnSpc>
                <a:spcPct val="100000"/>
              </a:lnSpc>
              <a:buNone/>
            </a:pPr>
            <a:endParaRPr lang="en-US" sz="2000" b="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dirty="0" err="1" smtClean="0"/>
              <a:t>WdfDeviceInitSetPnpPowerEventCallbacks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DeviceInit</a:t>
            </a:r>
            <a:r>
              <a:rPr lang="en-US" sz="2000" b="0" dirty="0" smtClean="0"/>
              <a:t>, &amp;</a:t>
            </a:r>
            <a:r>
              <a:rPr lang="en-US" sz="2000" b="0" dirty="0" err="1" smtClean="0"/>
              <a:t>pnpPowerCallbacks</a:t>
            </a:r>
            <a:r>
              <a:rPr lang="en-US" sz="2000" b="0" dirty="0" smtClean="0"/>
              <a:t>);</a:t>
            </a:r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4" name="Espace réservé du contenu 5" descr="rtxm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5643578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5918" y="2571744"/>
            <a:ext cx="7037408" cy="109218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dirty="0" smtClean="0">
                <a:solidFill>
                  <a:schemeClr val="tx1"/>
                </a:solidFill>
              </a:rPr>
              <a:t>uestions 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Espace réservé du contenu 5" descr="rtxm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5643578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958158" y="5715016"/>
            <a:ext cx="1185842" cy="752467"/>
          </a:xfrm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rtxm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5643578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1785918" y="2920720"/>
            <a:ext cx="7143800" cy="101656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err="1" smtClean="0"/>
              <a:t>Rathaxes</a:t>
            </a:r>
            <a:endParaRPr lang="en-US" sz="6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5918" y="193675"/>
            <a:ext cx="6894532" cy="1020747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Rathaxes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c’est</a:t>
            </a:r>
            <a:r>
              <a:rPr lang="en-US" dirty="0" smtClean="0">
                <a:solidFill>
                  <a:schemeClr val="tx1"/>
                </a:solidFill>
              </a:rPr>
              <a:t> quoi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ous-titre 2"/>
          <p:cNvSpPr>
            <a:spLocks noGrp="1"/>
          </p:cNvSpPr>
          <p:nvPr>
            <p:ph idx="1"/>
          </p:nvPr>
        </p:nvSpPr>
        <p:spPr>
          <a:xfrm>
            <a:off x="2071670" y="4929198"/>
            <a:ext cx="6608780" cy="1571636"/>
          </a:xfrm>
        </p:spPr>
        <p:txBody>
          <a:bodyPr/>
          <a:lstStyle/>
          <a:p>
            <a:pPr>
              <a:buNone/>
            </a:pPr>
            <a:r>
              <a:rPr lang="fr-F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Approche langage à la génération de</a:t>
            </a:r>
          </a:p>
          <a:p>
            <a:pPr>
              <a:buNone/>
            </a:pPr>
            <a:r>
              <a:rPr lang="fr-F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pilotes de périphérique robustes multi</a:t>
            </a:r>
          </a:p>
          <a:p>
            <a:pPr>
              <a:buNone/>
            </a:pPr>
            <a:r>
              <a:rPr lang="fr-F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systèmes d’exploitation</a:t>
            </a:r>
            <a:endParaRPr lang="fr-FR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Espace réservé du contenu 5" descr="rtxm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5643586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Espace réservé du contenu 5" descr="rtxm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43240" y="1142984"/>
            <a:ext cx="364333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4480" y="193675"/>
            <a:ext cx="6965970" cy="13001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Les </a:t>
            </a:r>
            <a:r>
              <a:rPr lang="en-US" dirty="0" err="1" smtClean="0">
                <a:solidFill>
                  <a:schemeClr val="tx1"/>
                </a:solidFill>
              </a:rPr>
              <a:t>objectifs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Rathaxes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 bwMode="auto">
          <a:xfrm>
            <a:off x="1643042" y="1714488"/>
            <a:ext cx="6715172" cy="15716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6550" marR="0" lvl="0" indent="-336550" algn="l" defTabSz="449263" rtl="0" eaLnBrk="1" fontAlgn="base" latinLnBrk="0" hangingPunct="1">
              <a:lnSpc>
                <a:spcPct val="91000"/>
              </a:lnSpc>
              <a:spcBef>
                <a:spcPts val="8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Langage de description de driver</a:t>
            </a:r>
          </a:p>
          <a:p>
            <a:pPr marL="336550" marR="0" lvl="0" indent="-336550" algn="l" defTabSz="449263" rtl="0" eaLnBrk="1" fontAlgn="base" latinLnBrk="0" hangingPunct="1">
              <a:lnSpc>
                <a:spcPct val="91000"/>
              </a:lnSpc>
              <a:spcBef>
                <a:spcPts val="800"/>
              </a:spcBef>
              <a:spcAft>
                <a:spcPct val="0"/>
              </a:spcAft>
              <a:buClr>
                <a:srgbClr val="336699"/>
              </a:buClr>
              <a:buSzPct val="100000"/>
              <a:tabLst/>
              <a:defRPr/>
            </a:pPr>
            <a:endParaRPr kumimoji="0" lang="fr-FR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36550" lvl="0" indent="-336550">
              <a:spcBef>
                <a:spcPts val="800"/>
              </a:spcBef>
              <a:buClr>
                <a:srgbClr val="336699"/>
              </a:buClr>
              <a:buFont typeface="Arial" pitchFamily="34" charset="0"/>
              <a:buChar char="•"/>
            </a:pPr>
            <a:r>
              <a:rPr lang="fr-F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Générateur multi-systèmes</a:t>
            </a:r>
            <a:endParaRPr kumimoji="0" lang="fr-F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D:\projets\scolaire\rapport de stage\window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3500438"/>
            <a:ext cx="1000132" cy="727369"/>
          </a:xfrm>
          <a:prstGeom prst="rect">
            <a:avLst/>
          </a:prstGeom>
          <a:noFill/>
        </p:spPr>
      </p:pic>
      <p:pic>
        <p:nvPicPr>
          <p:cNvPr id="8" name="Image 7" descr="openbs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5918" y="3357562"/>
            <a:ext cx="952495" cy="862688"/>
          </a:xfrm>
          <a:prstGeom prst="rect">
            <a:avLst/>
          </a:prstGeom>
        </p:spPr>
      </p:pic>
      <p:pic>
        <p:nvPicPr>
          <p:cNvPr id="9" name="Image 8" descr="logo-linu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3438" y="3429000"/>
            <a:ext cx="843553" cy="928682"/>
          </a:xfrm>
          <a:prstGeom prst="rect">
            <a:avLst/>
          </a:prstGeom>
        </p:spPr>
      </p:pic>
      <p:pic>
        <p:nvPicPr>
          <p:cNvPr id="10" name="Image 9" descr="ma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36" y="3500438"/>
            <a:ext cx="711953" cy="790574"/>
          </a:xfrm>
          <a:prstGeom prst="rect">
            <a:avLst/>
          </a:prstGeom>
        </p:spPr>
      </p:pic>
      <p:sp>
        <p:nvSpPr>
          <p:cNvPr id="11" name="Cube 10"/>
          <p:cNvSpPr/>
          <p:nvPr/>
        </p:nvSpPr>
        <p:spPr bwMode="auto">
          <a:xfrm>
            <a:off x="7572396" y="3500438"/>
            <a:ext cx="928694" cy="785818"/>
          </a:xfrm>
          <a:prstGeom prst="cube">
            <a:avLst/>
          </a:prstGeom>
          <a:solidFill>
            <a:srgbClr val="6BDE0C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fr-F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" pitchFamily="34" charset="0"/>
              </a:rPr>
              <a:t>?</a:t>
            </a:r>
          </a:p>
        </p:txBody>
      </p:sp>
      <p:sp>
        <p:nvSpPr>
          <p:cNvPr id="12" name="Sous-titre 2"/>
          <p:cNvSpPr txBox="1">
            <a:spLocks/>
          </p:cNvSpPr>
          <p:nvPr/>
        </p:nvSpPr>
        <p:spPr>
          <a:xfrm>
            <a:off x="1714480" y="5715016"/>
            <a:ext cx="6715172" cy="4616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Partenariat LSE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Espace réservé du contenu 5" descr="rtxmin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214282" y="5643586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3042" y="193675"/>
            <a:ext cx="7286676" cy="87787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Les </a:t>
            </a:r>
            <a:r>
              <a:rPr lang="en-US" dirty="0" err="1" smtClean="0">
                <a:solidFill>
                  <a:schemeClr val="tx1"/>
                </a:solidFill>
              </a:rPr>
              <a:t>equipes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1714480" y="1214422"/>
            <a:ext cx="7286676" cy="5357850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2000232" y="1857364"/>
            <a:ext cx="6572296" cy="9286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fr-FR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Equipe Système</a:t>
            </a: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2000232" y="2928934"/>
            <a:ext cx="6572296" cy="9286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fr-FR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Equipe Transverse</a:t>
            </a: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2000232" y="4000504"/>
            <a:ext cx="6572296" cy="92869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fr-FR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Equipe Langage</a:t>
            </a: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2000232" y="5072074"/>
            <a:ext cx="6572296" cy="92869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fr-FR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Equipe Communication</a:t>
            </a:r>
          </a:p>
        </p:txBody>
      </p:sp>
      <p:pic>
        <p:nvPicPr>
          <p:cNvPr id="10" name="Espace réservé du contenu 5" descr="rtxm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5643586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rtxmi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5643578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1785918" y="2920720"/>
            <a:ext cx="7143800" cy="101656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Windows et WDM</a:t>
            </a:r>
            <a:endParaRPr lang="en-US" sz="6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èche droite 47"/>
          <p:cNvSpPr/>
          <p:nvPr/>
        </p:nvSpPr>
        <p:spPr bwMode="auto">
          <a:xfrm>
            <a:off x="1643042" y="6286520"/>
            <a:ext cx="7500958" cy="55490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dirty="0" smtClean="0">
              <a:ln>
                <a:noFill/>
              </a:ln>
              <a:effectLst/>
              <a:latin typeface="Times New Roman" pitchFamily="16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4480" y="0"/>
            <a:ext cx="4572032" cy="1000108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 peu d’histoire…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1643042" y="2428868"/>
            <a:ext cx="642942" cy="42862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r-FR" sz="1400" b="1" i="0" u="none" strike="noStrike" normalizeH="0" baseline="0" dirty="0" smtClean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1.0</a:t>
            </a:r>
          </a:p>
        </p:txBody>
      </p:sp>
      <p:sp>
        <p:nvSpPr>
          <p:cNvPr id="5" name="Ellipse 4"/>
          <p:cNvSpPr/>
          <p:nvPr/>
        </p:nvSpPr>
        <p:spPr bwMode="auto">
          <a:xfrm>
            <a:off x="2428860" y="2428868"/>
            <a:ext cx="642942" cy="42862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r-FR" sz="1400" b="1" dirty="0" smtClean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2.0</a:t>
            </a:r>
            <a:endParaRPr kumimoji="0" lang="fr-FR" sz="1400" b="1" i="0" u="none" strike="noStrike" normalizeH="0" baseline="0" dirty="0" smtClean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Ellipse 5"/>
          <p:cNvSpPr/>
          <p:nvPr/>
        </p:nvSpPr>
        <p:spPr bwMode="auto">
          <a:xfrm>
            <a:off x="3214678" y="2428868"/>
            <a:ext cx="642942" cy="42862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r-FR" sz="1400" b="1" dirty="0" smtClean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3.0</a:t>
            </a:r>
            <a:endParaRPr kumimoji="0" lang="fr-FR" sz="1400" b="1" i="0" u="none" strike="noStrike" normalizeH="0" baseline="0" dirty="0" smtClean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786446" y="2928934"/>
            <a:ext cx="642942" cy="428628"/>
          </a:xfrm>
          <a:prstGeom prst="ellipse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r-FR" sz="1400" b="1" dirty="0" smtClean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98</a:t>
            </a:r>
            <a:endParaRPr kumimoji="0" lang="fr-FR" sz="1400" b="1" i="0" u="none" strike="noStrike" normalizeH="0" baseline="0" dirty="0" smtClean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4929190" y="2928934"/>
            <a:ext cx="642942" cy="428628"/>
          </a:xfrm>
          <a:prstGeom prst="ellipse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r-FR" sz="1400" b="1" dirty="0" smtClean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95</a:t>
            </a:r>
            <a:endParaRPr kumimoji="0" lang="fr-FR" sz="1400" b="1" i="0" u="none" strike="noStrike" normalizeH="0" baseline="0" dirty="0" smtClean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4000496" y="2428868"/>
            <a:ext cx="642942" cy="42862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r-FR" sz="1400" b="1" dirty="0" smtClean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3.1</a:t>
            </a:r>
            <a:endParaRPr kumimoji="0" lang="fr-FR" sz="1400" b="1" i="0" u="none" strike="noStrike" normalizeH="0" baseline="0" dirty="0" smtClean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6643702" y="2928934"/>
            <a:ext cx="642942" cy="428628"/>
          </a:xfrm>
          <a:prstGeom prst="ellipse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r-FR" sz="1400" b="1" dirty="0" smtClean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Me</a:t>
            </a:r>
            <a:endParaRPr kumimoji="0" lang="fr-FR" sz="1400" b="1" i="0" u="none" strike="noStrike" normalizeH="0" baseline="0" dirty="0" smtClean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7286644" y="3786190"/>
            <a:ext cx="64294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r-FR" sz="1400" b="1" i="0" u="none" strike="noStrike" normalizeH="0" baseline="0" dirty="0" smtClean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XP</a:t>
            </a:r>
          </a:p>
        </p:txBody>
      </p:sp>
      <p:sp>
        <p:nvSpPr>
          <p:cNvPr id="12" name="Ellipse 11"/>
          <p:cNvSpPr/>
          <p:nvPr/>
        </p:nvSpPr>
        <p:spPr bwMode="auto">
          <a:xfrm>
            <a:off x="7286644" y="4286256"/>
            <a:ext cx="857256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r-FR" sz="1400" b="1" dirty="0" smtClean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+mj-lt"/>
              </a:rPr>
              <a:t>2003</a:t>
            </a:r>
            <a:endParaRPr kumimoji="0" lang="fr-FR" sz="1400" b="1" i="0" u="none" strike="noStrike" normalizeH="0" baseline="0" dirty="0" smtClean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+mj-lt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3857620" y="4000504"/>
            <a:ext cx="64294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r-FR" sz="1400" b="1" dirty="0" smtClean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3.1</a:t>
            </a:r>
            <a:endParaRPr kumimoji="0" lang="fr-FR" sz="1400" b="1" i="0" u="none" strike="noStrike" normalizeH="0" baseline="0" dirty="0" smtClean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429256" y="4000504"/>
            <a:ext cx="64294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r-FR" sz="1400" b="1" dirty="0" smtClean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4.0</a:t>
            </a:r>
            <a:endParaRPr kumimoji="0" lang="fr-FR" sz="1400" b="1" i="0" u="none" strike="noStrike" normalizeH="0" baseline="0" dirty="0" smtClean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6286512" y="4000504"/>
            <a:ext cx="785818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r-FR" sz="1400" b="1" dirty="0" smtClean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2000</a:t>
            </a:r>
            <a:endParaRPr kumimoji="0" lang="fr-FR" sz="1400" b="1" i="0" u="none" strike="noStrike" normalizeH="0" baseline="0" dirty="0" smtClean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1" name="Ellipse 20"/>
          <p:cNvSpPr/>
          <p:nvPr/>
        </p:nvSpPr>
        <p:spPr bwMode="auto">
          <a:xfrm>
            <a:off x="8286744" y="4286256"/>
            <a:ext cx="857256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r-FR" sz="1400" b="1" dirty="0" smtClean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+mj-lt"/>
              </a:rPr>
              <a:t>2008</a:t>
            </a:r>
            <a:endParaRPr kumimoji="0" lang="fr-FR" sz="1400" b="1" i="0" u="none" strike="noStrike" normalizeH="0" baseline="0" dirty="0" smtClean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+mj-lt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8072462" y="3786190"/>
            <a:ext cx="928694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r-FR" sz="1400" b="1" dirty="0" smtClean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Vista</a:t>
            </a:r>
            <a:endParaRPr kumimoji="0" lang="fr-FR" sz="1400" b="1" i="0" u="none" strike="noStrike" normalizeH="0" baseline="0" dirty="0" smtClean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571604" y="6358111"/>
            <a:ext cx="800219" cy="428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+mj-lt"/>
              </a:rPr>
              <a:t>1985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285984" y="6358111"/>
            <a:ext cx="806631" cy="428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+mj-lt"/>
              </a:rPr>
              <a:t>1987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143240" y="6358111"/>
            <a:ext cx="806631" cy="428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+mj-lt"/>
              </a:rPr>
              <a:t>1990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857620" y="6357958"/>
            <a:ext cx="806631" cy="428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+mj-lt"/>
              </a:rPr>
              <a:t>1992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786314" y="6358111"/>
            <a:ext cx="806631" cy="428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+mj-lt"/>
              </a:rPr>
              <a:t>1995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479881" y="6357958"/>
            <a:ext cx="806631" cy="428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+mj-lt"/>
              </a:rPr>
              <a:t>1998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6194261" y="6357958"/>
            <a:ext cx="806631" cy="428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+mj-lt"/>
              </a:rPr>
              <a:t>2000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122955" y="6357958"/>
            <a:ext cx="806631" cy="428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+mj-lt"/>
              </a:rPr>
              <a:t>2003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051649" y="6358111"/>
            <a:ext cx="806631" cy="428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+mj-lt"/>
              </a:rPr>
              <a:t>2008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Flèche droite 31"/>
          <p:cNvSpPr/>
          <p:nvPr/>
        </p:nvSpPr>
        <p:spPr bwMode="auto">
          <a:xfrm>
            <a:off x="2285984" y="2571744"/>
            <a:ext cx="142876" cy="142876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3" name="Flèche droite 32"/>
          <p:cNvSpPr/>
          <p:nvPr/>
        </p:nvSpPr>
        <p:spPr bwMode="auto">
          <a:xfrm>
            <a:off x="3071802" y="2571744"/>
            <a:ext cx="142876" cy="142876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4" name="Flèche droite 33"/>
          <p:cNvSpPr/>
          <p:nvPr/>
        </p:nvSpPr>
        <p:spPr bwMode="auto">
          <a:xfrm>
            <a:off x="3857620" y="2571744"/>
            <a:ext cx="142876" cy="142876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5" name="Flèche droite 34"/>
          <p:cNvSpPr/>
          <p:nvPr/>
        </p:nvSpPr>
        <p:spPr bwMode="auto">
          <a:xfrm>
            <a:off x="6429388" y="3071810"/>
            <a:ext cx="214314" cy="142876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6" name="Flèche droite 35"/>
          <p:cNvSpPr/>
          <p:nvPr/>
        </p:nvSpPr>
        <p:spPr bwMode="auto">
          <a:xfrm>
            <a:off x="5572132" y="3071810"/>
            <a:ext cx="214314" cy="142876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7" name="Flèche droite 36"/>
          <p:cNvSpPr/>
          <p:nvPr/>
        </p:nvSpPr>
        <p:spPr bwMode="auto">
          <a:xfrm>
            <a:off x="4500562" y="4143380"/>
            <a:ext cx="142876" cy="142876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8" name="Flèche droite 37"/>
          <p:cNvSpPr/>
          <p:nvPr/>
        </p:nvSpPr>
        <p:spPr bwMode="auto">
          <a:xfrm>
            <a:off x="6072198" y="4143380"/>
            <a:ext cx="214314" cy="142876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9" name="Flèche droite 38"/>
          <p:cNvSpPr/>
          <p:nvPr/>
        </p:nvSpPr>
        <p:spPr bwMode="auto">
          <a:xfrm>
            <a:off x="7090618" y="3929066"/>
            <a:ext cx="214314" cy="571504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40" name="Flèche droite 39"/>
          <p:cNvSpPr/>
          <p:nvPr/>
        </p:nvSpPr>
        <p:spPr bwMode="auto">
          <a:xfrm>
            <a:off x="7929586" y="3929066"/>
            <a:ext cx="142876" cy="142876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pic>
        <p:nvPicPr>
          <p:cNvPr id="41" name="Espace réservé du contenu 5" descr="rtxmin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5643578"/>
            <a:ext cx="1143000" cy="1143000"/>
          </a:xfrm>
        </p:spPr>
      </p:pic>
      <p:sp>
        <p:nvSpPr>
          <p:cNvPr id="42" name="Flèche droite 41"/>
          <p:cNvSpPr/>
          <p:nvPr/>
        </p:nvSpPr>
        <p:spPr bwMode="auto">
          <a:xfrm rot="2002221">
            <a:off x="4580632" y="2856286"/>
            <a:ext cx="290892" cy="118578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44" name="Flèche droite 43"/>
          <p:cNvSpPr/>
          <p:nvPr/>
        </p:nvSpPr>
        <p:spPr bwMode="auto">
          <a:xfrm rot="3016070">
            <a:off x="7175177" y="3442883"/>
            <a:ext cx="444139" cy="104270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286116" y="4000681"/>
            <a:ext cx="642942" cy="428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NT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643042" y="1928802"/>
            <a:ext cx="2357454" cy="428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2D050"/>
                </a:solidFill>
                <a:latin typeface="+mj-lt"/>
              </a:rPr>
              <a:t>Windows 16 bits</a:t>
            </a:r>
            <a:endParaRPr lang="fr-FR" dirty="0">
              <a:solidFill>
                <a:srgbClr val="92D050"/>
              </a:solidFill>
              <a:latin typeface="+mj-lt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000628" y="2428868"/>
            <a:ext cx="2357454" cy="428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  <a:latin typeface="+mj-lt"/>
              </a:rPr>
              <a:t>Windows 32 bits</a:t>
            </a:r>
            <a:endParaRPr lang="fr-FR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49" name="Flèche droite 48"/>
          <p:cNvSpPr/>
          <p:nvPr/>
        </p:nvSpPr>
        <p:spPr bwMode="auto">
          <a:xfrm>
            <a:off x="8143900" y="4429132"/>
            <a:ext cx="142876" cy="142876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51" name="Rectangle à coins arrondis 50"/>
          <p:cNvSpPr/>
          <p:nvPr/>
        </p:nvSpPr>
        <p:spPr bwMode="auto">
          <a:xfrm>
            <a:off x="1714480" y="1000108"/>
            <a:ext cx="4071966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r-FR" dirty="0" smtClean="0">
                <a:solidFill>
                  <a:schemeClr val="bg1"/>
                </a:solidFill>
                <a:latin typeface="+mj-lt"/>
              </a:rPr>
              <a:t>MS-DOS 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Real Mode Drivers</a:t>
            </a:r>
          </a:p>
        </p:txBody>
      </p:sp>
      <p:sp>
        <p:nvSpPr>
          <p:cNvPr id="52" name="Rectangle à coins arrondis 51"/>
          <p:cNvSpPr/>
          <p:nvPr/>
        </p:nvSpPr>
        <p:spPr bwMode="auto">
          <a:xfrm>
            <a:off x="3286116" y="1500174"/>
            <a:ext cx="2500330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r-FR" dirty="0" err="1" smtClean="0">
                <a:solidFill>
                  <a:schemeClr val="bg1"/>
                </a:solidFill>
                <a:latin typeface="+mj-lt"/>
              </a:rPr>
              <a:t>VxDS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53" name="Rectangle à coins arrondis 52"/>
          <p:cNvSpPr/>
          <p:nvPr/>
        </p:nvSpPr>
        <p:spPr bwMode="auto">
          <a:xfrm>
            <a:off x="5643570" y="2000240"/>
            <a:ext cx="3357554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r-FR" dirty="0" smtClean="0">
                <a:solidFill>
                  <a:schemeClr val="bg1"/>
                </a:solidFill>
                <a:latin typeface="+mj-lt"/>
              </a:rPr>
              <a:t>WDM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54" name="Rectangle à coins arrondis 53"/>
          <p:cNvSpPr/>
          <p:nvPr/>
        </p:nvSpPr>
        <p:spPr bwMode="auto">
          <a:xfrm>
            <a:off x="6858016" y="5214950"/>
            <a:ext cx="2285984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r-FR" dirty="0" smtClean="0">
                <a:solidFill>
                  <a:schemeClr val="bg1"/>
                </a:solidFill>
                <a:latin typeface="+mj-lt"/>
              </a:rPr>
              <a:t>WDF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50" name="Ellipse 49"/>
          <p:cNvSpPr/>
          <p:nvPr/>
        </p:nvSpPr>
        <p:spPr bwMode="auto">
          <a:xfrm>
            <a:off x="4643438" y="4000504"/>
            <a:ext cx="642942" cy="428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r-FR" sz="1400" b="1" dirty="0" smtClean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3.5</a:t>
            </a:r>
          </a:p>
        </p:txBody>
      </p:sp>
      <p:sp>
        <p:nvSpPr>
          <p:cNvPr id="55" name="Flèche droite 54"/>
          <p:cNvSpPr/>
          <p:nvPr/>
        </p:nvSpPr>
        <p:spPr bwMode="auto">
          <a:xfrm>
            <a:off x="5286380" y="4143380"/>
            <a:ext cx="142876" cy="142876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4480" y="193675"/>
            <a:ext cx="7215238" cy="877871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WDM : Windows Driver Model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785918" y="1214422"/>
            <a:ext cx="7072362" cy="479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 Première tentative aboutie de Microsoft pour harmoniser le développement de drivers sous Windows.</a:t>
            </a:r>
          </a:p>
          <a:p>
            <a:pPr>
              <a:buFontTx/>
              <a:buChar char="-"/>
            </a:pPr>
            <a:endParaRPr lang="fr-F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fr-FR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 Applicable à Windows 98, Me, 2000, XP, Vista.</a:t>
            </a:r>
          </a:p>
          <a:p>
            <a:pPr>
              <a:buFontTx/>
              <a:buChar char="-"/>
            </a:pPr>
            <a:endParaRPr lang="fr-F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fr-FR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 Support du Plug and Play.</a:t>
            </a:r>
          </a:p>
          <a:p>
            <a:pPr>
              <a:buFontTx/>
              <a:buChar char="-"/>
            </a:pPr>
            <a:endParaRPr lang="fr-F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fr-FR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 Support de la gestion d’énergie.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 Une architecture en couches.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Espace réservé du contenu 5" descr="rtxmin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5643578"/>
            <a:ext cx="1143000" cy="114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</Template>
  <TotalTime>672</TotalTime>
  <Words>507</Words>
  <Application>Microsoft Office PowerPoint</Application>
  <PresentationFormat>Affichage à l'écran (4:3)</PresentationFormat>
  <Paragraphs>197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Pres</vt:lpstr>
      <vt:lpstr>Presentation LSE </vt:lpstr>
      <vt:lpstr>Objectifs de la presentation</vt:lpstr>
      <vt:lpstr>Diapositive 3</vt:lpstr>
      <vt:lpstr>Rathaxes, c’est quoi ?</vt:lpstr>
      <vt:lpstr>Les objectifs de Rathaxes</vt:lpstr>
      <vt:lpstr>Les equipes</vt:lpstr>
      <vt:lpstr>Diapositive 7</vt:lpstr>
      <vt:lpstr>Un peu d’histoire…</vt:lpstr>
      <vt:lpstr>WDM : Windows Driver Model</vt:lpstr>
      <vt:lpstr>Une architecture en couches.</vt:lpstr>
      <vt:lpstr>WDM : Les problèmes</vt:lpstr>
      <vt:lpstr>Diapositive 12</vt:lpstr>
      <vt:lpstr>Windows Driver Foundation : Les objectifs</vt:lpstr>
      <vt:lpstr>WDF en quelques phrases</vt:lpstr>
      <vt:lpstr>Quelques chiffres…</vt:lpstr>
      <vt:lpstr>WDF : Deux frameworks</vt:lpstr>
      <vt:lpstr>Diapositive 17</vt:lpstr>
      <vt:lpstr>Hello, World !                         original, non ?</vt:lpstr>
      <vt:lpstr>Quelques mots sur KdPrint</vt:lpstr>
      <vt:lpstr>Creation d’un object Driver WDF</vt:lpstr>
      <vt:lpstr>EvtDriverDeviceAdd callback</vt:lpstr>
      <vt:lpstr>Le Plug and Play</vt:lpstr>
      <vt:lpstr>La gestion d’energie</vt:lpstr>
      <vt:lpstr>Questions ?</vt:lpstr>
    </vt:vector>
  </TitlesOfParts>
  <Company>Rathaxes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peu d’histoire …</dc:title>
  <dc:creator>Mickael</dc:creator>
  <cp:lastModifiedBy>Mickael</cp:lastModifiedBy>
  <cp:revision>76</cp:revision>
  <dcterms:created xsi:type="dcterms:W3CDTF">2008-01-14T21:37:01Z</dcterms:created>
  <dcterms:modified xsi:type="dcterms:W3CDTF">2008-01-22T22:35:54Z</dcterms:modified>
</cp:coreProperties>
</file>