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266" r:id="rId3"/>
    <p:sldId id="268" r:id="rId4"/>
    <p:sldId id="269" r:id="rId5"/>
    <p:sldId id="274" r:id="rId6"/>
    <p:sldId id="264" r:id="rId7"/>
    <p:sldId id="275" r:id="rId8"/>
    <p:sldId id="276" r:id="rId9"/>
    <p:sldId id="277" r:id="rId10"/>
    <p:sldId id="267" r:id="rId11"/>
    <p:sldId id="265" r:id="rId12"/>
    <p:sldId id="278" r:id="rId13"/>
    <p:sldId id="279" r:id="rId14"/>
    <p:sldId id="280" r:id="rId15"/>
    <p:sldId id="281" r:id="rId16"/>
    <p:sldId id="284" r:id="rId17"/>
    <p:sldId id="283" r:id="rId18"/>
    <p:sldId id="282" r:id="rId19"/>
    <p:sldId id="288" r:id="rId20"/>
    <p:sldId id="287" r:id="rId21"/>
    <p:sldId id="286" r:id="rId22"/>
    <p:sldId id="285" r:id="rId23"/>
    <p:sldId id="271" r:id="rId24"/>
    <p:sldId id="256" r:id="rId25"/>
    <p:sldId id="257" r:id="rId26"/>
    <p:sldId id="258" r:id="rId27"/>
    <p:sldId id="261" r:id="rId28"/>
    <p:sldId id="262" r:id="rId29"/>
    <p:sldId id="259" r:id="rId30"/>
    <p:sldId id="260" r:id="rId31"/>
    <p:sldId id="272" r:id="rId32"/>
    <p:sldId id="273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519" autoAdjust="0"/>
  </p:normalViewPr>
  <p:slideViewPr>
    <p:cSldViewPr>
      <p:cViewPr varScale="1">
        <p:scale>
          <a:sx n="85" d="100"/>
          <a:sy n="85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FBC5-86BF-482B-9A96-10506510D86C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EDC-F455-4175-9E5F-9D06A08A2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fe.epitech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se.epita.fr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Bonjour et </a:t>
            </a:r>
            <a:r>
              <a:rPr lang="en-US" dirty="0" err="1" smtClean="0"/>
              <a:t>bienvenue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Merci </a:t>
            </a:r>
            <a:r>
              <a:rPr lang="en-US" dirty="0" err="1" smtClean="0"/>
              <a:t>d’etre</a:t>
            </a:r>
            <a:r>
              <a:rPr lang="en-US" dirty="0" smtClean="0"/>
              <a:t> present,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 (</a:t>
            </a:r>
            <a:r>
              <a:rPr lang="en-US" baseline="0" dirty="0" err="1" smtClean="0"/>
              <a:t>changement</a:t>
            </a:r>
            <a:r>
              <a:rPr lang="en-US" baseline="0" dirty="0" smtClean="0"/>
              <a:t> de slide)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du 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Maintenant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sylvestre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expliquer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travaux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recherches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effectues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Nous </a:t>
            </a:r>
            <a:r>
              <a:rPr lang="en-US" dirty="0" err="1" smtClean="0"/>
              <a:t>allons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presenter RATHAXES </a:t>
            </a:r>
            <a:r>
              <a:rPr lang="en-US" dirty="0" err="1" smtClean="0"/>
              <a:t>puis</a:t>
            </a:r>
            <a:r>
              <a:rPr lang="en-US" dirty="0" smtClean="0"/>
              <a:t> nous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ferons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premiere demonstration du </a:t>
            </a:r>
            <a:r>
              <a:rPr lang="en-US" dirty="0" err="1" smtClean="0"/>
              <a:t>projet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Pour </a:t>
            </a:r>
            <a:r>
              <a:rPr lang="en-US" dirty="0" err="1" smtClean="0"/>
              <a:t>rentrer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details de la </a:t>
            </a:r>
            <a:r>
              <a:rPr lang="en-US" dirty="0" err="1" smtClean="0"/>
              <a:t>bete</a:t>
            </a:r>
            <a:r>
              <a:rPr lang="en-US" dirty="0" smtClean="0"/>
              <a:t> par la suite et </a:t>
            </a:r>
            <a:r>
              <a:rPr lang="en-US" dirty="0" err="1" smtClean="0"/>
              <a:t>finir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demonstration plus </a:t>
            </a:r>
            <a:r>
              <a:rPr lang="en-US" dirty="0" err="1" smtClean="0"/>
              <a:t>poussee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questions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surs</a:t>
            </a:r>
            <a:endParaRPr lang="en-US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pas </a:t>
            </a:r>
            <a:r>
              <a:rPr lang="en-US" dirty="0" err="1" smtClean="0"/>
              <a:t>necessaire</a:t>
            </a:r>
            <a:r>
              <a:rPr lang="en-US" dirty="0" smtClean="0"/>
              <a:t>…..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Rathaxes est réalisé dans le cadre </a:t>
            </a:r>
            <a:r>
              <a:rPr lang="fr-FR" dirty="0" smtClean="0">
                <a:hlinkClick r:id="rId3"/>
              </a:rPr>
              <a:t>des Epitech </a:t>
            </a:r>
            <a:r>
              <a:rPr lang="fr-FR" dirty="0" err="1" smtClean="0">
                <a:hlinkClick r:id="rId3"/>
              </a:rPr>
              <a:t>Innovative</a:t>
            </a:r>
            <a:r>
              <a:rPr lang="fr-FR" dirty="0" smtClean="0">
                <a:hlinkClick r:id="rId3"/>
              </a:rPr>
              <a:t> Project</a:t>
            </a:r>
            <a:r>
              <a:rPr lang="fr-FR" dirty="0" smtClean="0"/>
              <a:t>. Ce projet valide la fin du cursus Epitech, en permettant aux étudiants d'exprimer leur savoir faire, acquis à l'issue de cinq années. Rathaxes est réalisé en partenariat avec </a:t>
            </a:r>
            <a:r>
              <a:rPr lang="fr-FR" dirty="0" smtClean="0">
                <a:hlinkClick r:id="rId4"/>
              </a:rPr>
              <a:t>le </a:t>
            </a:r>
            <a:r>
              <a:rPr lang="fr-FR" dirty="0" smtClean="0">
                <a:hlinkClick r:id="rId4"/>
              </a:rPr>
              <a:t>LS</a:t>
            </a:r>
            <a:r>
              <a:rPr lang="fr-FR" dirty="0" smtClean="0"/>
              <a:t>E. </a:t>
            </a:r>
          </a:p>
          <a:p>
            <a:endParaRPr lang="en-US" dirty="0" smtClean="0"/>
          </a:p>
          <a:p>
            <a:r>
              <a:rPr lang="en-US" dirty="0" smtClean="0"/>
              <a:t>Nous </a:t>
            </a:r>
            <a:r>
              <a:rPr lang="en-US" dirty="0" err="1" smtClean="0"/>
              <a:t>nous</a:t>
            </a:r>
            <a:r>
              <a:rPr lang="en-US" dirty="0" smtClean="0"/>
              <a:t> </a:t>
            </a:r>
            <a:r>
              <a:rPr lang="en-US" dirty="0" err="1" smtClean="0"/>
              <a:t>sommes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beaucoup inspire de la these du </a:t>
            </a:r>
            <a:r>
              <a:rPr lang="en-US" dirty="0" err="1" smtClean="0"/>
              <a:t>docteur</a:t>
            </a:r>
            <a:r>
              <a:rPr lang="en-US" dirty="0" smtClean="0"/>
              <a:t> </a:t>
            </a:r>
            <a:r>
              <a:rPr lang="en-US" dirty="0" err="1" smtClean="0"/>
              <a:t>reveillere</a:t>
            </a:r>
            <a:r>
              <a:rPr lang="en-US" dirty="0" smtClean="0"/>
              <a:t> pour </a:t>
            </a:r>
            <a:r>
              <a:rPr lang="en-US" dirty="0" err="1" smtClean="0"/>
              <a:t>mettre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pieds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Rathaxes</a:t>
            </a:r>
            <a:r>
              <a:rPr lang="en-US" dirty="0" smtClean="0"/>
              <a:t> a</a:t>
            </a:r>
            <a:r>
              <a:rPr lang="en-US" baseline="0" dirty="0" smtClean="0"/>
              <a:t> pour but la generation de </a:t>
            </a:r>
            <a:r>
              <a:rPr lang="en-US" baseline="0" dirty="0" err="1" smtClean="0"/>
              <a:t>pilotes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peripherique</a:t>
            </a:r>
            <a:r>
              <a:rPr lang="en-US" baseline="0" dirty="0" smtClean="0"/>
              <a:t>, .  A VOIR…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problematique</a:t>
            </a:r>
            <a:r>
              <a:rPr lang="en-US" dirty="0" smtClean="0"/>
              <a:t> 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pilotes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peripheriques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nombreuses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avant</a:t>
            </a:r>
            <a:r>
              <a:rPr lang="en-US" baseline="0" dirty="0" smtClean="0"/>
              <a:t> tout,….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…(blanc) … c’est peu </a:t>
            </a:r>
            <a:r>
              <a:rPr lang="fr-FR" dirty="0" err="1" smtClean="0"/>
              <a:t>etre</a:t>
            </a:r>
            <a:r>
              <a:rPr lang="fr-FR" dirty="0" smtClean="0"/>
              <a:t> pas la peine si?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n’empeche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70%  d’un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d’exploitation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composer de </a:t>
            </a:r>
            <a:r>
              <a:rPr lang="en-US" baseline="0" dirty="0" err="1" smtClean="0"/>
              <a:t>pilote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peripheriques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pilote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peripheriaue</a:t>
            </a:r>
            <a:r>
              <a:rPr lang="fr-FR" baseline="0" dirty="0" smtClean="0"/>
              <a:t> soumis a 7x plus de bug que les </a:t>
            </a:r>
            <a:r>
              <a:rPr lang="fr-FR" baseline="0" dirty="0" err="1" smtClean="0"/>
              <a:t>qutres</a:t>
            </a:r>
            <a:r>
              <a:rPr lang="fr-FR" baseline="0" dirty="0" smtClean="0"/>
              <a:t> programmes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 </a:t>
            </a:r>
            <a:r>
              <a:rPr lang="en-US" baseline="0" dirty="0" err="1" smtClean="0"/>
              <a:t>l’ecriture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double competence, 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proche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du hardware et a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du software.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 </a:t>
            </a:r>
            <a:r>
              <a:rPr lang="en-US" baseline="0" dirty="0" err="1" smtClean="0"/>
              <a:t>reecriture</a:t>
            </a:r>
            <a:r>
              <a:rPr lang="en-US" baseline="0" dirty="0" smtClean="0"/>
              <a:t> complete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necessaire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Seulement</a:t>
            </a:r>
            <a:r>
              <a:rPr lang="en-US" baseline="0" dirty="0" smtClean="0"/>
              <a:t> 30% du code d un driver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identique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reste</a:t>
            </a:r>
            <a:r>
              <a:rPr lang="en-US" baseline="0" dirty="0" smtClean="0"/>
              <a:t> du code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dependant des </a:t>
            </a:r>
            <a:r>
              <a:rPr lang="en-US" baseline="0" dirty="0" err="1" smtClean="0"/>
              <a:t>differentes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kernel.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</a:t>
            </a:r>
            <a:r>
              <a:rPr lang="fr-FR" baseline="0" dirty="0" smtClean="0"/>
              <a:t> solution,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Cree un </a:t>
            </a:r>
            <a:r>
              <a:rPr lang="en-US" baseline="0" dirty="0" err="1" smtClean="0"/>
              <a:t>dsl</a:t>
            </a:r>
            <a:r>
              <a:rPr lang="en-US" baseline="0" dirty="0" smtClean="0"/>
              <a:t> qui sera </a:t>
            </a:r>
            <a:r>
              <a:rPr lang="en-US" baseline="0" dirty="0" err="1" smtClean="0"/>
              <a:t>propre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pilotes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peripheriques</a:t>
            </a:r>
            <a:r>
              <a:rPr lang="en-US" baseline="0" dirty="0" smtClean="0"/>
              <a:t>, qui sera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un language </a:t>
            </a:r>
            <a:r>
              <a:rPr lang="en-US" baseline="0" dirty="0" err="1" smtClean="0"/>
              <a:t>descriptif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puis</a:t>
            </a:r>
            <a:r>
              <a:rPr lang="en-US" baseline="0" dirty="0" smtClean="0"/>
              <a:t> faire passer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compilateur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generer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fichiers</a:t>
            </a:r>
            <a:r>
              <a:rPr lang="en-US" baseline="0" dirty="0" smtClean="0"/>
              <a:t> .c </a:t>
            </a:r>
            <a:r>
              <a:rPr lang="en-US" baseline="0" dirty="0" err="1" smtClean="0"/>
              <a:t>correspondant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pilote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peripherique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librairies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detaille</a:t>
            </a:r>
            <a:r>
              <a:rPr lang="en-US" baseline="0" dirty="0" smtClean="0"/>
              <a:t> plus </a:t>
            </a:r>
            <a:r>
              <a:rPr lang="en-US" baseline="0" dirty="0" err="1" smtClean="0"/>
              <a:t>tard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permet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totalement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evolutif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Nous </a:t>
            </a:r>
            <a:r>
              <a:rPr lang="en-US" baseline="0" dirty="0" err="1" smtClean="0"/>
              <a:t>allons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maintenant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montrer</a:t>
            </a:r>
            <a:r>
              <a:rPr lang="en-US" baseline="0" dirty="0" smtClean="0"/>
              <a:t> le proof of concept du </a:t>
            </a:r>
            <a:r>
              <a:rPr lang="en-US" baseline="0" dirty="0" err="1" smtClean="0"/>
              <a:t>projet</a:t>
            </a:r>
            <a:r>
              <a:rPr lang="en-US" baseline="0" dirty="0" smtClean="0"/>
              <a:t>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971E-F646-41AB-8ABC-E46A1E5FBDAB}" type="datetimeFigureOut">
              <a:rPr lang="fr-FR" smtClean="0"/>
              <a:pPr/>
              <a:t>08/06/2008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r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1357290" y="5815034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786050" y="5815034"/>
            <a:ext cx="37147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Présentation RMLL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2171696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2857496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Abstraction </a:t>
            </a:r>
            <a:r>
              <a:rPr lang="en-US" sz="3600" dirty="0" err="1" smtClean="0"/>
              <a:t>sémantique</a:t>
            </a:r>
            <a:endParaRPr lang="en-US" sz="3600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228600" y="1417638"/>
            <a:ext cx="6705600" cy="51355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0" name="Rectangle à coins arrondis 9"/>
          <p:cNvSpPr/>
          <p:nvPr/>
        </p:nvSpPr>
        <p:spPr>
          <a:xfrm>
            <a:off x="228600" y="1905000"/>
            <a:ext cx="6477000" cy="4648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1" name="Rectangle à coins arrondis 10"/>
          <p:cNvSpPr/>
          <p:nvPr/>
        </p:nvSpPr>
        <p:spPr>
          <a:xfrm>
            <a:off x="228600" y="2362200"/>
            <a:ext cx="6248400" cy="4191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2" name="Rectangle à coins arrondis 11"/>
          <p:cNvSpPr/>
          <p:nvPr/>
        </p:nvSpPr>
        <p:spPr>
          <a:xfrm>
            <a:off x="228600" y="2895600"/>
            <a:ext cx="6019800" cy="3657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3" name="Rectangle à coins arrondis 12"/>
          <p:cNvSpPr/>
          <p:nvPr/>
        </p:nvSpPr>
        <p:spPr>
          <a:xfrm>
            <a:off x="228600" y="3429000"/>
            <a:ext cx="5791200" cy="3124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4" name="Rectangle à coins arrondis 13"/>
          <p:cNvSpPr/>
          <p:nvPr/>
        </p:nvSpPr>
        <p:spPr>
          <a:xfrm>
            <a:off x="228600" y="3962400"/>
            <a:ext cx="55626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5" name="Rectangle à coins arrondis 14"/>
          <p:cNvSpPr/>
          <p:nvPr/>
        </p:nvSpPr>
        <p:spPr>
          <a:xfrm>
            <a:off x="228600" y="3962400"/>
            <a:ext cx="27432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6" name="ZoneTexte 15"/>
          <p:cNvSpPr txBox="1"/>
          <p:nvPr/>
        </p:nvSpPr>
        <p:spPr>
          <a:xfrm>
            <a:off x="1066800" y="141763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D0D0D"/>
                </a:solidFill>
              </a:rPr>
              <a:t>Enregistrement kernel</a:t>
            </a:r>
            <a:endParaRPr lang="fr-FR" dirty="0">
              <a:solidFill>
                <a:srgbClr val="0D0D0D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66800" y="193937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D0D0D"/>
                </a:solidFill>
              </a:rPr>
              <a:t>Interfaceutilisateur</a:t>
            </a:r>
            <a:endParaRPr lang="fr-FR" dirty="0">
              <a:solidFill>
                <a:srgbClr val="0D0D0D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66800" y="25262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Librairie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066800" y="3048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Callbacks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66800" y="356973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Bus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2971800" y="3962400"/>
            <a:ext cx="28194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22" name="ZoneTexte 21"/>
          <p:cNvSpPr txBox="1"/>
          <p:nvPr/>
        </p:nvSpPr>
        <p:spPr>
          <a:xfrm>
            <a:off x="533400" y="4809192"/>
            <a:ext cx="196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Registres					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7086600" y="2308702"/>
            <a:ext cx="1828800" cy="9562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dirty="0" smtClean="0"/>
              <a:t>OS dépendant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086600" y="4040704"/>
            <a:ext cx="1828800" cy="9562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dirty="0" smtClean="0"/>
              <a:t>OS indépendant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248044" y="4809192"/>
            <a:ext cx="196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Algorithmes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err="1" smtClean="0"/>
              <a:t>Enregistrement</a:t>
            </a:r>
            <a:r>
              <a:rPr lang="en-US" sz="3600" dirty="0" smtClean="0"/>
              <a:t> Kernel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Phase d’authentification du driver au niveau du kernel.</a:t>
            </a:r>
          </a:p>
          <a:p>
            <a:pPr lvl="1"/>
            <a:r>
              <a:rPr lang="fr-FR" dirty="0" smtClean="0"/>
              <a:t>LKM (Loadable Kernel Module)</a:t>
            </a:r>
          </a:p>
          <a:p>
            <a:pPr lvl="2"/>
            <a:r>
              <a:rPr lang="fr-FR" dirty="0" smtClean="0"/>
              <a:t>Auteur</a:t>
            </a:r>
          </a:p>
          <a:p>
            <a:pPr lvl="2"/>
            <a:r>
              <a:rPr lang="fr-FR" dirty="0" smtClean="0"/>
              <a:t>Licence</a:t>
            </a:r>
          </a:p>
          <a:p>
            <a:pPr lvl="2"/>
            <a:r>
              <a:rPr lang="fr-FR" dirty="0" smtClean="0"/>
              <a:t>commentaire</a:t>
            </a:r>
          </a:p>
          <a:p>
            <a:pPr lvl="1"/>
            <a:r>
              <a:rPr lang="fr-FR" dirty="0" smtClean="0"/>
              <a:t>Patch kernel (pas encore disponible)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smtClean="0"/>
              <a:t>Interface </a:t>
            </a:r>
            <a:r>
              <a:rPr lang="en-US" sz="3600" dirty="0" err="1" smtClean="0"/>
              <a:t>utilisateur</a:t>
            </a:r>
            <a:endParaRPr lang="en-US" sz="3600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Création des interfaces de communication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Chardev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Blockdev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Sysctl (pas encore implémenté)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/proc (pas encore implémenté)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Différentes sémantique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 / release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 synchrone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 asynchrone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Librairie</a:t>
            </a:r>
            <a:endParaRPr lang="en-US" sz="3600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Notification des sous systèmes kernel</a:t>
            </a:r>
          </a:p>
          <a:p>
            <a:pPr lvl="1"/>
            <a:r>
              <a:rPr lang="fr-FR" dirty="0" smtClean="0"/>
              <a:t>Stack IP</a:t>
            </a:r>
          </a:p>
          <a:p>
            <a:pPr lvl="1"/>
            <a:r>
              <a:rPr lang="fr-FR" dirty="0" smtClean="0"/>
              <a:t>VFS</a:t>
            </a:r>
          </a:p>
          <a:p>
            <a:r>
              <a:rPr lang="fr-FR" dirty="0" smtClean="0"/>
              <a:t>Attachement au BUS</a:t>
            </a:r>
          </a:p>
          <a:p>
            <a:pPr lvl="1"/>
            <a:r>
              <a:rPr lang="fr-FR" dirty="0" smtClean="0"/>
              <a:t>PCI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I2C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smtClean="0"/>
              <a:t>Callbacks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IRQ</a:t>
            </a:r>
          </a:p>
          <a:p>
            <a:r>
              <a:rPr lang="fr-FR" dirty="0" smtClean="0"/>
              <a:t>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smtClean="0"/>
              <a:t>BUS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Différents BUS</a:t>
            </a:r>
          </a:p>
          <a:p>
            <a:pPr lvl="1"/>
            <a:r>
              <a:rPr lang="fr-FR" dirty="0" err="1" smtClean="0"/>
              <a:t>Ioports</a:t>
            </a:r>
            <a:endParaRPr lang="fr-FR" dirty="0" smtClean="0"/>
          </a:p>
          <a:p>
            <a:pPr lvl="1"/>
            <a:r>
              <a:rPr lang="fr-FR" dirty="0" smtClean="0"/>
              <a:t>Mémoire mappée</a:t>
            </a:r>
          </a:p>
          <a:p>
            <a:pPr lvl="1"/>
            <a:r>
              <a:rPr lang="fr-FR" dirty="0" smtClean="0"/>
              <a:t>I2C, PCI, USB, ….</a:t>
            </a:r>
          </a:p>
          <a:p>
            <a:r>
              <a:rPr lang="fr-FR" dirty="0" smtClean="0"/>
              <a:t>API kernel d’accès au I/O des différents BUS.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Registres</a:t>
            </a:r>
            <a:endParaRPr lang="en-US" sz="3600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« The good </a:t>
            </a:r>
            <a:r>
              <a:rPr lang="fr-FR" dirty="0" err="1" smtClean="0"/>
              <a:t>way</a:t>
            </a:r>
            <a:r>
              <a:rPr lang="fr-FR" dirty="0" smtClean="0"/>
              <a:t> to code »</a:t>
            </a:r>
          </a:p>
          <a:p>
            <a:r>
              <a:rPr lang="fr-FR" dirty="0" smtClean="0"/>
              <a:t>Familles de registres</a:t>
            </a:r>
          </a:p>
          <a:p>
            <a:pPr lvl="1"/>
            <a:r>
              <a:rPr lang="fr-FR" dirty="0" smtClean="0"/>
              <a:t>Registre simples</a:t>
            </a:r>
          </a:p>
          <a:p>
            <a:pPr lvl="1"/>
            <a:r>
              <a:rPr lang="fr-FR" dirty="0" smtClean="0"/>
              <a:t>Registres conditionnels</a:t>
            </a:r>
          </a:p>
          <a:p>
            <a:pPr lvl="1"/>
            <a:r>
              <a:rPr lang="fr-FR" dirty="0" err="1" smtClean="0"/>
              <a:t>Stacks</a:t>
            </a:r>
            <a:endParaRPr lang="fr-FR" dirty="0" smtClean="0"/>
          </a:p>
          <a:p>
            <a:pPr lvl="1"/>
            <a:r>
              <a:rPr lang="fr-FR" dirty="0" smtClean="0"/>
              <a:t>Registres tournant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Algorithmes</a:t>
            </a:r>
            <a:endParaRPr lang="en-US" sz="3600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Définition d operateur</a:t>
            </a:r>
          </a:p>
          <a:p>
            <a:pPr lvl="1"/>
            <a:r>
              <a:rPr lang="fr-FR" dirty="0" smtClean="0"/>
              <a:t>WAIT(Registre, value)</a:t>
            </a:r>
          </a:p>
          <a:p>
            <a:pPr lvl="1"/>
            <a:r>
              <a:rPr lang="fr-FR" dirty="0" smtClean="0"/>
              <a:t>EQ(Registre, value)</a:t>
            </a:r>
          </a:p>
          <a:p>
            <a:pPr lvl="1"/>
            <a:r>
              <a:rPr lang="fr-FR" dirty="0" smtClean="0"/>
              <a:t>POP(Registre, value)</a:t>
            </a:r>
          </a:p>
          <a:p>
            <a:pPr lvl="1"/>
            <a:r>
              <a:rPr lang="fr-FR" dirty="0" smtClean="0"/>
              <a:t>SET(Registre, value)</a:t>
            </a:r>
          </a:p>
          <a:p>
            <a:pPr lvl="1"/>
            <a:r>
              <a:rPr lang="fr-FR" dirty="0" smtClean="0"/>
              <a:t>GET(registre,…)</a:t>
            </a:r>
          </a:p>
          <a:p>
            <a:pPr lvl="1"/>
            <a:r>
              <a:rPr lang="fr-FR" dirty="0" smtClean="0"/>
              <a:t>NOTIFY(Library, action, registre/valeur)</a:t>
            </a:r>
          </a:p>
          <a:p>
            <a:r>
              <a:rPr lang="fr-FR" dirty="0" smtClean="0"/>
              <a:t>Algorithmes généré selon les différents operateur et les différents type de registres.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179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Au Menu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1357298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Partie</a:t>
            </a:r>
            <a:r>
              <a:rPr lang="en-US" sz="3600" dirty="0" smtClean="0"/>
              <a:t> descriptive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Enregistrement kernel </a:t>
            </a:r>
          </a:p>
          <a:p>
            <a:pPr lvl="1"/>
            <a:r>
              <a:rPr lang="fr-FR" dirty="0" smtClean="0"/>
              <a:t>Architecture (OpenBSD, Linux, …)</a:t>
            </a:r>
          </a:p>
          <a:p>
            <a:pPr lvl="1"/>
            <a:r>
              <a:rPr lang="fr-FR" dirty="0" smtClean="0"/>
              <a:t>Mode (LKM, patch kernel)</a:t>
            </a:r>
          </a:p>
          <a:p>
            <a:r>
              <a:rPr lang="fr-FR" dirty="0" smtClean="0"/>
              <a:t>Interface utilisateur</a:t>
            </a:r>
          </a:p>
          <a:p>
            <a:pPr lvl="1"/>
            <a:r>
              <a:rPr lang="fr-FR" dirty="0" smtClean="0"/>
              <a:t>Famille d’interface utilisé (CHARDEV, BLOCKDEV,…)</a:t>
            </a:r>
          </a:p>
          <a:p>
            <a:r>
              <a:rPr lang="fr-FR" dirty="0" smtClean="0"/>
              <a:t>Librairie</a:t>
            </a:r>
          </a:p>
          <a:p>
            <a:pPr lvl="1"/>
            <a:r>
              <a:rPr lang="fr-FR" dirty="0" smtClean="0"/>
              <a:t>Bus utilisé (USB, PCI, …)</a:t>
            </a:r>
          </a:p>
          <a:p>
            <a:pPr lvl="1"/>
            <a:r>
              <a:rPr lang="fr-FR" dirty="0" smtClean="0"/>
              <a:t>API utilisé (Stack IP, WSCONS,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Partie</a:t>
            </a:r>
            <a:r>
              <a:rPr lang="en-US" sz="3600" dirty="0" smtClean="0"/>
              <a:t> descriptive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Callback</a:t>
            </a:r>
          </a:p>
          <a:p>
            <a:pPr lvl="1"/>
            <a:r>
              <a:rPr lang="fr-FR" dirty="0" smtClean="0"/>
              <a:t>Information sur les interruption réservée.</a:t>
            </a:r>
          </a:p>
          <a:p>
            <a:r>
              <a:rPr lang="fr-FR" dirty="0" smtClean="0"/>
              <a:t>Registres</a:t>
            </a:r>
          </a:p>
          <a:p>
            <a:pPr lvl="1"/>
            <a:r>
              <a:rPr lang="fr-FR" dirty="0" smtClean="0"/>
              <a:t>Définition des différents type de registre qui seront utilisé</a:t>
            </a:r>
          </a:p>
          <a:p>
            <a:pPr lvl="1"/>
            <a:r>
              <a:rPr lang="fr-FR" dirty="0" smtClean="0"/>
              <a:t>Définition des différentes valeurs </a:t>
            </a:r>
            <a:r>
              <a:rPr lang="fr-FR" i="1" dirty="0" smtClean="0"/>
              <a:t>magique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3600" dirty="0" err="1" smtClean="0"/>
              <a:t>Partie</a:t>
            </a:r>
            <a:r>
              <a:rPr lang="en-US" sz="3600" dirty="0" smtClean="0"/>
              <a:t> </a:t>
            </a:r>
            <a:r>
              <a:rPr lang="en-US" sz="3600" dirty="0" err="1" smtClean="0"/>
              <a:t>dynamique</a:t>
            </a:r>
            <a:endParaRPr lang="en-US" sz="3600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Création des différents block de code </a:t>
            </a:r>
          </a:p>
          <a:p>
            <a:pPr lvl="1"/>
            <a:r>
              <a:rPr lang="fr-FR" dirty="0" smtClean="0"/>
              <a:t>Sémantiques des interface utilisateur :</a:t>
            </a:r>
          </a:p>
          <a:p>
            <a:pPr lvl="2"/>
            <a:r>
              <a:rPr lang="fr-FR" dirty="0" smtClean="0"/>
              <a:t>OPEN {….} RELEASE {.…} CONTROL {….}</a:t>
            </a:r>
          </a:p>
          <a:p>
            <a:pPr lvl="1"/>
            <a:r>
              <a:rPr lang="fr-FR" dirty="0" smtClean="0"/>
              <a:t>Différentes interruption</a:t>
            </a:r>
          </a:p>
          <a:p>
            <a:pPr lvl="2"/>
            <a:r>
              <a:rPr lang="fr-FR" dirty="0" smtClean="0"/>
              <a:t>IRQ X {….} DMA_DONE {….}</a:t>
            </a:r>
          </a:p>
          <a:p>
            <a:r>
              <a:rPr lang="fr-FR" dirty="0" smtClean="0"/>
              <a:t>Description des algorithmes</a:t>
            </a:r>
          </a:p>
          <a:p>
            <a:pPr lvl="1">
              <a:buNone/>
            </a:pPr>
            <a:r>
              <a:rPr lang="fr-FR" dirty="0" smtClean="0"/>
              <a:t>USERLAND_READ</a:t>
            </a:r>
          </a:p>
          <a:p>
            <a:pPr lvl="1">
              <a:buNone/>
            </a:pPr>
            <a:r>
              <a:rPr lang="fr-FR" dirty="0" smtClean="0"/>
              <a:t>{</a:t>
            </a:r>
          </a:p>
          <a:p>
            <a:pPr lvl="1">
              <a:buNone/>
            </a:pPr>
            <a:r>
              <a:rPr lang="fr-FR" dirty="0" smtClean="0"/>
              <a:t> 	WAIT(RS_ISR, 0xcafe);</a:t>
            </a:r>
          </a:p>
          <a:p>
            <a:pPr lvl="1">
              <a:buNone/>
            </a:pPr>
            <a:r>
              <a:rPr lang="fr-FR" dirty="0" smtClean="0"/>
              <a:t> 	SET(RS_BDR, 115200); </a:t>
            </a:r>
          </a:p>
          <a:p>
            <a:pPr lvl="1">
              <a:buNone/>
            </a:pPr>
            <a:r>
              <a:rPr lang="fr-FR" dirty="0" smtClean="0"/>
              <a:t> 	NOTIFY(WSCONS, INPUT, RS_TX);</a:t>
            </a:r>
          </a:p>
          <a:p>
            <a:pPr lvl="1">
              <a:buNone/>
            </a:pPr>
            <a:r>
              <a:rPr lang="fr-FR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3529018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50179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Cycle de génération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 5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28728" y="1357298"/>
            <a:ext cx="6143668" cy="426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3200" dirty="0" err="1" smtClean="0"/>
              <a:t>FrontEnd</a:t>
            </a:r>
            <a:r>
              <a:rPr lang="en-US" sz="3200" dirty="0" smtClean="0"/>
              <a:t> </a:t>
            </a:r>
            <a:r>
              <a:rPr lang="en-US" sz="3200" dirty="0" err="1" smtClean="0"/>
              <a:t>Langage</a:t>
            </a:r>
            <a:r>
              <a:rPr lang="en-US" sz="3200" dirty="0" smtClean="0"/>
              <a:t> Rathaxes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3200" dirty="0" err="1" smtClean="0"/>
              <a:t>FrontEnd</a:t>
            </a:r>
            <a:r>
              <a:rPr lang="en-US" sz="3200" dirty="0" smtClean="0"/>
              <a:t> </a:t>
            </a:r>
            <a:r>
              <a:rPr lang="en-US" sz="3200" dirty="0" err="1" smtClean="0"/>
              <a:t>Langage</a:t>
            </a:r>
            <a:r>
              <a:rPr lang="en-US" sz="3200" dirty="0" smtClean="0"/>
              <a:t> BLT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3200" dirty="0" err="1" smtClean="0"/>
              <a:t>BackEnd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01880" y="2695579"/>
            <a:ext cx="1027112" cy="1233487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68555" y="2747966"/>
            <a:ext cx="8651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RDSL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Frontal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500166" y="300037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3714744" y="300037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262572" y="3162312"/>
            <a:ext cx="666750" cy="547688"/>
            <a:chOff x="6285" y="1860"/>
            <a:chExt cx="1050" cy="863"/>
          </a:xfrm>
        </p:grpSpPr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7185" y="2573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6765" y="1860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6285" y="2573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435" y="2010"/>
              <a:ext cx="330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6915" y="2010"/>
              <a:ext cx="345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4948247" y="3605225"/>
            <a:ext cx="666750" cy="547687"/>
            <a:chOff x="6285" y="1860"/>
            <a:chExt cx="1050" cy="863"/>
          </a:xfrm>
        </p:grpSpPr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7185" y="2573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6765" y="1860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6285" y="2573"/>
              <a:ext cx="150" cy="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 flipH="1">
              <a:off x="6435" y="2010"/>
              <a:ext cx="330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6915" y="2010"/>
              <a:ext cx="345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143636" y="4038618"/>
            <a:ext cx="2019300" cy="1890712"/>
          </a:xfrm>
          <a:prstGeom prst="rect">
            <a:avLst/>
          </a:prstGeom>
          <a:gradFill rotWithShape="0">
            <a:gsLst>
              <a:gs pos="0">
                <a:srgbClr val="F79646"/>
              </a:gs>
              <a:gs pos="100000">
                <a:srgbClr val="974706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6191261" y="4071955"/>
            <a:ext cx="733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Device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3403565" y="2324082"/>
            <a:ext cx="1914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>
            <a:off x="5653097" y="4152912"/>
            <a:ext cx="180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6" name="AutoShape 22"/>
          <p:cNvCxnSpPr>
            <a:cxnSpLocks noChangeShapeType="1"/>
          </p:cNvCxnSpPr>
          <p:nvPr/>
        </p:nvCxnSpPr>
        <p:spPr bwMode="auto">
          <a:xfrm flipH="1">
            <a:off x="5062547" y="4152912"/>
            <a:ext cx="457200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4948247" y="4648212"/>
            <a:ext cx="95250" cy="9048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38672" y="4829187"/>
            <a:ext cx="1028700" cy="314325"/>
          </a:xfrm>
          <a:prstGeom prst="rect">
            <a:avLst/>
          </a:prstGeom>
          <a:gradFill rotWithShape="0">
            <a:gsLst>
              <a:gs pos="0">
                <a:srgbClr val="F79646"/>
              </a:gs>
              <a:gs pos="100000">
                <a:srgbClr val="974706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4614872" y="4829187"/>
            <a:ext cx="733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Driver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786314" y="2714620"/>
            <a:ext cx="192882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Generation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d’arbre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077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FrontEnd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Langage</a:t>
            </a:r>
            <a:r>
              <a:rPr kumimoji="0" lang="fr-FR" sz="3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Rathaxes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8" name="Tableau 57"/>
          <p:cNvGraphicFramePr>
            <a:graphicFrameLocks noGrp="1"/>
          </p:cNvGraphicFramePr>
          <p:nvPr/>
        </p:nvGraphicFramePr>
        <p:xfrm>
          <a:off x="6216688" y="4319615"/>
          <a:ext cx="1868805" cy="1542288"/>
        </p:xfrm>
        <a:graphic>
          <a:graphicData uri="http://schemas.openxmlformats.org/drawingml/2006/table">
            <a:tbl>
              <a:tblPr/>
              <a:tblGrid>
                <a:gridCol w="1329055"/>
                <a:gridCol w="5397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Semantique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Active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RKM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Userland interface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Library et BUS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CallBack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Acces IO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Registre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Algorithme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" name="Image 58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pic>
        <p:nvPicPr>
          <p:cNvPr id="63" name="Image 62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285720" y="2667002"/>
            <a:ext cx="647700" cy="742950"/>
          </a:xfrm>
          <a:prstGeom prst="rect">
            <a:avLst/>
          </a:prstGeom>
        </p:spPr>
      </p:pic>
      <p:pic>
        <p:nvPicPr>
          <p:cNvPr id="64" name="Image 63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438120" y="2819402"/>
            <a:ext cx="647700" cy="742950"/>
          </a:xfrm>
          <a:prstGeom prst="rect">
            <a:avLst/>
          </a:prstGeom>
        </p:spPr>
      </p:pic>
      <p:pic>
        <p:nvPicPr>
          <p:cNvPr id="65" name="Image 64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590520" y="2971802"/>
            <a:ext cx="647700" cy="742950"/>
          </a:xfrm>
          <a:prstGeom prst="rect">
            <a:avLst/>
          </a:prstGeom>
        </p:spPr>
      </p:pic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8215338" y="2928934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79" name="Text Box 55"/>
          <p:cNvSpPr txBox="1">
            <a:spLocks noChangeArrowheads="1"/>
          </p:cNvSpPr>
          <p:nvPr/>
        </p:nvSpPr>
        <p:spPr bwMode="auto">
          <a:xfrm>
            <a:off x="214282" y="3857628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Fichiers .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rtx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/>
      <p:bldP spid="1028" grpId="0" animBg="1"/>
      <p:bldP spid="1029" grpId="0" animBg="1"/>
      <p:bldP spid="1042" grpId="0" animBg="1"/>
      <p:bldP spid="1043" grpId="0"/>
      <p:bldP spid="1047" grpId="0" animBg="1"/>
      <p:bldP spid="1048" grpId="0" animBg="1"/>
      <p:bldP spid="1049" grpId="0"/>
      <p:bldP spid="1050" grpId="0"/>
      <p:bldP spid="66" grpId="0" animBg="1"/>
      <p:bldP spid="10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7"/>
          <p:cNvSpPr>
            <a:spLocks noChangeArrowheads="1"/>
          </p:cNvSpPr>
          <p:nvPr/>
        </p:nvSpPr>
        <p:spPr bwMode="auto">
          <a:xfrm>
            <a:off x="142844" y="1500174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1000100" y="1500174"/>
            <a:ext cx="1027112" cy="2143140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000100" y="1500174"/>
            <a:ext cx="1027112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RKM.BLT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ADVICE RKM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AutoShape 37"/>
          <p:cNvSpPr>
            <a:spLocks noChangeArrowheads="1"/>
          </p:cNvSpPr>
          <p:nvPr/>
        </p:nvSpPr>
        <p:spPr bwMode="auto">
          <a:xfrm rot="16200000">
            <a:off x="1101701" y="3756027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FrontEnd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Langage BLT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9" name="Image 68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76" name="Cube 75"/>
          <p:cNvSpPr/>
          <p:nvPr/>
        </p:nvSpPr>
        <p:spPr>
          <a:xfrm>
            <a:off x="285720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 Box 40"/>
          <p:cNvSpPr txBox="1">
            <a:spLocks noChangeArrowheads="1"/>
          </p:cNvSpPr>
          <p:nvPr/>
        </p:nvSpPr>
        <p:spPr bwMode="auto">
          <a:xfrm rot="16200000">
            <a:off x="115040" y="5314193"/>
            <a:ext cx="7699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Linux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77" name="Cube 76"/>
          <p:cNvSpPr/>
          <p:nvPr/>
        </p:nvSpPr>
        <p:spPr>
          <a:xfrm>
            <a:off x="857224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 rot="16200000">
            <a:off x="507949" y="5135598"/>
            <a:ext cx="112717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Windows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79" name="Cube 78"/>
          <p:cNvSpPr/>
          <p:nvPr/>
        </p:nvSpPr>
        <p:spPr>
          <a:xfrm>
            <a:off x="1428728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 rot="16200000">
            <a:off x="1079454" y="5135599"/>
            <a:ext cx="112717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OpenBSD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81" name="Cube 80"/>
          <p:cNvSpPr/>
          <p:nvPr/>
        </p:nvSpPr>
        <p:spPr>
          <a:xfrm>
            <a:off x="2000232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 rot="16200000">
            <a:off x="1686677" y="5171318"/>
            <a:ext cx="105573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MacOSX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500034" y="6000768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14612" y="1142984"/>
            <a:ext cx="6143668" cy="4143404"/>
          </a:xfrm>
          <a:prstGeom prst="wedgeRectCallout">
            <a:avLst>
              <a:gd name="adj1" fmla="val -47411"/>
              <a:gd name="adj2" fmla="val 61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Black Library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 5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142844" y="1500174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000100" y="1500174"/>
            <a:ext cx="1027112" cy="2143140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1000100" y="1500174"/>
            <a:ext cx="1027112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RKM.BLT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ADVICE RKM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 rot="16200000">
            <a:off x="1101701" y="3756027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285720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 rot="16200000">
            <a:off x="115040" y="5314193"/>
            <a:ext cx="7699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Linux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857224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 rot="16200000">
            <a:off x="507949" y="5135598"/>
            <a:ext cx="112717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Windows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428728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 rot="16200000">
            <a:off x="1079454" y="5135599"/>
            <a:ext cx="112717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OpenBSD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2000232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 rot="16200000">
            <a:off x="1686677" y="5171318"/>
            <a:ext cx="105573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MacOSX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500034" y="6000768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6786578" y="1571612"/>
            <a:ext cx="1285884" cy="1500992"/>
            <a:chOff x="5643570" y="2428868"/>
            <a:chExt cx="1285884" cy="1500992"/>
          </a:xfrm>
        </p:grpSpPr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5643570" y="2428868"/>
              <a:ext cx="1285884" cy="1500198"/>
            </a:xfrm>
            <a:prstGeom prst="rect">
              <a:avLst/>
            </a:prstGeom>
            <a:gradFill rotWithShape="0">
              <a:gsLst>
                <a:gs pos="0">
                  <a:srgbClr val="F79646"/>
                </a:gs>
                <a:gs pos="100000">
                  <a:srgbClr val="974706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5715008" y="2428868"/>
              <a:ext cx="1214446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solidFill>
                    <a:srgbClr val="FFFFFF"/>
                  </a:solidFill>
                  <a:latin typeface="Calibri" pitchFamily="34" charset="0"/>
                </a:rPr>
                <a:t>Fichier</a:t>
              </a:r>
              <a:r>
                <a:rPr lang="en-US" sz="1400" b="1" dirty="0" smtClean="0">
                  <a:solidFill>
                    <a:srgbClr val="FFFFFF"/>
                  </a:solidFill>
                  <a:latin typeface="Calibri" pitchFamily="34" charset="0"/>
                </a:rPr>
                <a:t> BLT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5643570" y="2714620"/>
              <a:ext cx="1285884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endCxn id="40" idx="2"/>
            </p:cNvCxnSpPr>
            <p:nvPr/>
          </p:nvCxnSpPr>
          <p:spPr>
            <a:xfrm rot="5400000">
              <a:off x="5715008" y="3357562"/>
              <a:ext cx="114300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786446" y="3071810"/>
              <a:ext cx="428628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C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6286512" y="3143248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</a:rPr>
                <a:t>BLT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3" name="Triangle isocèle 52"/>
          <p:cNvSpPr/>
          <p:nvPr/>
        </p:nvSpPr>
        <p:spPr>
          <a:xfrm rot="10800000">
            <a:off x="7286644" y="3143248"/>
            <a:ext cx="428628" cy="42862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7786710" y="3714752"/>
            <a:ext cx="928694" cy="7858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i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nt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return (0);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6786578" y="3714752"/>
            <a:ext cx="928694" cy="785818"/>
            <a:chOff x="6786578" y="3714752"/>
            <a:chExt cx="928694" cy="785818"/>
          </a:xfrm>
        </p:grpSpPr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6786578" y="3714752"/>
              <a:ext cx="928694" cy="78581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C</a:t>
              </a:r>
              <a:endPara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6786578" y="3714752"/>
              <a:ext cx="928694" cy="78581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e 67"/>
          <p:cNvGrpSpPr/>
          <p:nvPr/>
        </p:nvGrpSpPr>
        <p:grpSpPr>
          <a:xfrm>
            <a:off x="3000364" y="2071678"/>
            <a:ext cx="2857520" cy="3048018"/>
            <a:chOff x="3000364" y="2071678"/>
            <a:chExt cx="2857520" cy="3048018"/>
          </a:xfrm>
        </p:grpSpPr>
        <p:cxnSp>
          <p:nvCxnSpPr>
            <p:cNvPr id="2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747157" y="2610636"/>
              <a:ext cx="733427" cy="227013"/>
            </a:xfrm>
            <a:prstGeom prst="bentConnector3">
              <a:avLst>
                <a:gd name="adj1" fmla="val 10046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2071678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714744" y="2143116"/>
              <a:ext cx="571504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RKM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2928934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714744" y="3000372"/>
              <a:ext cx="1214446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UserInterface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3714752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714744" y="3786190"/>
              <a:ext cx="1214446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Semantiques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747157" y="3325017"/>
              <a:ext cx="733427" cy="227013"/>
            </a:xfrm>
            <a:prstGeom prst="bentConnector3">
              <a:avLst>
                <a:gd name="adj1" fmla="val 10046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4175917" y="2467761"/>
              <a:ext cx="447675" cy="227013"/>
            </a:xfrm>
            <a:prstGeom prst="bentConnector3">
              <a:avLst>
                <a:gd name="adj1" fmla="val 1009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33" name="Image 32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57752" y="2500306"/>
              <a:ext cx="500066" cy="528636"/>
            </a:xfrm>
            <a:prstGeom prst="rect">
              <a:avLst/>
            </a:prstGeom>
          </p:spPr>
        </p:pic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5357818" y="2786058"/>
              <a:ext cx="500066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.</a:t>
              </a:r>
              <a:r>
                <a:rPr 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blt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5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4175917" y="3396455"/>
              <a:ext cx="447675" cy="227013"/>
            </a:xfrm>
            <a:prstGeom prst="bentConnector3">
              <a:avLst>
                <a:gd name="adj1" fmla="val 1009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36" name="Image 35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57752" y="3429000"/>
              <a:ext cx="500066" cy="528636"/>
            </a:xfrm>
            <a:prstGeom prst="rect">
              <a:avLst/>
            </a:prstGeom>
          </p:spPr>
        </p:pic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357818" y="3714752"/>
              <a:ext cx="500066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.</a:t>
              </a:r>
              <a:r>
                <a:rPr 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blt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8" name="Image 37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929190" y="2571744"/>
              <a:ext cx="500066" cy="528636"/>
            </a:xfrm>
            <a:prstGeom prst="rect">
              <a:avLst/>
            </a:prstGeom>
          </p:spPr>
        </p:pic>
        <p:pic>
          <p:nvPicPr>
            <p:cNvPr id="39" name="Image 38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929190" y="3500438"/>
              <a:ext cx="500066" cy="528636"/>
            </a:xfrm>
            <a:prstGeom prst="rect">
              <a:avLst/>
            </a:prstGeom>
          </p:spPr>
        </p:pic>
        <p:cxnSp>
          <p:nvCxnSpPr>
            <p:cNvPr id="62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32975" y="4110835"/>
              <a:ext cx="447675" cy="227013"/>
            </a:xfrm>
            <a:prstGeom prst="bentConnector3">
              <a:avLst>
                <a:gd name="adj1" fmla="val 1009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32975" y="4580968"/>
              <a:ext cx="447675" cy="227013"/>
            </a:xfrm>
            <a:prstGeom prst="bentConnector3">
              <a:avLst>
                <a:gd name="adj1" fmla="val 1009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00496" y="4286256"/>
              <a:ext cx="404812" cy="404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00496" y="4714884"/>
              <a:ext cx="404812" cy="404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357686" y="4429132"/>
              <a:ext cx="1143008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Sous</a:t>
              </a:r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Semantiques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3" grpId="2" animBg="1"/>
      <p:bldP spid="53" grpId="3" animBg="1"/>
      <p:bldP spid="56" grpId="2" animBg="1"/>
      <p:bldP spid="56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142844" y="1500174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1000100" y="1500174"/>
            <a:ext cx="1027112" cy="2143140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1000100" y="1500174"/>
            <a:ext cx="1027112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RKM.BLT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ADVICE RKM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4643438" y="157161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8" name="AutoShape 31"/>
          <p:cNvCxnSpPr>
            <a:cxnSpLocks noChangeShapeType="1"/>
          </p:cNvCxnSpPr>
          <p:nvPr/>
        </p:nvCxnSpPr>
        <p:spPr bwMode="auto">
          <a:xfrm rot="16200000" flipH="1">
            <a:off x="5944409" y="2086765"/>
            <a:ext cx="447675" cy="227012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6016641" y="1943095"/>
            <a:ext cx="95250" cy="9048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643702" y="2285992"/>
            <a:ext cx="676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Driver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34"/>
          <p:cNvSpPr>
            <a:spLocks noChangeArrowheads="1"/>
          </p:cNvSpPr>
          <p:nvPr/>
        </p:nvSpPr>
        <p:spPr bwMode="auto">
          <a:xfrm>
            <a:off x="6281753" y="2390770"/>
            <a:ext cx="95250" cy="9048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2" name="AutoShape 35"/>
          <p:cNvCxnSpPr>
            <a:cxnSpLocks noChangeShapeType="1"/>
          </p:cNvCxnSpPr>
          <p:nvPr/>
        </p:nvCxnSpPr>
        <p:spPr bwMode="auto">
          <a:xfrm rot="16200000" flipH="1">
            <a:off x="6212757" y="2534439"/>
            <a:ext cx="447675" cy="227013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6858016" y="2714620"/>
            <a:ext cx="962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Requires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 rot="16200000">
            <a:off x="1101701" y="3756027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FrontEnd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Langage BLT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Image 16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18" name="Cube 17"/>
          <p:cNvSpPr/>
          <p:nvPr/>
        </p:nvSpPr>
        <p:spPr>
          <a:xfrm>
            <a:off x="285720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 rot="16200000">
            <a:off x="115040" y="5314193"/>
            <a:ext cx="7699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Linux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857224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 rot="16200000">
            <a:off x="507949" y="5135598"/>
            <a:ext cx="112717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Windows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1428728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 rot="16200000">
            <a:off x="1079454" y="5135599"/>
            <a:ext cx="112717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OpenBSD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000232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 rot="16200000">
            <a:off x="1686677" y="5171318"/>
            <a:ext cx="105573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MacOSX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500034" y="6000768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6143636" y="1857364"/>
            <a:ext cx="96202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Device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cxnSp>
        <p:nvCxnSpPr>
          <p:cNvPr id="28" name="AutoShape 35"/>
          <p:cNvCxnSpPr>
            <a:cxnSpLocks noChangeShapeType="1"/>
          </p:cNvCxnSpPr>
          <p:nvPr/>
        </p:nvCxnSpPr>
        <p:spPr bwMode="auto">
          <a:xfrm rot="16200000" flipH="1">
            <a:off x="6213148" y="2967828"/>
            <a:ext cx="447675" cy="227013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35"/>
          <p:cNvCxnSpPr>
            <a:cxnSpLocks noChangeShapeType="1"/>
          </p:cNvCxnSpPr>
          <p:nvPr/>
        </p:nvCxnSpPr>
        <p:spPr bwMode="auto">
          <a:xfrm rot="16200000" flipH="1">
            <a:off x="6213148" y="3396456"/>
            <a:ext cx="447675" cy="227013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35"/>
          <p:cNvCxnSpPr>
            <a:cxnSpLocks noChangeShapeType="1"/>
          </p:cNvCxnSpPr>
          <p:nvPr/>
        </p:nvCxnSpPr>
        <p:spPr bwMode="auto">
          <a:xfrm rot="16200000" flipH="1">
            <a:off x="6213148" y="3825084"/>
            <a:ext cx="447675" cy="227013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5"/>
          <p:cNvCxnSpPr>
            <a:cxnSpLocks noChangeShapeType="1"/>
          </p:cNvCxnSpPr>
          <p:nvPr/>
        </p:nvCxnSpPr>
        <p:spPr bwMode="auto">
          <a:xfrm rot="16200000" flipH="1">
            <a:off x="6214961" y="4273444"/>
            <a:ext cx="447675" cy="227013"/>
          </a:xfrm>
          <a:prstGeom prst="bentConnector3">
            <a:avLst>
              <a:gd name="adj1" fmla="val 100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858016" y="4429132"/>
            <a:ext cx="12144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c-Code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JOINPOINTS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6929454" y="3286124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929454" y="3714752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858016" y="4000504"/>
            <a:ext cx="962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ruc.h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8215338" y="157161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3" grpId="0"/>
      <p:bldP spid="27" grpId="0"/>
      <p:bldP spid="32" grpId="0"/>
      <p:bldP spid="35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214282" y="300037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428728" y="2362207"/>
            <a:ext cx="1360488" cy="1995487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428728" y="2362207"/>
            <a:ext cx="1311275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AspectSelect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“Edition des liens”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Point d’entrée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…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3286116" y="300037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500562" y="3143248"/>
            <a:ext cx="1358900" cy="442913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500562" y="3186113"/>
            <a:ext cx="13112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Generation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8096250" y="3286124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Fichiers .C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AutoShape 52"/>
          <p:cNvSpPr>
            <a:spLocks noChangeArrowheads="1"/>
          </p:cNvSpPr>
          <p:nvPr/>
        </p:nvSpPr>
        <p:spPr bwMode="auto">
          <a:xfrm>
            <a:off x="6143636" y="300037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BackEnd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8" name="Image 57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pic>
        <p:nvPicPr>
          <p:cNvPr id="59" name="Image 58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7119962" y="2857496"/>
            <a:ext cx="647700" cy="742950"/>
          </a:xfrm>
          <a:prstGeom prst="rect">
            <a:avLst/>
          </a:prstGeom>
        </p:spPr>
      </p:pic>
      <p:pic>
        <p:nvPicPr>
          <p:cNvPr id="60" name="Image 59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7272362" y="3009896"/>
            <a:ext cx="647700" cy="742950"/>
          </a:xfrm>
          <a:prstGeom prst="rect">
            <a:avLst/>
          </a:prstGeom>
        </p:spPr>
      </p:pic>
      <p:pic>
        <p:nvPicPr>
          <p:cNvPr id="61" name="Image 60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7424762" y="3162296"/>
            <a:ext cx="6477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3"/>
          <p:cNvSpPr>
            <a:spLocks noChangeArrowheads="1"/>
          </p:cNvSpPr>
          <p:nvPr/>
        </p:nvSpPr>
        <p:spPr bwMode="auto">
          <a:xfrm>
            <a:off x="789006" y="814374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0232" y="2443158"/>
            <a:ext cx="1027112" cy="1233487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00232" y="2514596"/>
            <a:ext cx="8651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RDSL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Frontal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14414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43240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1357290" y="142852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500166" y="142852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Cycle de </a:t>
            </a: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generation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8" name="Image 57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pic>
        <p:nvPicPr>
          <p:cNvPr id="62" name="Image 61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44" y="2614612"/>
            <a:ext cx="647700" cy="742950"/>
          </a:xfrm>
          <a:prstGeom prst="rect">
            <a:avLst/>
          </a:prstGeom>
        </p:spPr>
      </p:pic>
      <p:pic>
        <p:nvPicPr>
          <p:cNvPr id="63" name="Image 62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44" y="2762254"/>
            <a:ext cx="647700" cy="742950"/>
          </a:xfrm>
          <a:prstGeom prst="rect">
            <a:avLst/>
          </a:prstGeom>
        </p:spPr>
      </p:pic>
      <p:pic>
        <p:nvPicPr>
          <p:cNvPr id="64" name="Image 63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47644" y="2914654"/>
            <a:ext cx="647700" cy="742950"/>
          </a:xfrm>
          <a:prstGeom prst="rect">
            <a:avLst/>
          </a:prstGeom>
        </p:spPr>
      </p:pic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973516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3973516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Frontal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AutoShape 48"/>
          <p:cNvSpPr>
            <a:spLocks noChangeArrowheads="1"/>
          </p:cNvSpPr>
          <p:nvPr/>
        </p:nvSpPr>
        <p:spPr bwMode="auto">
          <a:xfrm>
            <a:off x="5072066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8096250" y="3871918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Fichiers .C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7143768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4" name="Image 73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0" y="2657472"/>
            <a:ext cx="647700" cy="742950"/>
          </a:xfrm>
          <a:prstGeom prst="rect">
            <a:avLst/>
          </a:prstGeom>
        </p:spPr>
      </p:pic>
      <p:pic>
        <p:nvPicPr>
          <p:cNvPr id="75" name="Image 74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343900" y="2809872"/>
            <a:ext cx="647700" cy="742950"/>
          </a:xfrm>
          <a:prstGeom prst="rect">
            <a:avLst/>
          </a:prstGeom>
        </p:spPr>
      </p:pic>
      <p:pic>
        <p:nvPicPr>
          <p:cNvPr id="76" name="Image 75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300" y="2962272"/>
            <a:ext cx="647700" cy="742950"/>
          </a:xfrm>
          <a:prstGeom prst="rect">
            <a:avLst/>
          </a:prstGeom>
        </p:spPr>
      </p:pic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57884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5857884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BackEnd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214282" y="3729042"/>
            <a:ext cx="1214446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Fichiers .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rkm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80" name="Cube 79"/>
          <p:cNvSpPr/>
          <p:nvPr/>
        </p:nvSpPr>
        <p:spPr>
          <a:xfrm>
            <a:off x="3714744" y="4500570"/>
            <a:ext cx="1643074" cy="785818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 rot="16200000">
            <a:off x="4071934" y="371475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Text Box 51"/>
          <p:cNvSpPr txBox="1">
            <a:spLocks noChangeArrowheads="1"/>
          </p:cNvSpPr>
          <p:nvPr/>
        </p:nvSpPr>
        <p:spPr bwMode="auto">
          <a:xfrm>
            <a:off x="3929058" y="4857760"/>
            <a:ext cx="12858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4171960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4857760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err="1" smtClean="0"/>
              <a:t>Présentation</a:t>
            </a:r>
            <a:r>
              <a:rPr lang="en-US" sz="3600" dirty="0" smtClean="0"/>
              <a:t> du </a:t>
            </a:r>
            <a:r>
              <a:rPr lang="en-US" sz="3600" dirty="0" err="1" smtClean="0"/>
              <a:t>Projet</a:t>
            </a:r>
            <a:endParaRPr lang="en-US" sz="3600" dirty="0" smtClean="0"/>
          </a:p>
        </p:txBody>
      </p:sp>
      <p:pic>
        <p:nvPicPr>
          <p:cNvPr id="7" name="Image 6" descr="E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1571612"/>
            <a:ext cx="1625318" cy="8572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1670" y="1711099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600" dirty="0" err="1" smtClean="0"/>
              <a:t>Projet</a:t>
            </a:r>
            <a:r>
              <a:rPr lang="en-US" sz="3600" dirty="0" smtClean="0"/>
              <a:t> </a:t>
            </a:r>
            <a:r>
              <a:rPr lang="en-US" sz="3600" dirty="0" err="1" smtClean="0"/>
              <a:t>réalisé</a:t>
            </a:r>
            <a:r>
              <a:rPr lang="en-US" sz="3600" dirty="0" smtClean="0"/>
              <a:t> par 11 </a:t>
            </a:r>
            <a:r>
              <a:rPr lang="en-US" sz="3600" dirty="0" err="1" smtClean="0"/>
              <a:t>étudiants</a:t>
            </a:r>
            <a:endParaRPr 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71" y="2857496"/>
            <a:ext cx="2085975" cy="14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14546" y="3214686"/>
            <a:ext cx="6929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3600" dirty="0" smtClean="0"/>
              <a:t>Initié par un laboratoire de recherche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7290" y="5214950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3600" dirty="0" smtClean="0"/>
              <a:t>Inspiré par la thèse du Docteur Laurent </a:t>
            </a:r>
            <a:r>
              <a:rPr lang="fr-FR" sz="3600" dirty="0" err="1" smtClean="0"/>
              <a:t>Réveillere</a:t>
            </a:r>
            <a:endParaRPr lang="fr-F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err="1" smtClean="0"/>
              <a:t>Présentation</a:t>
            </a:r>
            <a:r>
              <a:rPr lang="en-US" sz="3600" dirty="0" smtClean="0"/>
              <a:t> du </a:t>
            </a:r>
            <a:r>
              <a:rPr lang="en-US" sz="3600" dirty="0" err="1" smtClean="0"/>
              <a:t>Projet</a:t>
            </a:r>
            <a:endParaRPr lang="en-US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600" dirty="0" smtClean="0"/>
              <a:t>But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728" y="3071810"/>
            <a:ext cx="6929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3600" dirty="0" smtClean="0"/>
              <a:t>Réaliser un générateur de pilotes de périphérique robuste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3"/>
          <p:cNvSpPr>
            <a:spLocks noChangeArrowheads="1"/>
          </p:cNvSpPr>
          <p:nvPr/>
        </p:nvSpPr>
        <p:spPr bwMode="auto">
          <a:xfrm>
            <a:off x="789006" y="1500174"/>
            <a:ext cx="721201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7224" y="785794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Présentation</a:t>
            </a:r>
            <a:r>
              <a:rPr lang="en-US" sz="4400" dirty="0" smtClean="0"/>
              <a:t> du </a:t>
            </a:r>
            <a:r>
              <a:rPr lang="en-US" sz="4400" dirty="0" err="1" smtClean="0"/>
              <a:t>Projet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Problématique</a:t>
            </a:r>
            <a:r>
              <a:rPr lang="en-US" sz="4400" dirty="0" smtClean="0"/>
              <a:t> et solution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Travaux</a:t>
            </a:r>
            <a:r>
              <a:rPr lang="en-US" sz="4400" dirty="0" smtClean="0"/>
              <a:t> de </a:t>
            </a:r>
            <a:r>
              <a:rPr lang="en-US" sz="4400" dirty="0" err="1" smtClean="0"/>
              <a:t>recherche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Langage</a:t>
            </a:r>
            <a:r>
              <a:rPr lang="en-US" sz="4400" dirty="0" smtClean="0"/>
              <a:t> et </a:t>
            </a:r>
            <a:r>
              <a:rPr lang="en-US" sz="4400" dirty="0" err="1" smtClean="0"/>
              <a:t>compilateur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err="1" smtClean="0"/>
              <a:t>Démo</a:t>
            </a:r>
            <a:endParaRPr lang="en-US" sz="44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4400" dirty="0" smtClean="0"/>
              <a:t>Questions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err="1" smtClean="0"/>
              <a:t>Problématique</a:t>
            </a:r>
            <a:r>
              <a:rPr lang="en-US" sz="3600" dirty="0" smtClean="0"/>
              <a:t> et solution</a:t>
            </a:r>
          </a:p>
        </p:txBody>
      </p:sp>
      <p:sp>
        <p:nvSpPr>
          <p:cNvPr id="6" name="Nuage 5"/>
          <p:cNvSpPr/>
          <p:nvPr/>
        </p:nvSpPr>
        <p:spPr bwMode="auto">
          <a:xfrm>
            <a:off x="5143504" y="3857628"/>
            <a:ext cx="3000364" cy="185738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2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Système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2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D’exploitation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000100" y="1285860"/>
            <a:ext cx="7072362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Qu’est ce qu’un pilote de périphérique?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357694"/>
            <a:ext cx="2357454" cy="98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à coins arrondis 8"/>
          <p:cNvSpPr/>
          <p:nvPr/>
        </p:nvSpPr>
        <p:spPr bwMode="auto">
          <a:xfrm>
            <a:off x="3500430" y="2214554"/>
            <a:ext cx="1571636" cy="11430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Pilote</a:t>
            </a:r>
          </a:p>
        </p:txBody>
      </p:sp>
      <p:sp>
        <p:nvSpPr>
          <p:cNvPr id="10" name="Double flèche horizontale 9"/>
          <p:cNvSpPr/>
          <p:nvPr/>
        </p:nvSpPr>
        <p:spPr bwMode="auto">
          <a:xfrm rot="19043450">
            <a:off x="2725851" y="3664871"/>
            <a:ext cx="836115" cy="35719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Double flèche horizontale 10"/>
          <p:cNvSpPr/>
          <p:nvPr/>
        </p:nvSpPr>
        <p:spPr bwMode="auto">
          <a:xfrm rot="2793051">
            <a:off x="5029893" y="3463734"/>
            <a:ext cx="642942" cy="35719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42976" y="4714884"/>
            <a:ext cx="180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Périphérique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786" y="5506066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70%</a:t>
            </a:r>
            <a:endParaRPr lang="fr-FR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2143108" y="5791818"/>
            <a:ext cx="6000791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Du code d’un système d’exploitation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err="1" smtClean="0"/>
              <a:t>Problématique</a:t>
            </a:r>
            <a:endParaRPr lang="en-US" sz="3600" dirty="0" smtClean="0"/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642910" y="2857496"/>
            <a:ext cx="3286148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Difficile à écrire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285860"/>
            <a:ext cx="917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7X</a:t>
            </a:r>
            <a:endParaRPr lang="fr-FR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1214414" y="1428736"/>
            <a:ext cx="6500858" cy="9286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Plus de bugs que dans un programme classique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214414" y="4000504"/>
            <a:ext cx="5357850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Double compétence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1214414" y="5429264"/>
            <a:ext cx="7215238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Réécriture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pour chaque système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Solution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142976" y="1500174"/>
            <a:ext cx="664373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Langage de description de driver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214414" y="2714620"/>
            <a:ext cx="6715172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Générateur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multi-systèmes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1214414" y="4643446"/>
            <a:ext cx="6715172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Système évolutif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 descr="D:\projets\scolaire\rapport de stage\windo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643314"/>
            <a:ext cx="1000132" cy="727369"/>
          </a:xfrm>
          <a:prstGeom prst="rect">
            <a:avLst/>
          </a:prstGeom>
          <a:noFill/>
        </p:spPr>
      </p:pic>
      <p:pic>
        <p:nvPicPr>
          <p:cNvPr id="13" name="Image 12" descr="openbs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4480" y="3500438"/>
            <a:ext cx="952495" cy="862688"/>
          </a:xfrm>
          <a:prstGeom prst="rect">
            <a:avLst/>
          </a:prstGeom>
        </p:spPr>
      </p:pic>
      <p:pic>
        <p:nvPicPr>
          <p:cNvPr id="14" name="Image 13" descr="logo-linu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71876"/>
            <a:ext cx="843553" cy="928682"/>
          </a:xfrm>
          <a:prstGeom prst="rect">
            <a:avLst/>
          </a:prstGeom>
        </p:spPr>
      </p:pic>
      <p:pic>
        <p:nvPicPr>
          <p:cNvPr id="20" name="Image 19" descr="ma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8" y="3643314"/>
            <a:ext cx="711953" cy="790574"/>
          </a:xfrm>
          <a:prstGeom prst="rect">
            <a:avLst/>
          </a:prstGeom>
        </p:spPr>
      </p:pic>
      <p:sp>
        <p:nvSpPr>
          <p:cNvPr id="21" name="Cube 20"/>
          <p:cNvSpPr/>
          <p:nvPr/>
        </p:nvSpPr>
        <p:spPr bwMode="auto">
          <a:xfrm>
            <a:off x="7500958" y="3643314"/>
            <a:ext cx="928694" cy="785818"/>
          </a:xfrm>
          <a:prstGeom prst="cube">
            <a:avLst/>
          </a:prstGeom>
          <a:solidFill>
            <a:srgbClr val="6BDE0C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2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978</Words>
  <Application>Microsoft Office PowerPoint</Application>
  <PresentationFormat>Affichage à l'écran (4:3)</PresentationFormat>
  <Paragraphs>315</Paragraphs>
  <Slides>32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</vt:vector>
  </TitlesOfParts>
  <Company>epitech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davestar</dc:creator>
  <cp:lastModifiedBy>stuff</cp:lastModifiedBy>
  <cp:revision>54</cp:revision>
  <dcterms:created xsi:type="dcterms:W3CDTF">2008-05-16T13:23:37Z</dcterms:created>
  <dcterms:modified xsi:type="dcterms:W3CDTF">2008-06-08T18:28:53Z</dcterms:modified>
</cp:coreProperties>
</file>