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80" r:id="rId4"/>
    <p:sldId id="281" r:id="rId5"/>
    <p:sldId id="294" r:id="rId6"/>
    <p:sldId id="288" r:id="rId7"/>
    <p:sldId id="310" r:id="rId8"/>
    <p:sldId id="309" r:id="rId9"/>
    <p:sldId id="303" r:id="rId10"/>
    <p:sldId id="291" r:id="rId11"/>
    <p:sldId id="313" r:id="rId12"/>
    <p:sldId id="292" r:id="rId13"/>
    <p:sldId id="293" r:id="rId14"/>
    <p:sldId id="311" r:id="rId15"/>
    <p:sldId id="295" r:id="rId16"/>
    <p:sldId id="307" r:id="rId17"/>
    <p:sldId id="287" r:id="rId18"/>
    <p:sldId id="31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CC"/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4" autoAdjust="0"/>
    <p:restoredTop sz="63248" autoAdjust="0"/>
  </p:normalViewPr>
  <p:slideViewPr>
    <p:cSldViewPr>
      <p:cViewPr varScale="1">
        <p:scale>
          <a:sx n="55" d="100"/>
          <a:sy n="55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E23FE9C6-778E-49D4-B537-38FCDE4887D8}" ax:persistence="persistPropertyBag">
  <ax:ocxPr ax:name="AutoLoop" ax:value="0"/>
  <ax:ocxPr ax:name="AutoPlay" ax:value="-1"/>
  <ax:ocxPr ax:name="ExtentWidth" ax:value="25400"/>
  <ax:ocxPr ax:name="ExtentHeight" ax:value="19050"/>
  <ax:ocxPr ax:name="MRL" ax:value="rathaxes_code_exemple.avi"/>
  <ax:ocxPr ax:name="Visible" ax:value="-1"/>
  <ax:ocxPr ax:name="Volume" ax:value="50"/>
  <ax:ocxPr ax:name="StartTime" ax:value="0"/>
  <ax:ocxPr ax:name="BaseURL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FBC5-86BF-482B-9A96-10506510D86C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EDC-F455-4175-9E5F-9D06A08A2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 everybody, I’m XXXX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Rathaxes</a:t>
            </a:r>
            <a:r>
              <a:rPr lang="en-US" baseline="0" dirty="0" smtClean="0"/>
              <a:t> project.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Today, we are going to talk about something common in the Computer Field.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“Devices Drivers”</a:t>
            </a:r>
          </a:p>
          <a:p>
            <a:endParaRPr lang="fr-FR" dirty="0" smtClean="0"/>
          </a:p>
          <a:p>
            <a:r>
              <a:rPr lang="fr-FR" dirty="0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litteraly</a:t>
            </a:r>
            <a:r>
              <a:rPr lang="fr-FR" baseline="0" dirty="0" smtClean="0"/>
              <a:t> millions of computer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in the world.</a:t>
            </a:r>
          </a:p>
          <a:p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a driver to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has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 by hand.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Moreover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rewritten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OS in the world.</a:t>
            </a:r>
            <a:endParaRPr lang="fr-FR" dirty="0" smtClean="0"/>
          </a:p>
          <a:p>
            <a:endParaRPr lang="fr-FR" dirty="0" smtClean="0"/>
          </a:p>
          <a:p>
            <a:r>
              <a:rPr lang="fr-FR" baseline="0" dirty="0" err="1" smtClean="0"/>
              <a:t>Until</a:t>
            </a:r>
            <a:r>
              <a:rPr lang="fr-FR" baseline="0" dirty="0" smtClean="0"/>
              <a:t> Rathaxes.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en-US" baseline="0" dirty="0" smtClean="0"/>
              <a:t>an open-source Driver Generator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revollutionize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are </a:t>
            </a:r>
            <a:r>
              <a:rPr lang="fr-FR" baseline="0" dirty="0" err="1" smtClean="0"/>
              <a:t>developped</a:t>
            </a:r>
            <a:r>
              <a:rPr lang="fr-FR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L'</a:t>
            </a:r>
            <a:r>
              <a:rPr lang="fr-FR" dirty="0" err="1" smtClean="0"/>
              <a:t>interet</a:t>
            </a:r>
            <a:r>
              <a:rPr lang="fr-FR" dirty="0" smtClean="0"/>
              <a:t> là est de montré la </a:t>
            </a:r>
            <a:r>
              <a:rPr lang="fr-FR" dirty="0" err="1" smtClean="0"/>
              <a:t>meme</a:t>
            </a:r>
            <a:r>
              <a:rPr lang="fr-FR" dirty="0" smtClean="0"/>
              <a:t> chose que la </a:t>
            </a:r>
            <a:r>
              <a:rPr lang="fr-FR" dirty="0" err="1" smtClean="0"/>
              <a:t>derniere</a:t>
            </a:r>
            <a:r>
              <a:rPr lang="fr-FR" dirty="0" smtClean="0"/>
              <a:t> fois, voir la </a:t>
            </a:r>
            <a:r>
              <a:rPr lang="fr-FR" dirty="0" err="1" smtClean="0"/>
              <a:t>meme</a:t>
            </a:r>
            <a:r>
              <a:rPr lang="fr-FR" dirty="0" smtClean="0"/>
              <a:t> chose que dans la vidéo de </a:t>
            </a:r>
            <a:r>
              <a:rPr lang="fr-FR" dirty="0" err="1" smtClean="0"/>
              <a:t>presentation</a:t>
            </a:r>
            <a:r>
              <a:rPr lang="fr-FR" dirty="0" smtClean="0"/>
              <a:t> qu'on a du faire qui est </a:t>
            </a:r>
            <a:r>
              <a:rPr lang="fr-FR" dirty="0" err="1" smtClean="0"/>
              <a:t>excelente</a:t>
            </a:r>
            <a:r>
              <a:rPr lang="fr-FR" dirty="0" smtClean="0"/>
              <a:t> en rajoutant de la technicité : </a:t>
            </a:r>
            <a:br>
              <a:rPr lang="fr-FR" dirty="0" smtClean="0"/>
            </a:br>
            <a:r>
              <a:rPr lang="fr-FR" dirty="0" smtClean="0"/>
              <a:t>   - Code moche d'un driver actuellement faisable en </a:t>
            </a:r>
            <a:r>
              <a:rPr lang="fr-FR" dirty="0" err="1" smtClean="0"/>
              <a:t>Rathaxes</a:t>
            </a:r>
            <a:r>
              <a:rPr lang="fr-FR" dirty="0" smtClean="0"/>
              <a:t> : Un linux et un </a:t>
            </a:r>
            <a:r>
              <a:rPr lang="fr-FR" dirty="0" err="1" smtClean="0"/>
              <a:t>windows</a:t>
            </a:r>
            <a:r>
              <a:rPr lang="fr-FR" dirty="0" smtClean="0"/>
              <a:t> par exemple -&gt; Vous voyez, c'est effectivement </a:t>
            </a:r>
            <a:r>
              <a:rPr lang="fr-FR" dirty="0" err="1" smtClean="0"/>
              <a:t>trés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   - Et si on se contentait de juste </a:t>
            </a:r>
            <a:r>
              <a:rPr lang="fr-FR" dirty="0" err="1" smtClean="0"/>
              <a:t>ecrire</a:t>
            </a:r>
            <a:r>
              <a:rPr lang="fr-FR" dirty="0" smtClean="0"/>
              <a:t> cela -&gt; Affichage de code </a:t>
            </a:r>
            <a:r>
              <a:rPr lang="fr-FR" dirty="0" err="1" smtClean="0"/>
              <a:t>rathaxes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  - Compilation -&gt; regardez, nous venons de </a:t>
            </a:r>
            <a:r>
              <a:rPr lang="fr-FR" dirty="0" err="1" smtClean="0"/>
              <a:t>generer</a:t>
            </a:r>
            <a:r>
              <a:rPr lang="fr-FR" dirty="0" smtClean="0"/>
              <a:t> les </a:t>
            </a:r>
            <a:r>
              <a:rPr lang="fr-FR" dirty="0" err="1" smtClean="0"/>
              <a:t>memes</a:t>
            </a:r>
            <a:r>
              <a:rPr lang="fr-FR" dirty="0" smtClean="0"/>
              <a:t> codes qu'avant, et oh... c'est quoi ca ? ah ben oui, c'est un </a:t>
            </a:r>
            <a:r>
              <a:rPr lang="fr-FR" dirty="0" err="1" smtClean="0"/>
              <a:t>troisieme</a:t>
            </a:r>
            <a:r>
              <a:rPr lang="fr-FR" dirty="0" smtClean="0"/>
              <a:t> OS  !</a:t>
            </a:r>
            <a:br>
              <a:rPr lang="fr-FR" dirty="0" smtClean="0"/>
            </a:br>
            <a:r>
              <a:rPr lang="fr-FR" dirty="0" smtClean="0"/>
              <a:t>   - </a:t>
            </a:r>
            <a:r>
              <a:rPr lang="fr-FR" dirty="0" err="1" smtClean="0"/>
              <a:t>Integration</a:t>
            </a:r>
            <a:r>
              <a:rPr lang="fr-FR" dirty="0" smtClean="0"/>
              <a:t> au </a:t>
            </a:r>
            <a:r>
              <a:rPr lang="fr-FR" dirty="0" err="1" smtClean="0"/>
              <a:t>kernel</a:t>
            </a:r>
            <a:r>
              <a:rPr lang="fr-FR" dirty="0" smtClean="0"/>
              <a:t> pour montrer la fonctionnalité de ce que l'on a généré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On conclue</a:t>
            </a:r>
            <a:r>
              <a:rPr lang="fr-FR" baseline="0" dirty="0" smtClean="0"/>
              <a:t> qu’on a fait des démos en live sur notre stand tout le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end et qu’on en fera encore quelques unes avant de remballer.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explaining</a:t>
            </a:r>
            <a:r>
              <a:rPr lang="fr-FR" baseline="0" dirty="0" smtClean="0"/>
              <a:t> how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go </a:t>
            </a:r>
            <a:r>
              <a:rPr lang="fr-FR" baseline="0" dirty="0" err="1" smtClean="0"/>
              <a:t>further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First of all,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Domain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 As SQL,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a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dedicated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domain’s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underlying</a:t>
            </a:r>
            <a:r>
              <a:rPr lang="fr-FR" baseline="0" dirty="0" smtClean="0"/>
              <a:t> concepts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extracted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strong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semantics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developers</a:t>
            </a:r>
            <a:r>
              <a:rPr lang="fr-FR" baseline="0" dirty="0" smtClean="0"/>
              <a:t> to focus on the </a:t>
            </a:r>
            <a:r>
              <a:rPr lang="fr-FR" baseline="0" dirty="0" err="1" smtClean="0"/>
              <a:t>functionnalities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focusing</a:t>
            </a:r>
            <a:r>
              <a:rPr lang="fr-FR" baseline="0" dirty="0" smtClean="0"/>
              <a:t> on the syntaxe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As a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solution, Rathaxes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of a Compiler. A Compiler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program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converts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a translator.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compiler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library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disposition. This Library,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Black Library,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pieces</a:t>
            </a:r>
            <a:r>
              <a:rPr lang="fr-FR" baseline="0" dirty="0" smtClean="0"/>
              <a:t> of code usable for the translation.</a:t>
            </a:r>
          </a:p>
          <a:p>
            <a:r>
              <a:rPr lang="fr-FR" baseline="0" dirty="0" smtClean="0"/>
              <a:t>The Rathaxes compiler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in C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platforms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Our compiler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made in Codeworker, a descriptive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scripting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extremely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saved</a:t>
            </a:r>
            <a:r>
              <a:rPr lang="fr-FR" baseline="0" dirty="0" smtClean="0"/>
              <a:t> us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Parsing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Functionalities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dirty="0" smtClean="0"/>
              <a:t>BDSL </a:t>
            </a:r>
            <a:r>
              <a:rPr lang="fr-FR" dirty="0" err="1" smtClean="0"/>
              <a:t>Parsing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Extensibility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updatability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 </a:t>
            </a:r>
            <a:r>
              <a:rPr lang="fr-FR" baseline="0" dirty="0" err="1" smtClean="0"/>
              <a:t>Generation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Weaving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parsed</a:t>
            </a:r>
            <a:r>
              <a:rPr lang="fr-FR" baseline="0" dirty="0" smtClean="0"/>
              <a:t> code and the templates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 c file. This code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human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possible to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optimization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reread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certification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Davestar</a:t>
            </a:r>
            <a:r>
              <a:rPr lang="fr-FR" baseline="0" dirty="0" smtClean="0"/>
              <a:t> : met trois fichiers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ADVICE </a:t>
            </a:r>
            <a:r>
              <a:rPr lang="fr-FR" dirty="0" err="1" smtClean="0"/>
              <a:t>register</a:t>
            </a:r>
            <a:r>
              <a:rPr lang="fr-FR" dirty="0" smtClean="0"/>
              <a:t> PART_OF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registers</a:t>
            </a:r>
            <a:endParaRPr lang="fr-FR" baseline="0" dirty="0" smtClean="0"/>
          </a:p>
          <a:p>
            <a:r>
              <a:rPr lang="fr-FR" baseline="0" dirty="0" smtClean="0"/>
              <a:t>{</a:t>
            </a:r>
          </a:p>
          <a:p>
            <a:r>
              <a:rPr lang="fr-FR" baseline="0" dirty="0" smtClean="0"/>
              <a:t>    </a:t>
            </a:r>
            <a:r>
              <a:rPr lang="fr-FR" baseline="0" dirty="0" err="1" smtClean="0"/>
              <a:t>struct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test_struct</a:t>
            </a:r>
            <a:endParaRPr lang="fr-FR" baseline="0" dirty="0" smtClean="0"/>
          </a:p>
          <a:p>
            <a:r>
              <a:rPr lang="fr-FR" baseline="0" dirty="0" smtClean="0"/>
              <a:t>    {};</a:t>
            </a:r>
          </a:p>
          <a:p>
            <a:r>
              <a:rPr lang="fr-FR" baseline="0" dirty="0" smtClean="0"/>
              <a:t>    &lt; </a:t>
            </a:r>
            <a:r>
              <a:rPr lang="fr-FR" baseline="0" dirty="0" err="1" smtClean="0"/>
              <a:t>addElement</a:t>
            </a:r>
            <a:r>
              <a:rPr lang="fr-FR" baseline="0" dirty="0" smtClean="0"/>
              <a:t>(« </a:t>
            </a:r>
            <a:r>
              <a:rPr lang="fr-FR" baseline="0" dirty="0" err="1" smtClean="0"/>
              <a:t>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foo</a:t>
            </a:r>
            <a:r>
              <a:rPr lang="fr-FR" baseline="0" dirty="0" smtClean="0"/>
              <a:t> », « </a:t>
            </a:r>
            <a:r>
              <a:rPr lang="fr-FR" baseline="0" dirty="0" err="1" smtClean="0"/>
              <a:t>test_struct</a:t>
            </a:r>
            <a:r>
              <a:rPr lang="fr-FR" baseline="0" dirty="0" smtClean="0"/>
              <a:t> »)  &gt;</a:t>
            </a:r>
          </a:p>
          <a:p>
            <a:r>
              <a:rPr lang="fr-FR" baseline="0" dirty="0" smtClean="0"/>
              <a:t>    &lt; </a:t>
            </a:r>
            <a:r>
              <a:rPr lang="fr-FR" baseline="0" dirty="0" err="1" smtClean="0"/>
              <a:t>addElement</a:t>
            </a:r>
            <a:r>
              <a:rPr lang="fr-FR" baseline="0" dirty="0" smtClean="0"/>
              <a:t>(« </a:t>
            </a:r>
            <a:r>
              <a:rPr lang="fr-FR" baseline="0" dirty="0" err="1" smtClean="0"/>
              <a:t>struct</a:t>
            </a:r>
            <a:r>
              <a:rPr lang="fr-FR" baseline="0" dirty="0" smtClean="0"/>
              <a:t> bar », « </a:t>
            </a:r>
            <a:r>
              <a:rPr lang="fr-FR" baseline="0" dirty="0" err="1" smtClean="0"/>
              <a:t>test_struct</a:t>
            </a:r>
            <a:r>
              <a:rPr lang="fr-FR" baseline="0" dirty="0" smtClean="0"/>
              <a:t> ») &gt;</a:t>
            </a:r>
          </a:p>
          <a:p>
            <a:endParaRPr lang="fr-FR" baseline="0" dirty="0" smtClean="0"/>
          </a:p>
          <a:p>
            <a:r>
              <a:rPr lang="fr-FR" baseline="0" dirty="0" smtClean="0"/>
              <a:t>    JOINPOINT values IN </a:t>
            </a:r>
            <a:r>
              <a:rPr lang="fr-FR" baseline="0" dirty="0" err="1" smtClean="0"/>
              <a:t>registers.values</a:t>
            </a:r>
            <a:r>
              <a:rPr lang="fr-FR" baseline="0" dirty="0" smtClean="0"/>
              <a:t>;</a:t>
            </a:r>
          </a:p>
          <a:p>
            <a:r>
              <a:rPr lang="fr-FR" baseline="0" dirty="0" smtClean="0"/>
              <a:t>    </a:t>
            </a:r>
            <a:endParaRPr lang="fr-FR" dirty="0" smtClean="0"/>
          </a:p>
          <a:p>
            <a:r>
              <a:rPr lang="fr-FR" dirty="0" smtClean="0"/>
              <a:t>    &lt; </a:t>
            </a:r>
            <a:r>
              <a:rPr lang="fr-FR" dirty="0" err="1" smtClean="0"/>
              <a:t>addDeclaration</a:t>
            </a:r>
            <a:r>
              <a:rPr lang="fr-FR" baseline="0" dirty="0" smtClean="0"/>
              <a:t>(« </a:t>
            </a:r>
            <a:r>
              <a:rPr lang="fr-FR" baseline="0" dirty="0" err="1" smtClean="0"/>
              <a:t>struct</a:t>
            </a:r>
            <a:r>
              <a:rPr lang="fr-FR" baseline="0" dirty="0" smtClean="0"/>
              <a:t> $register.name »)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&lt;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register.members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&lt;</a:t>
            </a:r>
            <a:r>
              <a:rPr lang="fr-FR" dirty="0" err="1" smtClean="0"/>
              <a:t>addMember</a:t>
            </a:r>
            <a:r>
              <a:rPr lang="fr-FR" dirty="0" smtClean="0"/>
              <a:t>(« </a:t>
            </a:r>
            <a:r>
              <a:rPr lang="fr-FR" dirty="0" err="1" smtClean="0"/>
              <a:t>int</a:t>
            </a:r>
            <a:r>
              <a:rPr lang="fr-FR" dirty="0" smtClean="0"/>
              <a:t> $node.name : $</a:t>
            </a:r>
            <a:r>
              <a:rPr lang="fr-FR" dirty="0" err="1" smtClean="0"/>
              <a:t>node.size</a:t>
            </a:r>
            <a:r>
              <a:rPr lang="fr-FR" dirty="0" smtClean="0"/>
              <a:t> », $register.name);&gt;</a:t>
            </a:r>
          </a:p>
          <a:p>
            <a:r>
              <a:rPr lang="fr-FR" dirty="0" smtClean="0"/>
              <a:t>    &lt; </a:t>
            </a:r>
            <a:r>
              <a:rPr lang="fr-FR" dirty="0" err="1" smtClean="0"/>
              <a:t>foreach</a:t>
            </a:r>
            <a:r>
              <a:rPr lang="fr-FR" baseline="0" dirty="0" smtClean="0"/>
              <a:t> 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};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</a:t>
            </a:r>
            <a:br>
              <a:rPr lang="fr-FR" dirty="0" smtClean="0"/>
            </a:br>
            <a:r>
              <a:rPr lang="fr-FR" dirty="0" smtClean="0"/>
              <a:t>La conclusion :</a:t>
            </a:r>
            <a:br>
              <a:rPr lang="fr-FR" dirty="0" smtClean="0"/>
            </a:br>
            <a:r>
              <a:rPr lang="fr-FR" dirty="0" smtClean="0"/>
              <a:t>   - Reprise de la phrase de lancement genre : Effectivement, on </a:t>
            </a:r>
            <a:r>
              <a:rPr lang="fr-FR" dirty="0" err="1" smtClean="0"/>
              <a:t>rox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      - Pour les </a:t>
            </a:r>
            <a:r>
              <a:rPr lang="fr-FR" dirty="0" err="1" smtClean="0"/>
              <a:t>devs</a:t>
            </a:r>
            <a:r>
              <a:rPr lang="fr-FR" dirty="0" smtClean="0"/>
              <a:t> driver</a:t>
            </a:r>
            <a:br>
              <a:rPr lang="fr-FR" dirty="0" smtClean="0"/>
            </a:br>
            <a:r>
              <a:rPr lang="fr-FR" dirty="0" smtClean="0"/>
              <a:t>         - On a abstrait tout leur travail</a:t>
            </a:r>
            <a:br>
              <a:rPr lang="fr-FR" dirty="0" smtClean="0"/>
            </a:br>
            <a:r>
              <a:rPr lang="fr-FR" dirty="0" smtClean="0"/>
              <a:t>         - Qu'on a simplifier dans un langage facile à utiliser</a:t>
            </a:r>
            <a:br>
              <a:rPr lang="fr-FR" dirty="0" smtClean="0"/>
            </a:br>
            <a:r>
              <a:rPr lang="fr-FR" dirty="0" smtClean="0"/>
              <a:t>      - Pour les </a:t>
            </a:r>
            <a:r>
              <a:rPr lang="fr-FR" dirty="0" err="1" smtClean="0"/>
              <a:t>devs</a:t>
            </a:r>
            <a:r>
              <a:rPr lang="fr-FR" dirty="0" smtClean="0"/>
              <a:t> os</a:t>
            </a:r>
            <a:br>
              <a:rPr lang="fr-FR" dirty="0" smtClean="0"/>
            </a:br>
            <a:r>
              <a:rPr lang="fr-FR" dirty="0" smtClean="0"/>
              <a:t>        - On a pensé a eux en cherchant une solution d'</a:t>
            </a:r>
            <a:r>
              <a:rPr lang="fr-FR" dirty="0" err="1" smtClean="0"/>
              <a:t>integration</a:t>
            </a:r>
            <a:r>
              <a:rPr lang="fr-FR" dirty="0" smtClean="0"/>
              <a:t> de nouveau OS</a:t>
            </a:r>
            <a:br>
              <a:rPr lang="fr-FR" dirty="0" smtClean="0"/>
            </a:br>
            <a:r>
              <a:rPr lang="fr-FR" dirty="0" smtClean="0"/>
              <a:t>        - Qu'on a simplifier par un langage bien étudier</a:t>
            </a:r>
            <a:br>
              <a:rPr lang="fr-FR" dirty="0" smtClean="0"/>
            </a:br>
            <a:r>
              <a:rPr lang="fr-FR" dirty="0" smtClean="0"/>
              <a:t>     - Pour les fan de langages :</a:t>
            </a:r>
            <a:br>
              <a:rPr lang="fr-FR" dirty="0" smtClean="0"/>
            </a:br>
            <a:r>
              <a:rPr lang="fr-FR" dirty="0" smtClean="0"/>
              <a:t>        - Implémentation parfaite de ce qu'est un DSL</a:t>
            </a:r>
            <a:br>
              <a:rPr lang="fr-FR" dirty="0" smtClean="0"/>
            </a:br>
            <a:r>
              <a:rPr lang="fr-FR" dirty="0" smtClean="0"/>
              <a:t>        - blabla technique de branleurs : </a:t>
            </a:r>
            <a:r>
              <a:rPr lang="fr-FR" dirty="0" err="1" smtClean="0"/>
              <a:t>Robsutesse</a:t>
            </a:r>
            <a:r>
              <a:rPr lang="fr-FR" dirty="0" smtClean="0"/>
              <a:t>, </a:t>
            </a:r>
            <a:r>
              <a:rPr lang="fr-FR" dirty="0" err="1" smtClean="0"/>
              <a:t>protabilité</a:t>
            </a:r>
            <a:r>
              <a:rPr lang="fr-FR" dirty="0" smtClean="0"/>
              <a:t>, tout ca</a:t>
            </a:r>
            <a:br>
              <a:rPr lang="fr-FR" dirty="0" smtClean="0"/>
            </a:br>
            <a:r>
              <a:rPr lang="fr-FR" dirty="0" smtClean="0"/>
              <a:t>  - </a:t>
            </a:r>
            <a:r>
              <a:rPr lang="fr-FR" dirty="0" err="1" smtClean="0"/>
              <a:t>Synthese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Todays</a:t>
            </a:r>
            <a:r>
              <a:rPr lang="en-US" dirty="0" smtClean="0"/>
              <a:t>’ menu will be all that yummy technical sweetness</a:t>
            </a:r>
            <a:r>
              <a:rPr lang="en-US" baseline="0" dirty="0" smtClean="0"/>
              <a:t> you’ve ever dreamed of, and once we’re done, you’ll be asking for more.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We will explain how this new solution</a:t>
            </a:r>
            <a:r>
              <a:rPr lang="en-US" baseline="0" dirty="0" smtClean="0"/>
              <a:t> will truly bring a paradigm shift in this domain.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let’s start with</a:t>
            </a:r>
            <a:r>
              <a:rPr lang="en-US" baseline="0" dirty="0" smtClean="0"/>
              <a:t> the appetizers :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Commentaires</a:t>
            </a:r>
            <a:r>
              <a:rPr lang="en-US" baseline="0" dirty="0" smtClean="0"/>
              <a:t> : Les parties does it work et how does it work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fondamentalement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Rathaxes</a:t>
            </a:r>
            <a:r>
              <a:rPr lang="en-US" baseline="0" dirty="0" smtClean="0"/>
              <a:t> pour les dev de drivers et</a:t>
            </a:r>
          </a:p>
          <a:p>
            <a:r>
              <a:rPr lang="en-US" baseline="0" dirty="0" err="1" smtClean="0"/>
              <a:t>Rathaxes</a:t>
            </a:r>
            <a:r>
              <a:rPr lang="en-US" baseline="0" dirty="0" smtClean="0"/>
              <a:t> pour les dev </a:t>
            </a:r>
            <a:r>
              <a:rPr lang="en-US" baseline="0" dirty="0" err="1" smtClean="0"/>
              <a:t>d’os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Il </a:t>
            </a:r>
            <a:r>
              <a:rPr lang="en-US" baseline="0" dirty="0" err="1" smtClean="0"/>
              <a:t>faudrait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l’appelation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ideale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parties.)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dirty="0" smtClean="0"/>
              <a:t>Drivers tend to be</a:t>
            </a:r>
            <a:r>
              <a:rPr lang="en-US" baseline="0" dirty="0" smtClean="0"/>
              <a:t> seven times more prone to </a:t>
            </a:r>
            <a:r>
              <a:rPr lang="en-US" baseline="0" dirty="0" err="1" smtClean="0"/>
              <a:t>crashs</a:t>
            </a:r>
            <a:r>
              <a:rPr lang="en-US" baseline="0" dirty="0" smtClean="0"/>
              <a:t> than regular software.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be a device driver developer one needs to have at least a double knowledge :</a:t>
            </a:r>
          </a:p>
          <a:p>
            <a:r>
              <a:rPr lang="en-US" baseline="0" dirty="0" smtClean="0"/>
              <a:t>	- knowing the hardware</a:t>
            </a:r>
          </a:p>
          <a:p>
            <a:r>
              <a:rPr lang="en-US" baseline="0" dirty="0" smtClean="0"/>
              <a:t>	- knowledge of system </a:t>
            </a:r>
            <a:r>
              <a:rPr lang="en-US" baseline="0" dirty="0" err="1" smtClean="0"/>
              <a:t>programmation</a:t>
            </a:r>
            <a:endParaRPr lang="en-US" baseline="0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that’s for a developer who won’t have to port his work on several operating several.</a:t>
            </a:r>
          </a:p>
          <a:p>
            <a:endParaRPr lang="en-US" baseline="0" dirty="0"/>
          </a:p>
          <a:p>
            <a:r>
              <a:rPr lang="en-US" baseline="0" dirty="0" smtClean="0"/>
              <a:t>Let’s conclude by that, the device driver development is time consuming.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we are talking about device drivers, we</a:t>
            </a:r>
            <a:r>
              <a:rPr lang="en-US" baseline="0" dirty="0" smtClean="0"/>
              <a:t> should give you a few numbers and facts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Statistically, 70% of an operating system is composed of device drivers.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earlier when I said that drivers are 7 times</a:t>
            </a:r>
            <a:r>
              <a:rPr lang="en-US" baseline="0" dirty="0" smtClean="0"/>
              <a:t> more buggy than other piece of software ?</a:t>
            </a:r>
          </a:p>
          <a:p>
            <a:r>
              <a:rPr lang="en-US" baseline="0" dirty="0" smtClean="0"/>
              <a:t>That means that 70% of your system is compose of an unreadable lump of code that </a:t>
            </a:r>
          </a:p>
          <a:p>
            <a:r>
              <a:rPr lang="en-US" baseline="0" dirty="0" smtClean="0"/>
              <a:t> can lead to serious crash because of its inherent nature of being harder to write.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</a:t>
            </a:r>
            <a:r>
              <a:rPr lang="en-US" baseline="0" dirty="0" smtClean="0"/>
              <a:t> facts, Microsoft published a bug report analysis some time ago :</a:t>
            </a:r>
          </a:p>
          <a:p>
            <a:r>
              <a:rPr lang="en-US" baseline="0" dirty="0" smtClean="0"/>
              <a:t>	- 24% of their BSOD on Vista are caused by </a:t>
            </a:r>
            <a:r>
              <a:rPr lang="en-US" baseline="0" dirty="0" err="1" smtClean="0"/>
              <a:t>nVidia</a:t>
            </a:r>
            <a:r>
              <a:rPr lang="en-US" baseline="0" dirty="0" smtClean="0"/>
              <a:t> drivers.</a:t>
            </a:r>
          </a:p>
          <a:p>
            <a:r>
              <a:rPr lang="en-US" baseline="0" dirty="0" smtClean="0"/>
              <a:t>	- Followed closely by ATI with 18%.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Whether you are a device driver developer or a simple computer user, device drivers are a day to day issue for most people.</a:t>
            </a:r>
          </a:p>
          <a:p>
            <a:r>
              <a:rPr lang="en-US" baseline="0" dirty="0" smtClean="0"/>
              <a:t>It’s even an issue for OS developers.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It’s time consuming , it’s  a critical part of a system leading to crashes, it must be ported on several operating system and to develop an OS means having drivers written over and over again.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hope I’ve managed to make you realize that there is a real need for improvement in this field.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is were </a:t>
            </a:r>
            <a:r>
              <a:rPr lang="en-US" baseline="0" dirty="0" err="1" smtClean="0"/>
              <a:t>Rathaxes</a:t>
            </a:r>
            <a:r>
              <a:rPr lang="en-US" baseline="0" dirty="0" smtClean="0"/>
              <a:t> comes into play by generating device drivers.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Generating device drivers is certainly not an utopia.</a:t>
            </a:r>
          </a:p>
          <a:p>
            <a:r>
              <a:rPr lang="en-US" noProof="0" dirty="0" smtClean="0"/>
              <a:t>Code</a:t>
            </a:r>
            <a:r>
              <a:rPr lang="en-US" baseline="0" noProof="0" dirty="0" smtClean="0"/>
              <a:t> generation is a well known solution in the computer field, it means reusability of code and reduction of the development time.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As for driver generation, it’s an approach already thought by previous projects focusing on generating the lowest layers device driver with no consideration for multiplatform.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Even though we are starting from scratch a new solution, Rathaxes plan on generating the whole driver, with cross platform in mind.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In order to attain these objectives, we studied several different OS and focused on the shared concepts instead of the code in itself.</a:t>
            </a:r>
          </a:p>
          <a:p>
            <a:r>
              <a:rPr lang="en-US" baseline="0" noProof="0" dirty="0" smtClean="0"/>
              <a:t>It was important to use that approach because OS are fundamentally different and it was necessary to abstract all the underlying principles</a:t>
            </a:r>
          </a:p>
          <a:p>
            <a:r>
              <a:rPr lang="en-US" baseline="0" noProof="0" dirty="0" smtClean="0"/>
              <a:t>That is why we choose to study three OS, OpenBSD, Windows and Linux for their differences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Hence, Rathaxes will be able to generate drivers for most operating systems.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Our first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in Rathaxes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.</a:t>
            </a:r>
          </a:p>
          <a:p>
            <a:endParaRPr lang="fr-FR" dirty="0" smtClean="0"/>
          </a:p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 me, </a:t>
            </a:r>
            <a:r>
              <a:rPr lang="fr-FR" dirty="0" err="1" smtClean="0"/>
              <a:t>Let’s</a:t>
            </a:r>
            <a:r>
              <a:rPr lang="fr-FR" dirty="0" smtClean="0"/>
              <a:t> dive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the</a:t>
            </a:r>
            <a:r>
              <a:rPr lang="fr-FR" dirty="0" smtClean="0"/>
              <a:t> </a:t>
            </a:r>
            <a:r>
              <a:rPr lang="fr-FR" dirty="0" err="1" smtClean="0"/>
              <a:t>anatomy</a:t>
            </a:r>
            <a:r>
              <a:rPr lang="fr-FR" dirty="0" smtClean="0"/>
              <a:t> of a driver.</a:t>
            </a:r>
          </a:p>
          <a:p>
            <a:endParaRPr lang="fr-FR" dirty="0" smtClean="0"/>
          </a:p>
          <a:p>
            <a:r>
              <a:rPr lang="fr-FR" dirty="0" err="1" smtClean="0"/>
              <a:t>Device</a:t>
            </a:r>
            <a:r>
              <a:rPr lang="fr-FR" baseline="0" dirty="0" smtClean="0"/>
              <a:t> drivers </a:t>
            </a:r>
            <a:r>
              <a:rPr lang="fr-FR" baseline="0" dirty="0" err="1" smtClean="0"/>
              <a:t>purpose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ensure</a:t>
            </a:r>
            <a:r>
              <a:rPr lang="fr-FR" baseline="0" dirty="0" smtClean="0"/>
              <a:t> the communication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of hardware and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system.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Whether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install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on a computer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linux or Windows,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of hardware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unchanged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A mouse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a mouse and </a:t>
            </a:r>
            <a:r>
              <a:rPr lang="fr-FR" baseline="0" dirty="0" err="1" smtClean="0"/>
              <a:t>react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Hence</a:t>
            </a:r>
            <a:r>
              <a:rPr lang="fr-FR" baseline="0" dirty="0" smtClean="0"/>
              <a:t>, There are </a:t>
            </a:r>
            <a:r>
              <a:rPr lang="fr-FR" baseline="0" dirty="0" err="1" smtClean="0"/>
              <a:t>innevitably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pieces</a:t>
            </a:r>
            <a:r>
              <a:rPr lang="fr-FR" baseline="0" dirty="0" smtClean="0"/>
              <a:t> of code </a:t>
            </a:r>
            <a:r>
              <a:rPr lang="fr-FR" baseline="0" dirty="0" err="1" smtClean="0"/>
              <a:t>common</a:t>
            </a:r>
            <a:r>
              <a:rPr lang="fr-FR" baseline="0" dirty="0" smtClean="0"/>
              <a:t> on all </a:t>
            </a:r>
            <a:r>
              <a:rPr lang="fr-FR" baseline="0" dirty="0" err="1" smtClean="0"/>
              <a:t>systems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concluded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distinct portions </a:t>
            </a:r>
            <a:r>
              <a:rPr lang="fr-FR" baseline="0" dirty="0" err="1" smtClean="0"/>
              <a:t>inside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 : a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part, and a OS </a:t>
            </a:r>
            <a:r>
              <a:rPr lang="fr-FR" baseline="0" dirty="0" err="1" smtClean="0"/>
              <a:t>dependant</a:t>
            </a:r>
            <a:r>
              <a:rPr lang="fr-FR" baseline="0" dirty="0" smtClean="0"/>
              <a:t> part.</a:t>
            </a:r>
          </a:p>
          <a:p>
            <a:r>
              <a:rPr lang="fr-FR" baseline="0" dirty="0" err="1" smtClean="0"/>
              <a:t>Those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portions </a:t>
            </a:r>
            <a:r>
              <a:rPr lang="fr-FR" baseline="0" dirty="0" err="1" smtClean="0"/>
              <a:t>offer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communicating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information.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For the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main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communicating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registers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registers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won’t</a:t>
            </a:r>
            <a:r>
              <a:rPr lang="fr-FR" baseline="0" dirty="0" smtClean="0"/>
              <a:t> change, the </a:t>
            </a:r>
            <a:r>
              <a:rPr lang="fr-FR" baseline="0" dirty="0" err="1" smtClean="0"/>
              <a:t>logic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information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remain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concepts are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dependant</a:t>
            </a:r>
            <a:r>
              <a:rPr lang="fr-FR" baseline="0" dirty="0" smtClean="0"/>
              <a:t> and  are </a:t>
            </a:r>
            <a:r>
              <a:rPr lang="fr-FR" baseline="0" dirty="0" err="1" smtClean="0"/>
              <a:t>inherent</a:t>
            </a:r>
            <a:r>
              <a:rPr lang="fr-FR" baseline="0" dirty="0" smtClean="0"/>
              <a:t> to all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able to </a:t>
            </a:r>
            <a:r>
              <a:rPr lang="fr-FR" baseline="0" dirty="0" err="1" smtClean="0"/>
              <a:t>interact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system, the driver </a:t>
            </a:r>
            <a:r>
              <a:rPr lang="fr-FR" baseline="0" dirty="0" err="1" smtClean="0"/>
              <a:t>offers</a:t>
            </a:r>
            <a:r>
              <a:rPr lang="fr-FR" baseline="0" dirty="0" smtClean="0"/>
              <a:t> to the system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of interaction.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First of all, the driver must </a:t>
            </a:r>
            <a:r>
              <a:rPr lang="fr-FR" baseline="0" dirty="0" err="1" smtClean="0"/>
              <a:t>declare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himself</a:t>
            </a:r>
            <a:r>
              <a:rPr lang="fr-FR" baseline="0" dirty="0" smtClean="0"/>
              <a:t> to the system. The concept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relevant for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loadable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module.</a:t>
            </a:r>
          </a:p>
          <a:p>
            <a:r>
              <a:rPr lang="fr-FR" baseline="0" dirty="0" smtClean="0"/>
              <a:t>By </a:t>
            </a:r>
            <a:r>
              <a:rPr lang="fr-FR" baseline="0" dirty="0" err="1" smtClean="0"/>
              <a:t>doing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the driver </a:t>
            </a:r>
            <a:r>
              <a:rPr lang="fr-FR" baseline="0" dirty="0" err="1" smtClean="0"/>
              <a:t>declares</a:t>
            </a:r>
            <a:r>
              <a:rPr lang="fr-FR" baseline="0" dirty="0" smtClean="0"/>
              <a:t> a set of « callbacks » and </a:t>
            </a:r>
            <a:r>
              <a:rPr lang="fr-FR" baseline="0" dirty="0" err="1" smtClean="0"/>
              <a:t>functionnalities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interfaces.</a:t>
            </a:r>
          </a:p>
          <a:p>
            <a:r>
              <a:rPr lang="fr-FR" baseline="0" dirty="0" err="1" smtClean="0"/>
              <a:t>Those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interfaces are the set of </a:t>
            </a:r>
            <a:r>
              <a:rPr lang="fr-FR" baseline="0" dirty="0" err="1" smtClean="0"/>
              <a:t>operations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suports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read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 or </a:t>
            </a:r>
            <a:r>
              <a:rPr lang="fr-FR" baseline="0" dirty="0" err="1" smtClean="0"/>
              <a:t>ioctl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the system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to the driver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configuration 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type or </a:t>
            </a:r>
            <a:r>
              <a:rPr lang="fr-FR" baseline="0" dirty="0" err="1" smtClean="0"/>
              <a:t>magic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system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to bus, or </a:t>
            </a:r>
            <a:r>
              <a:rPr lang="fr-FR" baseline="0" dirty="0" err="1" smtClean="0"/>
              <a:t>libraries</a:t>
            </a:r>
            <a:r>
              <a:rPr lang="fr-FR" baseline="0" dirty="0" smtClean="0"/>
              <a:t> of interaction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use to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information.</a:t>
            </a:r>
            <a:endParaRPr lang="fr-FR" dirty="0" smtClean="0"/>
          </a:p>
          <a:p>
            <a:r>
              <a:rPr lang="fr-FR" dirty="0" err="1" smtClean="0"/>
              <a:t>Those</a:t>
            </a:r>
            <a:r>
              <a:rPr lang="fr-FR" dirty="0" smtClean="0"/>
              <a:t> concepts are </a:t>
            </a:r>
            <a:r>
              <a:rPr lang="fr-FR" dirty="0" err="1" smtClean="0"/>
              <a:t>specific</a:t>
            </a:r>
            <a:r>
              <a:rPr lang="fr-FR" dirty="0" smtClean="0"/>
              <a:t> to the</a:t>
            </a:r>
            <a:r>
              <a:rPr lang="fr-FR" baseline="0" dirty="0" smtClean="0"/>
              <a:t> operating system, but are </a:t>
            </a:r>
            <a:r>
              <a:rPr lang="fr-FR" baseline="0" dirty="0" err="1" smtClean="0"/>
              <a:t>shared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OS.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concepts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focused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interfaces abstraction.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Those</a:t>
            </a:r>
            <a:r>
              <a:rPr lang="fr-FR" baseline="0" dirty="0" smtClean="0"/>
              <a:t> interfaces are the abstraction </a:t>
            </a:r>
            <a:r>
              <a:rPr lang="fr-FR" baseline="0" dirty="0" err="1" smtClean="0"/>
              <a:t>layers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OSes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relay</a:t>
            </a:r>
            <a:r>
              <a:rPr lang="fr-FR" baseline="0" dirty="0" smtClean="0"/>
              <a:t> information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userland</a:t>
            </a:r>
            <a:r>
              <a:rPr lang="fr-FR" baseline="0" dirty="0" smtClean="0"/>
              <a:t> to the system, and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system to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As </a:t>
            </a:r>
            <a:r>
              <a:rPr lang="fr-FR" baseline="0" dirty="0" err="1" smtClean="0"/>
              <a:t>said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interfaces are a </a:t>
            </a:r>
            <a:r>
              <a:rPr lang="fr-FR" baseline="0" dirty="0" err="1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all have a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API.</a:t>
            </a:r>
          </a:p>
          <a:p>
            <a:r>
              <a:rPr lang="fr-FR" baseline="0" dirty="0" err="1" smtClean="0"/>
              <a:t>Whether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use a </a:t>
            </a:r>
            <a:r>
              <a:rPr lang="fr-FR" baseline="0" dirty="0" err="1" smtClean="0"/>
              <a:t>library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ioports</a:t>
            </a:r>
            <a:r>
              <a:rPr lang="fr-FR" baseline="0" dirty="0" smtClean="0"/>
              <a:t>, Rathaxes uses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layer of abstraction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the operating system.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reinvent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wheel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are </a:t>
            </a:r>
            <a:r>
              <a:rPr lang="fr-FR" dirty="0" err="1" smtClean="0"/>
              <a:t>macroscopic</a:t>
            </a:r>
            <a:r>
              <a:rPr lang="fr-FR" dirty="0" smtClean="0"/>
              <a:t> instructions</a:t>
            </a:r>
          </a:p>
          <a:p>
            <a:r>
              <a:rPr lang="fr-FR" dirty="0" err="1" smtClean="0"/>
              <a:t>They</a:t>
            </a:r>
            <a:r>
              <a:rPr lang="fr-FR" baseline="0" dirty="0" smtClean="0"/>
              <a:t> are manipulation on </a:t>
            </a:r>
            <a:r>
              <a:rPr lang="fr-FR" baseline="0" dirty="0" err="1" smtClean="0"/>
              <a:t>registers</a:t>
            </a:r>
            <a:r>
              <a:rPr lang="fr-FR" baseline="0" dirty="0" smtClean="0"/>
              <a:t> and buffers.</a:t>
            </a:r>
          </a:p>
          <a:p>
            <a:r>
              <a:rPr lang="fr-FR" baseline="0" dirty="0" smtClean="0"/>
              <a:t>Dire à l’oral ce que ca fait.</a:t>
            </a:r>
            <a:endParaRPr lang="fr-FR" dirty="0" smtClean="0"/>
          </a:p>
          <a:p>
            <a:r>
              <a:rPr lang="fr-FR" dirty="0" smtClean="0"/>
              <a:t>Invariant = DEMANDER A LIONEL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971E-F646-41AB-8ABC-E46A1E5FBDAB}" type="datetimeFigureOut">
              <a:rPr lang="fr-FR" smtClean="0"/>
              <a:pPr/>
              <a:t>26/10/2008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rathaxespublic@googlegroups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contact@rathaxes.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r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1285852" y="5815034"/>
            <a:ext cx="649763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0166" y="5815034"/>
            <a:ext cx="50006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3502062" y="5786454"/>
            <a:ext cx="23558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Rathaxes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996983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3068421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Does it work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6145" name="VLCPlugin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working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785926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Domain Specific Language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Compiler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Black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0232" y="2443158"/>
            <a:ext cx="1027112" cy="1233487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00232" y="2514596"/>
            <a:ext cx="8651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RDSL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14414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43240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44" y="2614612"/>
            <a:ext cx="647700" cy="742950"/>
          </a:xfrm>
          <a:prstGeom prst="rect">
            <a:avLst/>
          </a:prstGeom>
        </p:spPr>
      </p:pic>
      <p:pic>
        <p:nvPicPr>
          <p:cNvPr id="9" name="Image 8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44" y="2762254"/>
            <a:ext cx="647700" cy="742950"/>
          </a:xfrm>
          <a:prstGeom prst="rect">
            <a:avLst/>
          </a:prstGeom>
        </p:spPr>
      </p:pic>
      <p:pic>
        <p:nvPicPr>
          <p:cNvPr id="10" name="Image 9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47644" y="2914654"/>
            <a:ext cx="647700" cy="742950"/>
          </a:xfrm>
          <a:prstGeom prst="rect">
            <a:avLst/>
          </a:prstGeom>
        </p:spPr>
      </p:pic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973516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973516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072066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8096250" y="3871918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.C Files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7143768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6" name="Image 15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0" y="2657472"/>
            <a:ext cx="647700" cy="742950"/>
          </a:xfrm>
          <a:prstGeom prst="rect">
            <a:avLst/>
          </a:prstGeom>
        </p:spPr>
      </p:pic>
      <p:pic>
        <p:nvPicPr>
          <p:cNvPr id="17" name="Image 16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343900" y="2809872"/>
            <a:ext cx="647700" cy="742950"/>
          </a:xfrm>
          <a:prstGeom prst="rect">
            <a:avLst/>
          </a:prstGeom>
        </p:spPr>
      </p:pic>
      <p:pic>
        <p:nvPicPr>
          <p:cNvPr id="18" name="Image 17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300" y="2962272"/>
            <a:ext cx="647700" cy="742950"/>
          </a:xfrm>
          <a:prstGeom prst="rect">
            <a:avLst/>
          </a:prstGeom>
        </p:spPr>
      </p:pic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857884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857884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BackEnd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214282" y="3729042"/>
            <a:ext cx="1214446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Files.rtx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16200000">
            <a:off x="4071934" y="371475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4"/>
              </a:buBlip>
            </a:pPr>
            <a:r>
              <a:rPr lang="en-US" sz="3600" dirty="0" smtClean="0"/>
              <a:t>How is it working ?</a:t>
            </a:r>
          </a:p>
        </p:txBody>
      </p:sp>
      <p:sp>
        <p:nvSpPr>
          <p:cNvPr id="27" name="Cube 26"/>
          <p:cNvSpPr/>
          <p:nvPr/>
        </p:nvSpPr>
        <p:spPr>
          <a:xfrm>
            <a:off x="3286116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 rot="16200000">
            <a:off x="3115436" y="5314193"/>
            <a:ext cx="7699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Linux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857620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 rot="16200000">
            <a:off x="3508345" y="5135598"/>
            <a:ext cx="112717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Windows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4429124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 rot="16200000">
            <a:off x="4079850" y="5135599"/>
            <a:ext cx="112717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OpenBSD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5000628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 rot="16200000">
            <a:off x="4687073" y="5171318"/>
            <a:ext cx="105573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Others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500430" y="6000768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3643306" y="4857760"/>
            <a:ext cx="3143250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7356" y="5143512"/>
          <a:ext cx="348367" cy="824062"/>
        </p:xfrm>
        <a:graphic>
          <a:graphicData uri="http://schemas.openxmlformats.org/presentationml/2006/ole">
            <p:oleObj spid="_x0000_s1026" name="Visio" r:id="rId3" imgW="568440" imgH="1392840" progId="Visio.Drawing.11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7290" y="5786454"/>
            <a:ext cx="1357322" cy="4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OS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Developer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6130" y="2300274"/>
            <a:ext cx="1606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87836" y="2300274"/>
            <a:ext cx="1955800" cy="1485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4" y="4929198"/>
            <a:ext cx="307183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Every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driver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ever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written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in Rathaxes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now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become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available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for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your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Operating System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>
            <a:off x="6213577" y="3071810"/>
            <a:ext cx="715877" cy="3617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6580" y="1500174"/>
            <a:ext cx="8521700" cy="342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158" y="1500174"/>
            <a:ext cx="314327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Writing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Calibri" pitchFamily="34" charset="0"/>
                <a:cs typeface="Arial" pitchFamily="34" charset="0"/>
              </a:rPr>
              <a:t>Black Library </a:t>
            </a:r>
            <a:r>
              <a:rPr lang="fr-FR" sz="1400" b="1" dirty="0" err="1" smtClean="0">
                <a:latin typeface="Calibri" pitchFamily="34" charset="0"/>
                <a:cs typeface="Arial" pitchFamily="34" charset="0"/>
              </a:rPr>
              <a:t>templates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86248" y="1500174"/>
            <a:ext cx="1785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latin typeface="Calibri" pitchFamily="34" charset="0"/>
                <a:cs typeface="Arial" pitchFamily="34" charset="0"/>
              </a:rPr>
              <a:t>Rathaxes Project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181880" y="1500174"/>
            <a:ext cx="118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Finalization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3549680" y="1500174"/>
            <a:ext cx="0" cy="297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>
            <a:off x="6762780" y="1500174"/>
            <a:ext cx="0" cy="297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12030" y="2109774"/>
            <a:ext cx="33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.C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12030" y="3824274"/>
            <a:ext cx="33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.C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902480" y="2643174"/>
            <a:ext cx="188595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42180" y="2643174"/>
            <a:ext cx="1536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 code drivers for </a:t>
            </a:r>
            <a:r>
              <a:rPr lang="fr-FR" sz="1400" b="1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your</a:t>
            </a:r>
            <a:r>
              <a:rPr lang="fr-FR" sz="14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Operating System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AutoShape 26"/>
          <p:cNvCxnSpPr>
            <a:cxnSpLocks noChangeShapeType="1"/>
          </p:cNvCxnSpPr>
          <p:nvPr/>
        </p:nvCxnSpPr>
        <p:spPr bwMode="auto">
          <a:xfrm rot="5400000" flipH="1" flipV="1">
            <a:off x="143638" y="3857628"/>
            <a:ext cx="571504" cy="1588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24" name="Image 23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7286644" y="1857364"/>
            <a:ext cx="647700" cy="742950"/>
          </a:xfrm>
          <a:prstGeom prst="rect">
            <a:avLst/>
          </a:prstGeom>
        </p:spPr>
      </p:pic>
      <p:pic>
        <p:nvPicPr>
          <p:cNvPr id="25" name="Image 24" descr="ico_file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7358082" y="3643314"/>
            <a:ext cx="647700" cy="742950"/>
          </a:xfrm>
          <a:prstGeom prst="rect">
            <a:avLst/>
          </a:prstGeom>
        </p:spPr>
      </p:pic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0" y="6172200"/>
            <a:ext cx="357186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1214414" y="4071942"/>
            <a:ext cx="1633480" cy="1243018"/>
            <a:chOff x="546130" y="2071674"/>
            <a:chExt cx="1633480" cy="1243018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546130" y="2071674"/>
              <a:ext cx="1606550" cy="1143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42910" y="2285992"/>
              <a:ext cx="15367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OS </a:t>
              </a:r>
              <a:r>
                <a:rPr kumimoji="0" lang="fr-FR" sz="11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specific</a:t>
              </a: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fr-FR" sz="11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templates</a:t>
              </a: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fr-FR" sz="11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written</a:t>
              </a: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in an </a:t>
              </a:r>
              <a:r>
                <a:rPr kumimoji="0" lang="fr-FR" sz="11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easy</a:t>
              </a:r>
              <a:r>
                <a:rPr kumimoji="0" lang="fr-FR" sz="1100" b="1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to </a:t>
              </a:r>
              <a:r>
                <a:rPr kumimoji="0" lang="fr-FR" sz="1100" b="1" i="0" u="none" strike="noStrike" cap="none" normalizeH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learn</a:t>
              </a:r>
              <a:r>
                <a:rPr kumimoji="0" lang="fr-FR" sz="1100" b="1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fr-FR" sz="1100" b="1" i="0" u="none" strike="noStrike" cap="none" normalizeH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aspectual</a:t>
              </a:r>
              <a:r>
                <a:rPr kumimoji="0" lang="fr-FR" sz="1100" b="1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DSL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42844" y="4214818"/>
            <a:ext cx="984296" cy="1285884"/>
            <a:chOff x="2285984" y="2143116"/>
            <a:chExt cx="984296" cy="1285884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851180" y="2414574"/>
              <a:ext cx="4191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</a:t>
              </a:r>
              <a:r>
                <a:rPr lang="fr-FR" sz="1100" b="1" dirty="0" err="1" smtClean="0">
                  <a:latin typeface="Calibri" pitchFamily="34" charset="0"/>
                  <a:cs typeface="Arial" pitchFamily="34" charset="0"/>
                </a:rPr>
                <a:t>blt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Image 31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285984" y="2143116"/>
              <a:ext cx="647700" cy="742950"/>
            </a:xfrm>
            <a:prstGeom prst="rect">
              <a:avLst/>
            </a:prstGeom>
          </p:spPr>
        </p:pic>
        <p:pic>
          <p:nvPicPr>
            <p:cNvPr id="33" name="Image 32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357422" y="2400298"/>
              <a:ext cx="647700" cy="742950"/>
            </a:xfrm>
            <a:prstGeom prst="rect">
              <a:avLst/>
            </a:prstGeom>
          </p:spPr>
        </p:pic>
        <p:pic>
          <p:nvPicPr>
            <p:cNvPr id="34" name="Image 33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38384" y="2686050"/>
              <a:ext cx="647700" cy="742950"/>
            </a:xfrm>
            <a:prstGeom prst="rect">
              <a:avLst/>
            </a:prstGeom>
          </p:spPr>
        </p:pic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392622" y="2643182"/>
            <a:ext cx="15367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Rathaxes Driver Base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42844" y="2000240"/>
            <a:ext cx="3571900" cy="1885960"/>
            <a:chOff x="142844" y="4429132"/>
            <a:chExt cx="3571900" cy="1885960"/>
          </a:xfrm>
        </p:grpSpPr>
        <p:sp>
          <p:nvSpPr>
            <p:cNvPr id="37" name="Rectangle 36"/>
            <p:cNvSpPr/>
            <p:nvPr/>
          </p:nvSpPr>
          <p:spPr>
            <a:xfrm>
              <a:off x="142844" y="4429132"/>
              <a:ext cx="3357586" cy="1857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668450" y="4886328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7365D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2227250" y="4886328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8DD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06694" y="4898704"/>
              <a:ext cx="908050" cy="800100"/>
            </a:xfrm>
            <a:prstGeom prst="rect">
              <a:avLst/>
            </a:prstGeom>
            <a:solidFill>
              <a:srgbClr val="95B3D7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61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DB3E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WordArt 31"/>
            <p:cNvSpPr>
              <a:spLocks noChangeArrowheads="1" noChangeShapeType="1" noTextEdit="1"/>
            </p:cNvSpPr>
            <p:nvPr/>
          </p:nvSpPr>
          <p:spPr bwMode="auto">
            <a:xfrm rot="16200000">
              <a:off x="14176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Windows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2" name="WordArt 32"/>
            <p:cNvSpPr>
              <a:spLocks noChangeArrowheads="1" noChangeShapeType="1" noTextEdit="1"/>
            </p:cNvSpPr>
            <p:nvPr/>
          </p:nvSpPr>
          <p:spPr bwMode="auto">
            <a:xfrm rot="16200000">
              <a:off x="19764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err="1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OpenBSD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3" name="WordArt 33"/>
            <p:cNvSpPr>
              <a:spLocks noChangeArrowheads="1" noChangeShapeType="1" noTextEdit="1"/>
            </p:cNvSpPr>
            <p:nvPr/>
          </p:nvSpPr>
          <p:spPr bwMode="auto">
            <a:xfrm rot="16200000">
              <a:off x="2535225" y="5410203"/>
              <a:ext cx="609600" cy="171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spc="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Arial Black"/>
                </a:rPr>
                <a:t>Linux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1571604" y="5857892"/>
              <a:ext cx="160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Existing</a:t>
              </a:r>
              <a:r>
                <a:rPr lang="fr-FR" sz="1400" b="1" dirty="0" smtClean="0">
                  <a:latin typeface="Calibri" pitchFamily="34" charset="0"/>
                  <a:cs typeface="Arial" pitchFamily="34" charset="0"/>
                </a:rPr>
                <a:t> OS </a:t>
              </a:r>
              <a:r>
                <a:rPr lang="fr-FR" sz="1400" b="1" dirty="0" err="1" smtClean="0">
                  <a:latin typeface="Calibri" pitchFamily="34" charset="0"/>
                  <a:cs typeface="Arial" pitchFamily="34" charset="0"/>
                </a:rPr>
                <a:t>BLTs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428596" y="4914916"/>
              <a:ext cx="908050" cy="800100"/>
            </a:xfrm>
            <a:prstGeom prst="rect">
              <a:avLst/>
            </a:prstGeom>
            <a:solidFill>
              <a:srgbClr val="C00000"/>
            </a:solidFill>
            <a:ln w="9525">
              <a:miter lim="800000"/>
              <a:headEnd/>
              <a:tailEnd/>
            </a:ln>
            <a:effectLst>
              <a:outerShdw blurRad="50800" dist="50800" dir="5400000" algn="ctr" rotWithShape="0">
                <a:schemeClr val="accent3">
                  <a:lumMod val="40000"/>
                  <a:lumOff val="60000"/>
                </a:schemeClr>
              </a:outerShdw>
            </a:effectLst>
            <a:scene3d>
              <a:camera prst="legacyObliqueTopRight">
                <a:rot lat="0" lon="16199979" rev="0"/>
              </a:camera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WordArt 33"/>
            <p:cNvSpPr>
              <a:spLocks noChangeArrowheads="1" noChangeShapeType="1" noTextEdit="1"/>
            </p:cNvSpPr>
            <p:nvPr/>
          </p:nvSpPr>
          <p:spPr bwMode="auto">
            <a:xfrm rot="16200000">
              <a:off x="159515" y="5374497"/>
              <a:ext cx="681038" cy="2857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/>
              <a:r>
                <a:rPr lang="fr-FR" sz="1000" kern="10" dirty="0" err="1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Your</a:t>
              </a:r>
              <a:r>
                <a:rPr lang="fr-FR" sz="10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 OS</a:t>
              </a:r>
              <a:endParaRPr lang="fr-FR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/>
              </a:endParaRPr>
            </a:p>
          </p:txBody>
        </p:sp>
        <p:cxnSp>
          <p:nvCxnSpPr>
            <p:cNvPr id="47" name="Connecteur droit 46"/>
            <p:cNvCxnSpPr/>
            <p:nvPr/>
          </p:nvCxnSpPr>
          <p:spPr>
            <a:xfrm rot="5400000">
              <a:off x="535753" y="5322107"/>
              <a:ext cx="1500198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AutoShape 9"/>
          <p:cNvCxnSpPr>
            <a:cxnSpLocks noChangeShapeType="1"/>
          </p:cNvCxnSpPr>
          <p:nvPr/>
        </p:nvCxnSpPr>
        <p:spPr bwMode="auto">
          <a:xfrm>
            <a:off x="3498933" y="3068193"/>
            <a:ext cx="715877" cy="3617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5"/>
              </a:buBlip>
            </a:pPr>
            <a:r>
              <a:rPr lang="en-US" sz="3600" dirty="0" smtClean="0"/>
              <a:t>How is it working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working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BLT language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42844" y="2214554"/>
            <a:ext cx="8786874" cy="4429156"/>
          </a:xfrm>
          <a:prstGeom prst="roundRect">
            <a:avLst>
              <a:gd name="adj" fmla="val 6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851" y="2324955"/>
            <a:ext cx="751186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ADVICE </a:t>
            </a:r>
            <a:r>
              <a:rPr lang="fr-FR" sz="2000" b="1" dirty="0" err="1" smtClean="0">
                <a:solidFill>
                  <a:schemeClr val="bg1"/>
                </a:solidFill>
              </a:rPr>
              <a:t>register</a:t>
            </a:r>
            <a:r>
              <a:rPr lang="fr-FR" sz="2000" b="1" dirty="0" smtClean="0">
                <a:solidFill>
                  <a:schemeClr val="bg1"/>
                </a:solidFill>
              </a:rPr>
              <a:t> PART_OF </a:t>
            </a:r>
            <a:r>
              <a:rPr lang="fr-FR" sz="2000" b="1" dirty="0" err="1" smtClean="0">
                <a:solidFill>
                  <a:schemeClr val="bg1"/>
                </a:solidFill>
              </a:rPr>
              <a:t>registers</a:t>
            </a:r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</a:t>
            </a:r>
            <a:r>
              <a:rPr lang="fr-FR" sz="2000" b="1" dirty="0" err="1" smtClean="0">
                <a:solidFill>
                  <a:schemeClr val="bg1"/>
                </a:solidFill>
              </a:rPr>
              <a:t>struct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test_struct</a:t>
            </a:r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    {};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&lt; </a:t>
            </a:r>
            <a:r>
              <a:rPr lang="fr-FR" sz="2000" b="1" dirty="0" err="1" smtClean="0">
                <a:solidFill>
                  <a:schemeClr val="bg1"/>
                </a:solidFill>
              </a:rPr>
              <a:t>addElement</a:t>
            </a:r>
            <a:r>
              <a:rPr lang="fr-FR" sz="2000" b="1" dirty="0" smtClean="0">
                <a:solidFill>
                  <a:schemeClr val="bg1"/>
                </a:solidFill>
              </a:rPr>
              <a:t>(« </a:t>
            </a:r>
            <a:r>
              <a:rPr lang="fr-FR" sz="2000" b="1" dirty="0" err="1" smtClean="0">
                <a:solidFill>
                  <a:schemeClr val="bg1"/>
                </a:solidFill>
              </a:rPr>
              <a:t>int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foo</a:t>
            </a:r>
            <a:r>
              <a:rPr lang="fr-FR" sz="2000" b="1" dirty="0" smtClean="0">
                <a:solidFill>
                  <a:schemeClr val="bg1"/>
                </a:solidFill>
              </a:rPr>
              <a:t> », « </a:t>
            </a:r>
            <a:r>
              <a:rPr lang="fr-FR" sz="2000" b="1" dirty="0" err="1" smtClean="0">
                <a:solidFill>
                  <a:schemeClr val="bg1"/>
                </a:solidFill>
              </a:rPr>
              <a:t>test_struct</a:t>
            </a:r>
            <a:r>
              <a:rPr lang="fr-FR" sz="2000" b="1" dirty="0" smtClean="0">
                <a:solidFill>
                  <a:schemeClr val="bg1"/>
                </a:solidFill>
              </a:rPr>
              <a:t> »)  &gt;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&lt; </a:t>
            </a:r>
            <a:r>
              <a:rPr lang="fr-FR" sz="2000" b="1" dirty="0" err="1" smtClean="0">
                <a:solidFill>
                  <a:schemeClr val="bg1"/>
                </a:solidFill>
              </a:rPr>
              <a:t>addElement</a:t>
            </a:r>
            <a:r>
              <a:rPr lang="fr-FR" sz="2000" b="1" dirty="0" smtClean="0">
                <a:solidFill>
                  <a:schemeClr val="bg1"/>
                </a:solidFill>
              </a:rPr>
              <a:t>(« </a:t>
            </a:r>
            <a:r>
              <a:rPr lang="fr-FR" sz="2000" b="1" dirty="0" err="1" smtClean="0">
                <a:solidFill>
                  <a:schemeClr val="bg1"/>
                </a:solidFill>
              </a:rPr>
              <a:t>struct</a:t>
            </a:r>
            <a:r>
              <a:rPr lang="fr-FR" sz="2000" b="1" dirty="0" smtClean="0">
                <a:solidFill>
                  <a:schemeClr val="bg1"/>
                </a:solidFill>
              </a:rPr>
              <a:t> bar », « </a:t>
            </a:r>
            <a:r>
              <a:rPr lang="fr-FR" sz="2000" b="1" dirty="0" err="1" smtClean="0">
                <a:solidFill>
                  <a:schemeClr val="bg1"/>
                </a:solidFill>
              </a:rPr>
              <a:t>test_struct</a:t>
            </a:r>
            <a:r>
              <a:rPr lang="fr-FR" sz="2000" b="1" dirty="0" smtClean="0">
                <a:solidFill>
                  <a:schemeClr val="bg1"/>
                </a:solidFill>
              </a:rPr>
              <a:t> ») &gt;</a:t>
            </a:r>
          </a:p>
          <a:p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    JOINPOINT values IN </a:t>
            </a:r>
            <a:r>
              <a:rPr lang="fr-FR" sz="2000" b="1" dirty="0" err="1" smtClean="0">
                <a:solidFill>
                  <a:schemeClr val="bg1"/>
                </a:solidFill>
              </a:rPr>
              <a:t>registers.values</a:t>
            </a:r>
            <a:r>
              <a:rPr lang="fr-FR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&lt; </a:t>
            </a:r>
            <a:r>
              <a:rPr lang="fr-FR" sz="2000" b="1" dirty="0" err="1" smtClean="0">
                <a:solidFill>
                  <a:schemeClr val="bg1"/>
                </a:solidFill>
              </a:rPr>
              <a:t>addDeclaration</a:t>
            </a:r>
            <a:r>
              <a:rPr lang="fr-FR" sz="2000" b="1" dirty="0" smtClean="0">
                <a:solidFill>
                  <a:schemeClr val="bg1"/>
                </a:solidFill>
              </a:rPr>
              <a:t>(« </a:t>
            </a:r>
            <a:r>
              <a:rPr lang="fr-FR" sz="2000" b="1" dirty="0" err="1" smtClean="0">
                <a:solidFill>
                  <a:schemeClr val="bg1"/>
                </a:solidFill>
              </a:rPr>
              <a:t>struct</a:t>
            </a:r>
            <a:r>
              <a:rPr lang="fr-FR" sz="2000" b="1" dirty="0" smtClean="0">
                <a:solidFill>
                  <a:schemeClr val="bg1"/>
                </a:solidFill>
              </a:rPr>
              <a:t> $register.name »)&gt;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&lt; </a:t>
            </a:r>
            <a:r>
              <a:rPr lang="fr-FR" sz="2000" b="1" dirty="0" err="1" smtClean="0">
                <a:solidFill>
                  <a:schemeClr val="bg1"/>
                </a:solidFill>
              </a:rPr>
              <a:t>foreach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node</a:t>
            </a:r>
            <a:r>
              <a:rPr lang="fr-FR" sz="2000" b="1" dirty="0" smtClean="0">
                <a:solidFill>
                  <a:schemeClr val="bg1"/>
                </a:solidFill>
              </a:rPr>
              <a:t> in </a:t>
            </a:r>
            <a:r>
              <a:rPr lang="fr-FR" sz="2000" b="1" dirty="0" err="1" smtClean="0">
                <a:solidFill>
                  <a:schemeClr val="bg1"/>
                </a:solidFill>
              </a:rPr>
              <a:t>register.members</a:t>
            </a:r>
            <a:r>
              <a:rPr lang="fr-FR" sz="2000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   &lt;</a:t>
            </a:r>
            <a:r>
              <a:rPr lang="fr-FR" sz="2000" b="1" dirty="0" err="1" smtClean="0">
                <a:solidFill>
                  <a:schemeClr val="bg1"/>
                </a:solidFill>
              </a:rPr>
              <a:t>addMember</a:t>
            </a:r>
            <a:r>
              <a:rPr lang="fr-FR" sz="2000" b="1" dirty="0" smtClean="0">
                <a:solidFill>
                  <a:schemeClr val="bg1"/>
                </a:solidFill>
              </a:rPr>
              <a:t>(« </a:t>
            </a:r>
            <a:r>
              <a:rPr lang="fr-FR" sz="2000" b="1" dirty="0" err="1" smtClean="0">
                <a:solidFill>
                  <a:schemeClr val="bg1"/>
                </a:solidFill>
              </a:rPr>
              <a:t>int</a:t>
            </a:r>
            <a:r>
              <a:rPr lang="fr-FR" sz="2000" b="1" dirty="0" smtClean="0">
                <a:solidFill>
                  <a:schemeClr val="bg1"/>
                </a:solidFill>
              </a:rPr>
              <a:t> $node.name : $</a:t>
            </a:r>
            <a:r>
              <a:rPr lang="fr-FR" sz="2000" b="1" dirty="0" err="1" smtClean="0">
                <a:solidFill>
                  <a:schemeClr val="bg1"/>
                </a:solidFill>
              </a:rPr>
              <a:t>node.size</a:t>
            </a:r>
            <a:r>
              <a:rPr lang="fr-FR" sz="2000" b="1" dirty="0" smtClean="0">
                <a:solidFill>
                  <a:schemeClr val="bg1"/>
                </a:solidFill>
              </a:rPr>
              <a:t> », $register.name);&gt;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    &lt; </a:t>
            </a:r>
            <a:r>
              <a:rPr lang="fr-FR" sz="2000" b="1" dirty="0" err="1" smtClean="0">
                <a:solidFill>
                  <a:schemeClr val="bg1"/>
                </a:solidFill>
              </a:rPr>
              <a:t>foreach</a:t>
            </a:r>
            <a:r>
              <a:rPr lang="fr-FR" sz="2000" b="1" dirty="0" smtClean="0">
                <a:solidFill>
                  <a:schemeClr val="bg1"/>
                </a:solidFill>
              </a:rPr>
              <a:t> &gt;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};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Rathaxes is for :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smtClean="0"/>
              <a:t> Driver </a:t>
            </a:r>
            <a:r>
              <a:rPr lang="en-US" sz="3600" dirty="0" err="1" smtClean="0"/>
              <a:t>Devs</a:t>
            </a: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 OS </a:t>
            </a:r>
            <a:r>
              <a:rPr lang="en-US" sz="3600" dirty="0" err="1" smtClean="0"/>
              <a:t>devs</a:t>
            </a: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 language enthusiasts (</a:t>
            </a:r>
            <a:r>
              <a:rPr lang="en-US" sz="3600" dirty="0" err="1" smtClean="0"/>
              <a:t>O.o</a:t>
            </a:r>
            <a:r>
              <a:rPr lang="en-US" sz="3600" dirty="0" smtClean="0"/>
              <a:t>)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7290" y="428604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42860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Our tool :</a:t>
            </a:r>
          </a:p>
        </p:txBody>
      </p:sp>
      <p:pic>
        <p:nvPicPr>
          <p:cNvPr id="13" name="Image 12" descr="codework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1357298"/>
            <a:ext cx="5169513" cy="20002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0100" y="2928934"/>
            <a:ext cx="76438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err="1" smtClean="0"/>
              <a:t>Opensource</a:t>
            </a:r>
            <a:r>
              <a:rPr lang="en-US" sz="3600" dirty="0" smtClean="0"/>
              <a:t> Compiler Generator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Free Fast and reliable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www.codeworker.org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endParaRPr lang="en-US" sz="3600" dirty="0" smtClean="0"/>
          </a:p>
          <a:p>
            <a:pPr marL="342900" indent="-342900">
              <a:lnSpc>
                <a:spcPct val="200000"/>
              </a:lnSpc>
            </a:pPr>
            <a:endParaRPr lang="en-US" sz="36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4282" y="4857760"/>
            <a:ext cx="8715436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7290" y="357166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00166" y="42860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Questions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47" y="4929198"/>
            <a:ext cx="2085975" cy="14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 8" descr="ei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3" y="5267344"/>
            <a:ext cx="1647825" cy="876300"/>
          </a:xfrm>
          <a:prstGeom prst="rect">
            <a:avLst/>
          </a:prstGeom>
        </p:spPr>
      </p:pic>
      <p:pic>
        <p:nvPicPr>
          <p:cNvPr id="10" name="Image 9" descr="Epite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5143512"/>
            <a:ext cx="3247162" cy="11906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00" y="1500174"/>
            <a:ext cx="6929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600" dirty="0" smtClean="0">
                <a:hlinkClick r:id="rId7"/>
              </a:rPr>
              <a:t>contact@rathaxes.org</a:t>
            </a:r>
            <a:endParaRPr lang="en-US" sz="3600" dirty="0" smtClean="0"/>
          </a:p>
          <a:p>
            <a:pPr marL="342900" indent="-342900" algn="ctr"/>
            <a:endParaRPr lang="en-US" sz="3600" dirty="0" smtClean="0"/>
          </a:p>
          <a:p>
            <a:pPr marL="342900" indent="-342900" algn="ctr"/>
            <a:r>
              <a:rPr lang="en-US" sz="3600" dirty="0" smtClean="0">
                <a:hlinkClick r:id="rId8"/>
              </a:rPr>
              <a:t>rathaxespublic@googlegroups.com</a:t>
            </a:r>
            <a:endParaRPr lang="en-US" sz="3600" dirty="0" smtClean="0"/>
          </a:p>
          <a:p>
            <a:pPr marL="342900" indent="-342900" algn="ctr"/>
            <a:endParaRPr lang="en-US" sz="3600" dirty="0" smtClean="0"/>
          </a:p>
          <a:p>
            <a:pPr marL="342900" indent="-342900" algn="ctr"/>
            <a:r>
              <a:rPr lang="en-US" sz="3600" dirty="0" smtClean="0"/>
              <a:t>www.rathaxes.org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179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Today’s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specials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1357298"/>
            <a:ext cx="7572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Why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is it possible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Does it work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does it work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did we get there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What’s next ?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7 time more crash prone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Requires a double knowledge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Lengthy training on each OS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Time consuming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5720" y="1214422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Driver development is :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666982">
            <a:off x="138767" y="1289871"/>
            <a:ext cx="8786842" cy="45089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28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</a:t>
            </a:r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7290" y="3286124"/>
            <a:ext cx="6429420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3600" b="1" dirty="0" smtClean="0">
                <a:solidFill>
                  <a:schemeClr val="tx1"/>
                </a:solidFill>
              </a:rPr>
              <a:t>Of Operating Systems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4678" y="785794"/>
            <a:ext cx="25003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70 %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Time consuming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Critical part of a system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Must be cross platform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Needed by the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Generating Drivers : utopia?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Focus on shared concepts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Abstract Operating System differences</a:t>
            </a:r>
          </a:p>
        </p:txBody>
      </p:sp>
      <p:pic>
        <p:nvPicPr>
          <p:cNvPr id="7" name="Picture 2" descr="D:\projets\scolaire\rapport de stage\windo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5214950"/>
            <a:ext cx="1000132" cy="727369"/>
          </a:xfrm>
          <a:prstGeom prst="rect">
            <a:avLst/>
          </a:prstGeom>
          <a:noFill/>
        </p:spPr>
      </p:pic>
      <p:pic>
        <p:nvPicPr>
          <p:cNvPr id="8" name="Image 7" descr="openbs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5072074"/>
            <a:ext cx="952495" cy="862688"/>
          </a:xfrm>
          <a:prstGeom prst="rect">
            <a:avLst/>
          </a:prstGeom>
        </p:spPr>
      </p:pic>
      <p:pic>
        <p:nvPicPr>
          <p:cNvPr id="9" name="Image 8" descr="logo-linu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0562" y="5072074"/>
            <a:ext cx="843553" cy="928682"/>
          </a:xfrm>
          <a:prstGeom prst="rect">
            <a:avLst/>
          </a:prstGeom>
        </p:spPr>
      </p:pic>
      <p:sp>
        <p:nvSpPr>
          <p:cNvPr id="11" name="Cube 10"/>
          <p:cNvSpPr/>
          <p:nvPr/>
        </p:nvSpPr>
        <p:spPr bwMode="auto">
          <a:xfrm>
            <a:off x="6215074" y="5214950"/>
            <a:ext cx="928694" cy="785818"/>
          </a:xfrm>
          <a:prstGeom prst="cube">
            <a:avLst/>
          </a:prstGeom>
          <a:solidFill>
            <a:srgbClr val="6BDE0C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57356" y="928670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Driver </a:t>
            </a:r>
            <a:r>
              <a:rPr lang="fr-FR" sz="2800" b="1" dirty="0" err="1" smtClean="0"/>
              <a:t>Anatomy</a:t>
            </a:r>
            <a:endParaRPr lang="fr-FR" sz="2800" b="1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786446" y="1571612"/>
            <a:ext cx="3228972" cy="4786346"/>
            <a:chOff x="357158" y="1571612"/>
            <a:chExt cx="3228972" cy="4786346"/>
          </a:xfrm>
        </p:grpSpPr>
        <p:sp>
          <p:nvSpPr>
            <p:cNvPr id="9" name="ZoneTexte 8"/>
            <p:cNvSpPr txBox="1"/>
            <p:nvPr/>
          </p:nvSpPr>
          <p:spPr>
            <a:xfrm>
              <a:off x="357158" y="1571612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OS DEPENDANT</a:t>
              </a:r>
              <a:endParaRPr lang="fr-FR" sz="2400" b="1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57158" y="2143116"/>
              <a:ext cx="3071834" cy="4214842"/>
            </a:xfrm>
            <a:prstGeom prst="roundRect">
              <a:avLst>
                <a:gd name="adj" fmla="val 66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09558" y="2428868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KERNEL INTERFACES</a:t>
              </a:r>
              <a:endParaRPr lang="fr-FR" sz="2400" b="1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09558" y="3071810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LIBRARY/BUS</a:t>
              </a:r>
              <a:endParaRPr lang="fr-FR" sz="2400" b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09558" y="3714752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CONFIGURATION</a:t>
              </a:r>
              <a:endParaRPr lang="fr-FR" sz="2400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09558" y="4357694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b="1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57158" y="1571612"/>
            <a:ext cx="3357586" cy="4786346"/>
            <a:chOff x="5643570" y="1571612"/>
            <a:chExt cx="3357586" cy="4786346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643570" y="2143116"/>
              <a:ext cx="3071834" cy="4214842"/>
            </a:xfrm>
            <a:prstGeom prst="roundRect">
              <a:avLst>
                <a:gd name="adj" fmla="val 66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643570" y="1571612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DEVICE DEPENDANT</a:t>
              </a:r>
              <a:endParaRPr lang="fr-FR" sz="2400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857884" y="2467269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ALGORITHMS</a:t>
              </a:r>
              <a:endParaRPr lang="fr-FR" sz="2400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924584" y="4181781"/>
              <a:ext cx="307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REGISTERS</a:t>
              </a:r>
              <a:endParaRPr lang="fr-FR" sz="2400" b="1" dirty="0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5996022" y="4324657"/>
            <a:ext cx="307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LKM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 OS Dependant concepts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928662" y="1714488"/>
            <a:ext cx="7429552" cy="4714908"/>
          </a:xfrm>
          <a:prstGeom prst="roundRect">
            <a:avLst>
              <a:gd name="adj" fmla="val 60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14414" y="1785926"/>
            <a:ext cx="307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KERNEL INTERFACES</a:t>
            </a:r>
            <a:endParaRPr lang="fr-FR" sz="24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071538" y="2214554"/>
            <a:ext cx="2714644" cy="571504"/>
            <a:chOff x="428596" y="2214554"/>
            <a:chExt cx="2714644" cy="57150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28596" y="2214554"/>
              <a:ext cx="2714644" cy="571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71472" y="2285992"/>
              <a:ext cx="241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COMMON INTERFACES</a:t>
              </a:r>
              <a:endParaRPr lang="fr-FR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071538" y="2928934"/>
            <a:ext cx="2714644" cy="571504"/>
            <a:chOff x="428596" y="2214554"/>
            <a:chExt cx="2714644" cy="571504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428596" y="2214554"/>
              <a:ext cx="2714644" cy="571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71472" y="2285992"/>
              <a:ext cx="241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PCI INTERFACES</a:t>
              </a:r>
              <a:endParaRPr lang="fr-FR" b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071538" y="3643314"/>
            <a:ext cx="2714644" cy="571504"/>
            <a:chOff x="428596" y="2214554"/>
            <a:chExt cx="2714644" cy="571504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428596" y="2214554"/>
              <a:ext cx="2714644" cy="5715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71472" y="228599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BUS_SPACES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071538" y="4429132"/>
            <a:ext cx="2714644" cy="571504"/>
            <a:chOff x="428596" y="2214554"/>
            <a:chExt cx="2714644" cy="571504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428596" y="2214554"/>
              <a:ext cx="2714644" cy="57150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571604" y="228599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…</a:t>
              </a:r>
              <a:endParaRPr lang="fr-FR" b="1" dirty="0"/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5072066" y="2143116"/>
            <a:ext cx="2714644" cy="2928958"/>
          </a:xfrm>
          <a:prstGeom prst="roundRect">
            <a:avLst>
              <a:gd name="adj" fmla="val 9318"/>
            </a:avLst>
          </a:prstGeom>
          <a:solidFill>
            <a:srgbClr val="F7F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929058" y="2428868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929454" y="2643182"/>
            <a:ext cx="7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Open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286380" y="2357430"/>
            <a:ext cx="7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Read</a:t>
            </a:r>
            <a:endParaRPr lang="fr-FR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6296036" y="3357562"/>
            <a:ext cx="7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Write</a:t>
            </a:r>
            <a:endParaRPr lang="fr-FR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5214942" y="3929066"/>
            <a:ext cx="7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Close</a:t>
            </a:r>
            <a:endParaRPr lang="fr-FR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215074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AsyncRead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072066" y="4572008"/>
            <a:ext cx="1338274" cy="37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AsyncWrite</a:t>
            </a:r>
            <a:endParaRPr lang="fr-FR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786446" y="2928934"/>
            <a:ext cx="7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 smtClean="0">
                <a:solidFill>
                  <a:srgbClr val="FF0000"/>
                </a:solidFill>
              </a:rPr>
              <a:t>IoCtl</a:t>
            </a:r>
            <a:endParaRPr lang="fr-FR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 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Standard </a:t>
            </a:r>
            <a:r>
              <a:rPr lang="fr-FR" dirty="0" err="1" smtClean="0"/>
              <a:t>Algorithms</a:t>
            </a:r>
            <a:endParaRPr lang="fr-FR" dirty="0" smtClean="0"/>
          </a:p>
          <a:p>
            <a:pPr lvl="1"/>
            <a:r>
              <a:rPr lang="fr-FR" dirty="0" smtClean="0"/>
              <a:t>WAIT(</a:t>
            </a:r>
            <a:r>
              <a:rPr lang="fr-FR" dirty="0" err="1" smtClean="0"/>
              <a:t>Register</a:t>
            </a:r>
            <a:r>
              <a:rPr lang="fr-FR" dirty="0" smtClean="0"/>
              <a:t>, value)</a:t>
            </a:r>
          </a:p>
          <a:p>
            <a:pPr lvl="1"/>
            <a:r>
              <a:rPr lang="fr-FR" dirty="0" smtClean="0"/>
              <a:t>SET(</a:t>
            </a:r>
            <a:r>
              <a:rPr lang="fr-FR" dirty="0" err="1" smtClean="0"/>
              <a:t>Register</a:t>
            </a:r>
            <a:r>
              <a:rPr lang="fr-FR" dirty="0" smtClean="0"/>
              <a:t>|variable, </a:t>
            </a:r>
            <a:r>
              <a:rPr lang="fr-FR" dirty="0" err="1" smtClean="0"/>
              <a:t>Register</a:t>
            </a:r>
            <a:r>
              <a:rPr lang="fr-FR" dirty="0" smtClean="0"/>
              <a:t>|</a:t>
            </a:r>
            <a:r>
              <a:rPr lang="fr-FR" dirty="0" err="1" smtClean="0"/>
              <a:t>variable|value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COPY(Buffer, </a:t>
            </a:r>
            <a:r>
              <a:rPr lang="en-US" dirty="0" err="1" smtClean="0"/>
              <a:t>Register|Buffer</a:t>
            </a:r>
            <a:r>
              <a:rPr lang="en-US" dirty="0" smtClean="0"/>
              <a:t>) PRE/POST/INVARIANT {</a:t>
            </a:r>
            <a:r>
              <a:rPr lang="en-US" dirty="0" err="1" smtClean="0"/>
              <a:t>Algoritms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CONCAT(Buffer, </a:t>
            </a:r>
            <a:r>
              <a:rPr lang="en-US" dirty="0" err="1" smtClean="0"/>
              <a:t>Register|Buffer</a:t>
            </a:r>
            <a:r>
              <a:rPr lang="en-US" dirty="0" smtClean="0"/>
              <a:t>) PRE/POST/INVARIANT {</a:t>
            </a:r>
            <a:r>
              <a:rPr lang="en-US" dirty="0" err="1" smtClean="0"/>
              <a:t>Algoritms</a:t>
            </a:r>
            <a:r>
              <a:rPr lang="en-US" dirty="0" smtClean="0"/>
              <a:t>}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28794" y="1000108"/>
            <a:ext cx="5757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Device Dependant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1591</Words>
  <Application>Microsoft Office PowerPoint</Application>
  <PresentationFormat>Affichage à l'écran (4:3)</PresentationFormat>
  <Paragraphs>288</Paragraphs>
  <Slides>18</Slides>
  <Notes>16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Thème Office</vt:lpstr>
      <vt:lpstr>Visio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Company>epitech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davestar</dc:creator>
  <cp:lastModifiedBy>davestar</cp:lastModifiedBy>
  <cp:revision>191</cp:revision>
  <dcterms:created xsi:type="dcterms:W3CDTF">2008-05-16T13:23:37Z</dcterms:created>
  <dcterms:modified xsi:type="dcterms:W3CDTF">2008-10-26T14:50:43Z</dcterms:modified>
</cp:coreProperties>
</file>