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0.png" ContentType="image/png"/>
  <Override PartName="/ppt/media/image23.png" ContentType="image/png"/>
  <Override PartName="/ppt/media/image16.gif" ContentType="image/gif"/>
  <Override PartName="/ppt/media/image2.png" ContentType="image/png"/>
  <Override PartName="/ppt/media/image19.gif" ContentType="image/gif"/>
  <Override PartName="/ppt/media/image5.png" ContentType="image/png"/>
  <Override PartName="/ppt/media/image12.png" ContentType="image/png"/>
  <Override PartName="/ppt/media/image8.png" ContentType="image/png"/>
  <Override PartName="/ppt/media/image22.png" ContentType="image/png"/>
  <Override PartName="/ppt/media/image15.gif" ContentType="image/gif"/>
  <Override PartName="/ppt/media/image1.png" ContentType="image/png"/>
  <Override PartName="/ppt/media/image18.gif" ContentType="image/gif"/>
  <Override PartName="/ppt/media/image4.png" ContentType="image/png"/>
  <Override PartName="/ppt/media/image11.png" ContentType="image/png"/>
  <Override PartName="/ppt/media/image7.png" ContentType="image/png"/>
  <Override PartName="/ppt/media/image21.png" ContentType="image/png"/>
  <Override PartName="/ppt/media/image14.gif" ContentType="image/gif"/>
  <Override PartName="/ppt/media/image17.gif" ContentType="image/gif"/>
  <Override PartName="/ppt/media/image3.png" ContentType="image/png"/>
  <Override PartName="/ppt/media/image10.png" ContentType="image/png"/>
  <Override PartName="/ppt/media/image6.png" ContentType="image/png"/>
  <Override PartName="/ppt/media/image13.png" ContentType="image/png"/>
  <Override PartName="/ppt/media/image9.png" ContentType="image/png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/>
              <a:t>Cliquez pour modifier le format des notes</a:t>
            </a:r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/>
              <a:t>&lt;en-tête&gt;</a:t>
            </a:r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fr-FR"/>
              <a:t>&lt;date/heure&gt;</a:t>
            </a:r>
            <a:endParaRPr/>
          </a:p>
        </p:txBody>
      </p:sp>
      <p:sp>
        <p:nvSpPr>
          <p:cNvPr id="1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fr-FR"/>
              <a:t>&lt;pied de page&gt;</a:t>
            </a:r>
            <a:endParaRPr/>
          </a:p>
        </p:txBody>
      </p:sp>
      <p:sp>
        <p:nvSpPr>
          <p:cNvPr id="14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21B12101-9161-4161-91A1-01615141F1C1}" type="slidenum">
              <a:rPr lang="fr-FR"/>
              <a:t>&lt;numéro&gt;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>
                <a:solidFill>
                  <a:srgbClr val="000000"/>
                </a:solidFill>
                <a:latin typeface="+mn-lt"/>
                <a:ea typeface="+mn-ea"/>
              </a:rPr>
              <a:t>There are litteraly millions of computer devices in the world. Each of these devices requires a driver to work, and each of these drivers had to be written by hand, each of these device has a potential to crash your computer, each of these drivers has to be completely rewriten for every OS in the world.</a:t>
            </a:r>
            <a:endParaRPr/>
          </a:p>
          <a:p>
            <a:endParaRPr/>
          </a:p>
          <a:p>
            <a:r>
              <a:rPr lang="fr-FR">
                <a:solidFill>
                  <a:srgbClr val="000000"/>
                </a:solidFill>
                <a:latin typeface="+mn-lt"/>
                <a:ea typeface="+mn-ea"/>
              </a:rPr>
              <a:t>Until Rathaxes.</a:t>
            </a:r>
            <a:endParaRPr/>
          </a:p>
          <a:p>
            <a:endParaRPr/>
          </a:p>
          <a:p>
            <a:r>
              <a:rPr lang="fr-FR">
                <a:solidFill>
                  <a:srgbClr val="000000"/>
                </a:solidFill>
                <a:latin typeface="+mn-lt"/>
                <a:ea typeface="+mn-ea"/>
              </a:rPr>
              <a:t>Rathaxes is an Epitech Innovative project that will revollutionize the way device drivers are developped.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+mn-lt"/>
                <a:ea typeface="+mn-ea"/>
              </a:rPr>
              <a:t>We bring a whole new approache to the problem : The generation of device drivers !</a:t>
            </a:r>
            <a:endParaRPr/>
          </a:p>
          <a:p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516181B1-8161-41E1-A1F1-4101010161F1}" type="slidenum">
              <a:rPr lang="fr-FR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endParaRPr/>
          </a:p>
          <a:p>
            <a:r>
              <a:rPr lang="fr-FR">
                <a:solidFill>
                  <a:srgbClr val="000000"/>
                </a:solidFill>
                <a:latin typeface="+mn-lt"/>
                <a:ea typeface="+mn-ea"/>
              </a:rPr>
              <a:t>But how much is Rathaxes needed ?  Could you tell us David ?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31E171E1-7101-41B1-81E1-E1C19111E171}" type="slidenum">
              <a:rPr lang="fr-FR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fr-FR">
                <a:solidFill>
                  <a:srgbClr val="000000"/>
                </a:solidFill>
                <a:latin typeface="+mn-lt"/>
                <a:ea typeface="+mn-ea"/>
              </a:rPr>
              <a:t>Methode de travaille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+mn-lt"/>
                <a:ea typeface="+mn-ea"/>
              </a:rPr>
              <a:t>Outils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+mn-lt"/>
                <a:ea typeface="+mn-ea"/>
              </a:rPr>
              <a:t>Trac, svn, site web pour communiquer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B1005111-1101-41B1-A151-71E1A1D1E171}" type="slidenum">
              <a:rPr lang="fr-FR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fr-FR" sz="4400">
                <a:solidFill>
                  <a:srgbClr val="000000"/>
                </a:solidFill>
                <a:latin typeface="Calibri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fr-FR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>
                <a:solidFill>
                  <a:srgbClr val="000000"/>
                </a:solidFill>
                <a:latin typeface="Calibri"/>
              </a:rPr>
              <a:t>Second niveau de plan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>
                <a:solidFill>
                  <a:srgbClr val="000000"/>
                </a:solidFill>
                <a:latin typeface="Calibri"/>
              </a:rPr>
              <a:t>Troisième niveau de plan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>
                <a:solidFill>
                  <a:srgbClr val="000000"/>
                </a:solidFill>
                <a:latin typeface="Calibri"/>
              </a:rPr>
              <a:t>Quatrième niveau de plan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>
                <a:solidFill>
                  <a:srgbClr val="000000"/>
                </a:solidFill>
                <a:latin typeface="Calibri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>
                <a:solidFill>
                  <a:srgbClr val="000000"/>
                </a:solidFill>
                <a:latin typeface="Calibri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>
                <a:solidFill>
                  <a:srgbClr val="000000"/>
                </a:solidFill>
                <a:latin typeface="Calibri"/>
              </a:rPr>
              <a:t>Septième niveau de plan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>
                <a:solidFill>
                  <a:srgbClr val="000000"/>
                </a:solidFill>
                <a:latin typeface="Calibri"/>
              </a:rPr>
              <a:t>Huitième niveau de plan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</a:rPr>
              <a:t>Neuvième niveau de planCliquez pour modifier les styles du texte du masque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</a:rPr>
              <a:t>Deuxième niveau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>
                <a:solidFill>
                  <a:srgbClr val="000000"/>
                </a:solidFill>
                <a:latin typeface="Calibri"/>
              </a:rPr>
              <a:t>Troisième niveau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>
                <a:solidFill>
                  <a:srgbClr val="000000"/>
                </a:solidFill>
                <a:latin typeface="Calibri"/>
              </a:rPr>
              <a:t>Quatrième niveau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r>
              <a:rPr lang="fr-FR" sz="1200">
                <a:solidFill>
                  <a:srgbClr val="8b8b8b"/>
                </a:solidFill>
                <a:latin typeface="Calibri"/>
              </a:rPr>
              <a:t>11/07/2011</a:t>
            </a:r>
            <a:endParaRPr/>
          </a:p>
        </p:txBody>
      </p:sp>
      <p:sp>
        <p:nvSpPr>
          <p:cNvPr id="3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fld id="{C1814121-9151-4171-B191-81B1C1B181A1}" type="slidenum">
              <a:rPr lang="fr-FR" sz="1200">
                <a:solidFill>
                  <a:srgbClr val="8b8b8b"/>
                </a:solidFill>
                <a:latin typeface="Calibri"/>
              </a:rPr>
              <a:t>&lt;numéro&gt;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r>
              <a:rPr lang="fr-FR" sz="1200">
                <a:solidFill>
                  <a:srgbClr val="8b8b8b"/>
                </a:solidFill>
                <a:latin typeface="Calibri"/>
              </a:rPr>
              <a:t>11/07/2011</a:t>
            </a:r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</p:sp>
      <p:sp>
        <p:nvSpPr>
          <p:cNvPr id="7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fld id="{C1112171-C1B1-4111-A131-F1E1E18131F1}" type="slidenum">
              <a:rPr lang="fr-FR" sz="1200">
                <a:solidFill>
                  <a:srgbClr val="8b8b8b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r-FR"/>
              <a:t>Second niveau de plan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r-FR"/>
              <a:t>Troisième niveau de plan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r-FR"/>
              <a:t>Quatrième niveau de plan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r-FR"/>
              <a:t>Huitième niveau de plan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fr-FR"/>
              <a:t>Neuvième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gif"/><Relationship Id="rId3" Type="http://schemas.openxmlformats.org/officeDocument/2006/relationships/image" Target="../media/image15.gif"/><Relationship Id="rId4" Type="http://schemas.openxmlformats.org/officeDocument/2006/relationships/image" Target="../media/image16.gif"/><Relationship Id="rId5" Type="http://schemas.openxmlformats.org/officeDocument/2006/relationships/image" Target="../media/image17.gif"/><Relationship Id="rId6" Type="http://schemas.openxmlformats.org/officeDocument/2006/relationships/image" Target="../media/image18.gif"/><Relationship Id="rId7" Type="http://schemas.openxmlformats.org/officeDocument/2006/relationships/image" Target="../media/image19.gif"/><Relationship Id="rId8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" name="Imag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935280"/>
            <a:ext cx="9143640" cy="4987440"/>
          </a:xfrm>
          <a:prstGeom prst="rect">
            <a:avLst/>
          </a:prstGeom>
        </p:spPr>
      </p:pic>
      <p:sp>
        <p:nvSpPr>
          <p:cNvPr id="16" name="CustomShape 1"/>
          <p:cNvSpPr/>
          <p:nvPr/>
        </p:nvSpPr>
        <p:spPr>
          <a:xfrm>
            <a:off x="1285920" y="5815080"/>
            <a:ext cx="6497280" cy="685440"/>
          </a:xfrm>
          <a:prstGeom prst="roundRect">
            <a:avLst>
              <a:gd fmla="val 3333" name="adj"/>
            </a:avLst>
          </a:prstGeom>
          <a:gradFill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/>
          </a:gradFill>
          <a:ln w="12600">
            <a:solidFill>
              <a:srgbClr val="f79646"/>
            </a:solidFill>
            <a:round/>
          </a:ln>
        </p:spPr>
      </p:sp>
      <p:sp>
        <p:nvSpPr>
          <p:cNvPr id="17" name="CustomShape 2"/>
          <p:cNvSpPr/>
          <p:nvPr/>
        </p:nvSpPr>
        <p:spPr>
          <a:xfrm>
            <a:off x="1500120" y="5815080"/>
            <a:ext cx="5000400" cy="685440"/>
          </a:xfrm>
          <a:prstGeom prst="rect">
            <a:avLst/>
          </a:prstGeom>
        </p:spPr>
      </p:sp>
      <p:sp>
        <p:nvSpPr>
          <p:cNvPr id="18" name="CustomShape 3"/>
          <p:cNvSpPr/>
          <p:nvPr/>
        </p:nvSpPr>
        <p:spPr>
          <a:xfrm>
            <a:off x="3502080" y="5786280"/>
            <a:ext cx="2355480" cy="685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3600">
                <a:solidFill>
                  <a:srgbClr val="000000"/>
                </a:solidFill>
                <a:latin typeface="Calibri"/>
              </a:rPr>
              <a:t>Rathaxes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3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99" fill="hold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#ppt_#ppt_x)"/>
                                      </p:to>
                                    </p:anim>
                                    <p:anim calcmode="lin" valueType="num">
                                      <p:cBhvr additive="repl">
                                        <p:cTn dur="200" fill="hold" id="8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anim>
                                    <p:anim calcmode="lin" valueType="num">
                                      <p:cBhvr additive="repl">
                                        <p:cTn dur="200" fill="hold" id="9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1"/>
          <p:cNvSpPr/>
          <p:nvPr/>
        </p:nvSpPr>
        <p:spPr>
          <a:xfrm>
            <a:off x="357120" y="1214280"/>
            <a:ext cx="8429400" cy="1142640"/>
          </a:xfrm>
          <a:prstGeom prst="roundRect">
            <a:avLst>
              <a:gd fmla="val 3333" name="adj"/>
            </a:avLst>
          </a:prstGeom>
          <a:gradFill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/>
          </a:gradFill>
          <a:ln w="12600">
            <a:solidFill>
              <a:srgbClr val="f79646"/>
            </a:solidFill>
            <a:round/>
          </a:ln>
        </p:spPr>
      </p:sp>
      <p:sp>
        <p:nvSpPr>
          <p:cNvPr id="20" name="CustomShape 2"/>
          <p:cNvSpPr/>
          <p:nvPr/>
        </p:nvSpPr>
        <p:spPr>
          <a:xfrm>
            <a:off x="428760" y="1428840"/>
            <a:ext cx="8214840" cy="685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3600">
                <a:solidFill>
                  <a:srgbClr val="000000"/>
                </a:solidFill>
                <a:latin typeface="Calibri"/>
              </a:rPr>
              <a:t>A device driver generator</a:t>
            </a:r>
            <a:endParaRPr/>
          </a:p>
        </p:txBody>
      </p:sp>
      <p:sp>
        <p:nvSpPr>
          <p:cNvPr id="21" name="CustomShape 3"/>
          <p:cNvSpPr/>
          <p:nvPr/>
        </p:nvSpPr>
        <p:spPr>
          <a:xfrm>
            <a:off x="428760" y="285840"/>
            <a:ext cx="8214840" cy="685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3600">
                <a:solidFill>
                  <a:srgbClr val="000000"/>
                </a:solidFill>
                <a:latin typeface="Calibri"/>
              </a:rPr>
              <a:t>RATHAXES is :</a:t>
            </a:r>
            <a:endParaRPr/>
          </a:p>
        </p:txBody>
      </p:sp>
      <p:sp>
        <p:nvSpPr>
          <p:cNvPr id="22" name="CustomShape 4"/>
          <p:cNvSpPr/>
          <p:nvPr/>
        </p:nvSpPr>
        <p:spPr>
          <a:xfrm>
            <a:off x="357120" y="2714760"/>
            <a:ext cx="8429400" cy="1142640"/>
          </a:xfrm>
          <a:prstGeom prst="roundRect">
            <a:avLst>
              <a:gd fmla="val 3333" name="adj"/>
            </a:avLst>
          </a:prstGeom>
          <a:gradFill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/>
          </a:gradFill>
          <a:ln w="12600">
            <a:solidFill>
              <a:srgbClr val="f79646"/>
            </a:solidFill>
            <a:round/>
          </a:ln>
        </p:spPr>
      </p:sp>
      <p:sp>
        <p:nvSpPr>
          <p:cNvPr id="23" name="CustomShape 5"/>
          <p:cNvSpPr/>
          <p:nvPr/>
        </p:nvSpPr>
        <p:spPr>
          <a:xfrm>
            <a:off x="428760" y="2928960"/>
            <a:ext cx="8214840" cy="685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3600">
                <a:solidFill>
                  <a:srgbClr val="000000"/>
                </a:solidFill>
                <a:latin typeface="Calibri"/>
              </a:rPr>
              <a:t>Multi Operating system</a:t>
            </a:r>
            <a:endParaRPr/>
          </a:p>
        </p:txBody>
      </p:sp>
      <p:pic>
        <p:nvPicPr>
          <p:cNvPr descr="" id="24" name="Image 12"/>
          <p:cNvPicPr/>
          <p:nvPr/>
        </p:nvPicPr>
        <p:blipFill>
          <a:blip r:embed="rId1"/>
          <a:stretch>
            <a:fillRect/>
          </a:stretch>
        </p:blipFill>
        <p:spPr>
          <a:xfrm>
            <a:off x="500040" y="4500720"/>
            <a:ext cx="952200" cy="862200"/>
          </a:xfrm>
          <a:prstGeom prst="rect">
            <a:avLst/>
          </a:prstGeom>
        </p:spPr>
      </p:pic>
      <p:sp>
        <p:nvSpPr>
          <p:cNvPr id="25" name="CustomShape 6"/>
          <p:cNvSpPr/>
          <p:nvPr/>
        </p:nvSpPr>
        <p:spPr>
          <a:xfrm>
            <a:off x="214200" y="5357880"/>
            <a:ext cx="2142720" cy="685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3600">
                <a:solidFill>
                  <a:srgbClr val="000000"/>
                </a:solidFill>
                <a:latin typeface="Calibri"/>
              </a:rPr>
              <a:t>OpenBSD</a:t>
            </a:r>
            <a:endParaRPr/>
          </a:p>
        </p:txBody>
      </p:sp>
      <p:pic>
        <p:nvPicPr>
          <p:cNvPr descr="" id="2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786040" y="4572000"/>
            <a:ext cx="999720" cy="726840"/>
          </a:xfrm>
          <a:prstGeom prst="rect">
            <a:avLst/>
          </a:prstGeom>
        </p:spPr>
      </p:pic>
      <p:sp>
        <p:nvSpPr>
          <p:cNvPr id="27" name="CustomShape 7"/>
          <p:cNvSpPr/>
          <p:nvPr/>
        </p:nvSpPr>
        <p:spPr>
          <a:xfrm>
            <a:off x="2357280" y="5357880"/>
            <a:ext cx="2142720" cy="685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3600">
                <a:solidFill>
                  <a:srgbClr val="000000"/>
                </a:solidFill>
                <a:latin typeface="Calibri"/>
              </a:rPr>
              <a:t>Windows</a:t>
            </a:r>
            <a:endParaRPr/>
          </a:p>
        </p:txBody>
      </p:sp>
      <p:pic>
        <p:nvPicPr>
          <p:cNvPr descr="" id="28" name="Imag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5072040" y="4429080"/>
            <a:ext cx="843120" cy="928440"/>
          </a:xfrm>
          <a:prstGeom prst="rect">
            <a:avLst/>
          </a:prstGeom>
        </p:spPr>
      </p:pic>
      <p:sp>
        <p:nvSpPr>
          <p:cNvPr id="29" name="CustomShape 8"/>
          <p:cNvSpPr/>
          <p:nvPr/>
        </p:nvSpPr>
        <p:spPr>
          <a:xfrm>
            <a:off x="4857840" y="5357880"/>
            <a:ext cx="1285560" cy="685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3600">
                <a:solidFill>
                  <a:srgbClr val="000000"/>
                </a:solidFill>
                <a:latin typeface="Calibri"/>
              </a:rPr>
              <a:t>Linux</a:t>
            </a:r>
            <a:endParaRPr/>
          </a:p>
        </p:txBody>
      </p:sp>
      <p:sp>
        <p:nvSpPr>
          <p:cNvPr id="30" name="CustomShape 9"/>
          <p:cNvSpPr/>
          <p:nvPr/>
        </p:nvSpPr>
        <p:spPr>
          <a:xfrm>
            <a:off x="7286760" y="4500720"/>
            <a:ext cx="928440" cy="785520"/>
          </a:xfrm>
          <a:prstGeom prst="cube">
            <a:avLst>
              <a:gd fmla="val 5400" name="adj"/>
            </a:avLst>
          </a:prstGeom>
          <a:solidFill>
            <a:srgbClr val="6bde0c"/>
          </a:solidFill>
        </p:spPr>
        <p:txBody>
          <a:bodyPr anchor="ctr"/>
          <a:p>
            <a:pPr algn="ctr"/>
            <a:r>
              <a:rPr lang="fr-FR" sz="4400">
                <a:solidFill>
                  <a:srgbClr val="ffffff"/>
                </a:solidFill>
                <a:latin typeface="Segoe"/>
              </a:rPr>
              <a:t>?</a:t>
            </a:r>
            <a:endParaRPr/>
          </a:p>
        </p:txBody>
      </p:sp>
      <p:sp>
        <p:nvSpPr>
          <p:cNvPr id="31" name="CustomShape 10"/>
          <p:cNvSpPr/>
          <p:nvPr/>
        </p:nvSpPr>
        <p:spPr>
          <a:xfrm>
            <a:off x="6786720" y="5357880"/>
            <a:ext cx="2071440" cy="10713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fr-FR" sz="3600">
                <a:solidFill>
                  <a:srgbClr val="000000"/>
                </a:solidFill>
                <a:latin typeface="Calibri"/>
              </a:rPr>
              <a:t>Other OS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stomShape 1"/>
          <p:cNvSpPr/>
          <p:nvPr/>
        </p:nvSpPr>
        <p:spPr>
          <a:xfrm>
            <a:off x="285840" y="214200"/>
            <a:ext cx="7499160" cy="685440"/>
          </a:xfrm>
          <a:prstGeom prst="roundRect">
            <a:avLst>
              <a:gd fmla="val 3333" name="adj"/>
            </a:avLst>
          </a:prstGeom>
          <a:gradFill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/>
          </a:gradFill>
          <a:ln w="12600">
            <a:solidFill>
              <a:srgbClr val="f79646"/>
            </a:solidFill>
            <a:round/>
          </a:ln>
        </p:spPr>
      </p:sp>
      <p:pic>
        <p:nvPicPr>
          <p:cNvPr descr="" id="33" name="Imag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858080" y="214200"/>
            <a:ext cx="1142640" cy="599760"/>
          </a:xfrm>
          <a:prstGeom prst="rect">
            <a:avLst/>
          </a:prstGeom>
        </p:spPr>
      </p:pic>
      <p:sp>
        <p:nvSpPr>
          <p:cNvPr id="34" name="CustomShape 2"/>
          <p:cNvSpPr/>
          <p:nvPr/>
        </p:nvSpPr>
        <p:spPr>
          <a:xfrm>
            <a:off x="357120" y="214200"/>
            <a:ext cx="6356160" cy="685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3600">
                <a:solidFill>
                  <a:srgbClr val="000000"/>
                </a:solidFill>
                <a:latin typeface="Calibri"/>
              </a:rPr>
              <a:t>Why Rathaxes ?</a:t>
            </a:r>
            <a:endParaRPr/>
          </a:p>
        </p:txBody>
      </p:sp>
      <p:sp>
        <p:nvSpPr>
          <p:cNvPr id="35" name="CustomShape 3"/>
          <p:cNvSpPr/>
          <p:nvPr/>
        </p:nvSpPr>
        <p:spPr>
          <a:xfrm>
            <a:off x="857160" y="2000160"/>
            <a:ext cx="7572240" cy="41122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pPr>
              <a:buBlip>
                <a:blip r:embed="rId2"/>
              </a:buBlip>
            </a:pPr>
            <a:r>
              <a:rPr lang="fr-FR" sz="4400">
                <a:solidFill>
                  <a:srgbClr val="000000"/>
                </a:solidFill>
                <a:latin typeface="Calibri"/>
              </a:rPr>
              <a:t>Hard to write</a:t>
            </a:r>
            <a:endParaRPr/>
          </a:p>
          <a:p>
            <a:pPr>
              <a:buBlip>
                <a:blip r:embed="rId3"/>
              </a:buBlip>
            </a:pPr>
            <a:r>
              <a:rPr lang="fr-FR" sz="4400">
                <a:solidFill>
                  <a:srgbClr val="000000"/>
                </a:solidFill>
                <a:latin typeface="Calibri"/>
              </a:rPr>
              <a:t>Mono Operating System</a:t>
            </a:r>
            <a:endParaRPr/>
          </a:p>
          <a:p>
            <a:pPr>
              <a:buBlip>
                <a:blip r:embed="rId4"/>
              </a:buBlip>
            </a:pPr>
            <a:r>
              <a:rPr lang="fr-FR" sz="4400">
                <a:solidFill>
                  <a:srgbClr val="000000"/>
                </a:solidFill>
                <a:latin typeface="Calibri"/>
              </a:rPr>
              <a:t>A Critical system component :  Kernel panics </a:t>
            </a:r>
            <a:endParaRPr/>
          </a:p>
        </p:txBody>
      </p:sp>
      <p:sp>
        <p:nvSpPr>
          <p:cNvPr id="36" name="CustomShape 4"/>
          <p:cNvSpPr/>
          <p:nvPr/>
        </p:nvSpPr>
        <p:spPr>
          <a:xfrm>
            <a:off x="285840" y="1285920"/>
            <a:ext cx="7572240" cy="685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3600">
                <a:solidFill>
                  <a:srgbClr val="000000"/>
                </a:solidFill>
                <a:latin typeface="Calibri"/>
              </a:rPr>
              <a:t>Driver is: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285840" y="214200"/>
            <a:ext cx="7499160" cy="685440"/>
          </a:xfrm>
          <a:prstGeom prst="roundRect">
            <a:avLst>
              <a:gd fmla="val 3333" name="adj"/>
            </a:avLst>
          </a:prstGeom>
          <a:gradFill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/>
          </a:gradFill>
          <a:ln w="12600">
            <a:solidFill>
              <a:srgbClr val="f79646"/>
            </a:solidFill>
            <a:round/>
          </a:ln>
        </p:spPr>
      </p:sp>
      <p:pic>
        <p:nvPicPr>
          <p:cNvPr descr="" id="38" name="Imag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858080" y="214200"/>
            <a:ext cx="1142640" cy="599760"/>
          </a:xfrm>
          <a:prstGeom prst="rect">
            <a:avLst/>
          </a:prstGeom>
        </p:spPr>
      </p:pic>
      <p:sp>
        <p:nvSpPr>
          <p:cNvPr id="39" name="CustomShape 2"/>
          <p:cNvSpPr/>
          <p:nvPr/>
        </p:nvSpPr>
        <p:spPr>
          <a:xfrm>
            <a:off x="357120" y="214200"/>
            <a:ext cx="6356160" cy="685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3600">
                <a:solidFill>
                  <a:srgbClr val="000000"/>
                </a:solidFill>
                <a:latin typeface="Calibri"/>
              </a:rPr>
              <a:t>How is it possible?</a:t>
            </a:r>
            <a:endParaRPr/>
          </a:p>
        </p:txBody>
      </p:sp>
      <p:sp>
        <p:nvSpPr>
          <p:cNvPr id="40" name="CustomShape 3"/>
          <p:cNvSpPr/>
          <p:nvPr/>
        </p:nvSpPr>
        <p:spPr>
          <a:xfrm>
            <a:off x="357120" y="1500120"/>
            <a:ext cx="8786520" cy="3930840"/>
          </a:xfrm>
          <a:prstGeom prst="rect">
            <a:avLst/>
          </a:prstGeom>
        </p:spPr>
        <p:txBody>
          <a:bodyPr bIns="45000" lIns="90000" rIns="90000" tIns="45000"/>
          <a:p>
            <a:pPr>
              <a:buBlip>
                <a:blip r:embed="rId2"/>
              </a:buBlip>
            </a:pPr>
            <a:r>
              <a:rPr lang="fr-FR" sz="3600">
                <a:solidFill>
                  <a:srgbClr val="000000"/>
                </a:solidFill>
                <a:latin typeface="Calibri"/>
              </a:rPr>
              <a:t>Part of the code is shared between OSes : device algorithms</a:t>
            </a:r>
            <a:endParaRPr/>
          </a:p>
          <a:p>
            <a:endParaRPr/>
          </a:p>
          <a:p>
            <a:pPr>
              <a:buBlip>
                <a:blip r:embed="rId3"/>
              </a:buBlip>
            </a:pPr>
            <a:r>
              <a:rPr lang="fr-FR" sz="360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600">
                <a:solidFill>
                  <a:srgbClr val="000000"/>
                </a:solidFill>
                <a:latin typeface="Calibri"/>
              </a:rPr>
              <a:t>Concepts are shared</a:t>
            </a:r>
            <a:endParaRPr/>
          </a:p>
          <a:p>
            <a:endParaRPr/>
          </a:p>
          <a:p>
            <a:pPr>
              <a:buBlip>
                <a:blip r:embed="rId4"/>
              </a:buBlip>
            </a:pPr>
            <a:r>
              <a:rPr lang="fr-FR" sz="3600">
                <a:solidFill>
                  <a:srgbClr val="000000"/>
                </a:solidFill>
                <a:latin typeface="Calibri"/>
              </a:rPr>
              <a:t>Similar projects have been attempted before  (DEVIL)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72040" y="2728800"/>
            <a:ext cx="767880" cy="685440"/>
          </a:xfrm>
          <a:prstGeom prst="rightArrow">
            <a:avLst>
              <a:gd fmla="val 10000" name="adj1"/>
              <a:gd fmla="val 5601" name="adj2"/>
            </a:avLst>
          </a:prstGeom>
          <a:gradFill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/>
          </a:gradFill>
          <a:ln w="12600">
            <a:solidFill>
              <a:srgbClr val="000000"/>
            </a:solidFill>
            <a:miter/>
          </a:ln>
        </p:spPr>
      </p:sp>
      <p:sp>
        <p:nvSpPr>
          <p:cNvPr id="42" name="CustomShape 2"/>
          <p:cNvSpPr/>
          <p:nvPr/>
        </p:nvSpPr>
        <p:spPr>
          <a:xfrm>
            <a:off x="7143840" y="2728800"/>
            <a:ext cx="767880" cy="685440"/>
          </a:xfrm>
          <a:prstGeom prst="rightArrow">
            <a:avLst>
              <a:gd fmla="val 10000" name="adj1"/>
              <a:gd fmla="val 5601" name="adj2"/>
            </a:avLst>
          </a:prstGeom>
          <a:gradFill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/>
          </a:gradFill>
          <a:ln w="12600">
            <a:solidFill>
              <a:srgbClr val="000000"/>
            </a:solidFill>
            <a:miter/>
          </a:ln>
        </p:spPr>
      </p:sp>
      <p:sp>
        <p:nvSpPr>
          <p:cNvPr id="43" name="CustomShape 3"/>
          <p:cNvSpPr/>
          <p:nvPr/>
        </p:nvSpPr>
        <p:spPr>
          <a:xfrm>
            <a:off x="1214280" y="2800440"/>
            <a:ext cx="767880" cy="685440"/>
          </a:xfrm>
          <a:prstGeom prst="rightArrow">
            <a:avLst>
              <a:gd fmla="val 10000" name="adj1"/>
              <a:gd fmla="val 5601" name="adj2"/>
            </a:avLst>
          </a:prstGeom>
          <a:gradFill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/>
          </a:gradFill>
          <a:ln w="12600">
            <a:solidFill>
              <a:srgbClr val="000000"/>
            </a:solidFill>
            <a:miter/>
          </a:ln>
        </p:spPr>
      </p:sp>
      <p:sp>
        <p:nvSpPr>
          <p:cNvPr id="44" name="CustomShape 4"/>
          <p:cNvSpPr/>
          <p:nvPr/>
        </p:nvSpPr>
        <p:spPr>
          <a:xfrm>
            <a:off x="3143160" y="2800440"/>
            <a:ext cx="767880" cy="685440"/>
          </a:xfrm>
          <a:prstGeom prst="rightArrow">
            <a:avLst>
              <a:gd fmla="val 10000" name="adj1"/>
              <a:gd fmla="val 5601" name="adj2"/>
            </a:avLst>
          </a:prstGeom>
          <a:gradFill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/>
          </a:gradFill>
          <a:ln w="12600">
            <a:solidFill>
              <a:srgbClr val="000000"/>
            </a:solidFill>
            <a:miter/>
          </a:ln>
        </p:spPr>
      </p:sp>
      <p:sp>
        <p:nvSpPr>
          <p:cNvPr id="45" name="CustomShape 5"/>
          <p:cNvSpPr/>
          <p:nvPr/>
        </p:nvSpPr>
        <p:spPr>
          <a:xfrm>
            <a:off x="214200" y="4143240"/>
            <a:ext cx="4142880" cy="2285640"/>
          </a:xfrm>
          <a:prstGeom prst="wedgeRoundRectCallout">
            <a:avLst>
              <a:gd fmla="val -4024" name="adj1"/>
              <a:gd fmla="val -13636" name="adj2"/>
            </a:avLst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46" name="CustomShape 6"/>
          <p:cNvSpPr/>
          <p:nvPr/>
        </p:nvSpPr>
        <p:spPr>
          <a:xfrm>
            <a:off x="428760" y="4429080"/>
            <a:ext cx="3857400" cy="1714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0d0d0d"/>
                </a:solidFill>
                <a:latin typeface="Calibri"/>
              </a:rPr>
              <a:t>Rtx files are parsed by the compiler</a:t>
            </a:r>
            <a:endParaRPr/>
          </a:p>
        </p:txBody>
      </p:sp>
      <p:sp>
        <p:nvSpPr>
          <p:cNvPr id="47" name="CustomShape 7"/>
          <p:cNvSpPr/>
          <p:nvPr/>
        </p:nvSpPr>
        <p:spPr>
          <a:xfrm>
            <a:off x="285840" y="214200"/>
            <a:ext cx="7499160" cy="685440"/>
          </a:xfrm>
          <a:prstGeom prst="roundRect">
            <a:avLst>
              <a:gd fmla="val 3333" name="adj"/>
            </a:avLst>
          </a:prstGeom>
          <a:gradFill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/>
          </a:gradFill>
          <a:ln w="12600">
            <a:solidFill>
              <a:srgbClr val="f79646"/>
            </a:solidFill>
            <a:round/>
          </a:ln>
        </p:spPr>
      </p:sp>
      <p:pic>
        <p:nvPicPr>
          <p:cNvPr descr="" id="48" name="Imag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858080" y="214200"/>
            <a:ext cx="1142640" cy="599760"/>
          </a:xfrm>
          <a:prstGeom prst="rect">
            <a:avLst/>
          </a:prstGeom>
        </p:spPr>
      </p:pic>
      <p:sp>
        <p:nvSpPr>
          <p:cNvPr id="49" name="CustomShape 8"/>
          <p:cNvSpPr/>
          <p:nvPr/>
        </p:nvSpPr>
        <p:spPr>
          <a:xfrm>
            <a:off x="357120" y="214200"/>
            <a:ext cx="6356160" cy="685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3600">
                <a:solidFill>
                  <a:srgbClr val="000000"/>
                </a:solidFill>
                <a:latin typeface="Calibri"/>
              </a:rPr>
              <a:t>How Rathaxes works ?</a:t>
            </a:r>
            <a:endParaRPr/>
          </a:p>
        </p:txBody>
      </p:sp>
      <p:sp>
        <p:nvSpPr>
          <p:cNvPr id="50" name="CustomShape 9"/>
          <p:cNvSpPr/>
          <p:nvPr/>
        </p:nvSpPr>
        <p:spPr>
          <a:xfrm>
            <a:off x="2000160" y="2443320"/>
            <a:ext cx="1026720" cy="1233000"/>
          </a:xfrm>
          <a:prstGeom prst="rect">
            <a:avLst/>
          </a:prstGeom>
          <a:gradFill>
            <a:gsLst>
              <a:gs pos="0">
                <a:srgbClr val="c0504d"/>
              </a:gs>
              <a:gs pos="100000">
                <a:srgbClr val="622423"/>
              </a:gs>
            </a:gsLst>
            <a:lin ang="2700000"/>
          </a:gradFill>
          <a:ln w="12600">
            <a:solidFill>
              <a:srgbClr val="f2f2f2"/>
            </a:solidFill>
            <a:miter/>
          </a:ln>
        </p:spPr>
      </p:sp>
      <p:sp>
        <p:nvSpPr>
          <p:cNvPr id="51" name="CustomShape 10"/>
          <p:cNvSpPr/>
          <p:nvPr/>
        </p:nvSpPr>
        <p:spPr>
          <a:xfrm>
            <a:off x="2000160" y="2514600"/>
            <a:ext cx="864720" cy="1180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Parsing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Frontal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RDSL</a:t>
            </a:r>
            <a:endParaRPr/>
          </a:p>
          <a:p>
            <a:endParaRPr/>
          </a:p>
        </p:txBody>
      </p:sp>
      <p:sp>
        <p:nvSpPr>
          <p:cNvPr id="52" name="CustomShape 11"/>
          <p:cNvSpPr/>
          <p:nvPr/>
        </p:nvSpPr>
        <p:spPr>
          <a:xfrm>
            <a:off x="3973680" y="2443320"/>
            <a:ext cx="1026720" cy="1213920"/>
          </a:xfrm>
          <a:prstGeom prst="rect">
            <a:avLst/>
          </a:prstGeom>
          <a:gradFill>
            <a:gsLst>
              <a:gs pos="0">
                <a:srgbClr val="c0504d"/>
              </a:gs>
              <a:gs pos="100000">
                <a:srgbClr val="622423"/>
              </a:gs>
            </a:gsLst>
            <a:lin ang="2700000"/>
          </a:gradFill>
          <a:ln w="12600">
            <a:solidFill>
              <a:srgbClr val="f2f2f2"/>
            </a:solidFill>
            <a:miter/>
          </a:ln>
        </p:spPr>
      </p:sp>
      <p:sp>
        <p:nvSpPr>
          <p:cNvPr id="53" name="CustomShape 12"/>
          <p:cNvSpPr/>
          <p:nvPr/>
        </p:nvSpPr>
        <p:spPr>
          <a:xfrm>
            <a:off x="3973680" y="2443320"/>
            <a:ext cx="1026720" cy="112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Parsing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Frontal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BDSL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54" name="CustomShape 13"/>
          <p:cNvSpPr/>
          <p:nvPr/>
        </p:nvSpPr>
        <p:spPr>
          <a:xfrm>
            <a:off x="8096400" y="3871800"/>
            <a:ext cx="1047240" cy="342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0d0d0d"/>
                </a:solidFill>
                <a:latin typeface="Calibri"/>
              </a:rPr>
              <a:t>.C Files</a:t>
            </a:r>
            <a:endParaRPr/>
          </a:p>
        </p:txBody>
      </p:sp>
      <p:pic>
        <p:nvPicPr>
          <p:cNvPr descr="" id="55" name="Imag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8191440" y="2657520"/>
            <a:ext cx="647280" cy="742680"/>
          </a:xfrm>
          <a:prstGeom prst="rect">
            <a:avLst/>
          </a:prstGeom>
        </p:spPr>
      </p:pic>
      <p:pic>
        <p:nvPicPr>
          <p:cNvPr descr="" id="56" name="Imag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8344080" y="2809800"/>
            <a:ext cx="647280" cy="742680"/>
          </a:xfrm>
          <a:prstGeom prst="rect">
            <a:avLst/>
          </a:prstGeom>
        </p:spPr>
      </p:pic>
      <p:pic>
        <p:nvPicPr>
          <p:cNvPr descr="" id="57" name="Image 18"/>
          <p:cNvPicPr/>
          <p:nvPr/>
        </p:nvPicPr>
        <p:blipFill>
          <a:blip r:embed="rId4"/>
          <a:stretch>
            <a:fillRect/>
          </a:stretch>
        </p:blipFill>
        <p:spPr>
          <a:xfrm>
            <a:off x="8496360" y="2962440"/>
            <a:ext cx="647280" cy="742680"/>
          </a:xfrm>
          <a:prstGeom prst="rect">
            <a:avLst/>
          </a:prstGeom>
        </p:spPr>
      </p:pic>
      <p:sp>
        <p:nvSpPr>
          <p:cNvPr id="58" name="CustomShape 14"/>
          <p:cNvSpPr/>
          <p:nvPr/>
        </p:nvSpPr>
        <p:spPr>
          <a:xfrm>
            <a:off x="5857920" y="2443320"/>
            <a:ext cx="1026720" cy="1213920"/>
          </a:xfrm>
          <a:prstGeom prst="rect">
            <a:avLst/>
          </a:prstGeom>
          <a:gradFill>
            <a:gsLst>
              <a:gs pos="0">
                <a:srgbClr val="c0504d"/>
              </a:gs>
              <a:gs pos="100000">
                <a:srgbClr val="622423"/>
              </a:gs>
            </a:gsLst>
            <a:lin ang="2700000"/>
          </a:gradFill>
          <a:ln w="12600">
            <a:solidFill>
              <a:srgbClr val="f2f2f2"/>
            </a:solidFill>
            <a:miter/>
          </a:ln>
        </p:spPr>
      </p:sp>
      <p:sp>
        <p:nvSpPr>
          <p:cNvPr id="59" name="CustomShape 15"/>
          <p:cNvSpPr/>
          <p:nvPr/>
        </p:nvSpPr>
        <p:spPr>
          <a:xfrm>
            <a:off x="5857920" y="2443320"/>
            <a:ext cx="1026720" cy="914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ffffff"/>
                </a:solidFill>
                <a:latin typeface="Calibri"/>
              </a:rPr>
              <a:t>BackEnd</a:t>
            </a:r>
            <a:endParaRPr/>
          </a:p>
          <a:p>
            <a:endParaRPr/>
          </a:p>
        </p:txBody>
      </p:sp>
      <p:pic>
        <p:nvPicPr>
          <p:cNvPr descr="" id="60" name="Image 8"/>
          <p:cNvPicPr/>
          <p:nvPr/>
        </p:nvPicPr>
        <p:blipFill>
          <a:blip r:embed="rId5"/>
          <a:stretch>
            <a:fillRect/>
          </a:stretch>
        </p:blipFill>
        <p:spPr>
          <a:xfrm>
            <a:off x="142920" y="2614680"/>
            <a:ext cx="647280" cy="742680"/>
          </a:xfrm>
          <a:prstGeom prst="rect">
            <a:avLst/>
          </a:prstGeom>
        </p:spPr>
      </p:pic>
      <p:pic>
        <p:nvPicPr>
          <p:cNvPr descr="" id="61" name="Image 9"/>
          <p:cNvPicPr/>
          <p:nvPr/>
        </p:nvPicPr>
        <p:blipFill>
          <a:blip r:embed="rId6"/>
          <a:stretch>
            <a:fillRect/>
          </a:stretch>
        </p:blipFill>
        <p:spPr>
          <a:xfrm>
            <a:off x="295200" y="2762280"/>
            <a:ext cx="647280" cy="742680"/>
          </a:xfrm>
          <a:prstGeom prst="rect">
            <a:avLst/>
          </a:prstGeom>
        </p:spPr>
      </p:pic>
      <p:pic>
        <p:nvPicPr>
          <p:cNvPr descr="" id="62" name="Image 10"/>
          <p:cNvPicPr/>
          <p:nvPr/>
        </p:nvPicPr>
        <p:blipFill>
          <a:blip r:embed="rId7"/>
          <a:stretch>
            <a:fillRect/>
          </a:stretch>
        </p:blipFill>
        <p:spPr>
          <a:xfrm>
            <a:off x="447480" y="2914560"/>
            <a:ext cx="647280" cy="742680"/>
          </a:xfrm>
          <a:prstGeom prst="rect">
            <a:avLst/>
          </a:prstGeom>
        </p:spPr>
      </p:pic>
      <p:sp>
        <p:nvSpPr>
          <p:cNvPr id="63" name="CustomShape 16"/>
          <p:cNvSpPr/>
          <p:nvPr/>
        </p:nvSpPr>
        <p:spPr>
          <a:xfrm>
            <a:off x="214200" y="3728880"/>
            <a:ext cx="1213920" cy="342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fr-FR" sz="1400">
                <a:solidFill>
                  <a:srgbClr val="0d0d0d"/>
                </a:solidFill>
                <a:latin typeface="Calibri"/>
              </a:rPr>
              <a:t>Files.rtx</a:t>
            </a:r>
            <a:endParaRPr/>
          </a:p>
        </p:txBody>
      </p:sp>
      <p:sp>
        <p:nvSpPr>
          <p:cNvPr id="64" name="CustomShape 17"/>
          <p:cNvSpPr/>
          <p:nvPr/>
        </p:nvSpPr>
        <p:spPr>
          <a:xfrm>
            <a:off x="4113360" y="4441680"/>
            <a:ext cx="767880" cy="685440"/>
          </a:xfrm>
          <a:prstGeom prst="rightArrow">
            <a:avLst>
              <a:gd fmla="val 10000" name="adj1"/>
              <a:gd fmla="val 5601" name="adj2"/>
            </a:avLst>
          </a:prstGeom>
          <a:gradFill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/>
          </a:gradFill>
          <a:ln w="12600">
            <a:solidFill>
              <a:srgbClr val="000000"/>
            </a:solidFill>
            <a:miter/>
          </a:ln>
        </p:spPr>
      </p:sp>
      <p:sp>
        <p:nvSpPr>
          <p:cNvPr id="65" name="CustomShape 18"/>
          <p:cNvSpPr/>
          <p:nvPr/>
        </p:nvSpPr>
        <p:spPr>
          <a:xfrm>
            <a:off x="3286080" y="4572000"/>
            <a:ext cx="642600" cy="1356840"/>
          </a:xfrm>
          <a:prstGeom prst="cube">
            <a:avLst>
              <a:gd fmla="val 5400" name="adj"/>
            </a:avLst>
          </a:prstGeom>
          <a:gradFill>
            <a:gsLst>
              <a:gs pos="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66" name="CustomShape 19"/>
          <p:cNvSpPr/>
          <p:nvPr/>
        </p:nvSpPr>
        <p:spPr>
          <a:xfrm>
            <a:off x="3357720" y="5842080"/>
            <a:ext cx="769680" cy="285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fr-FR">
                <a:solidFill>
                  <a:srgbClr val="0d0d0d"/>
                </a:solidFill>
                <a:latin typeface="Calibri"/>
              </a:rPr>
              <a:t>Linux</a:t>
            </a:r>
            <a:endParaRPr/>
          </a:p>
        </p:txBody>
      </p:sp>
      <p:sp>
        <p:nvSpPr>
          <p:cNvPr id="67" name="CustomShape 20"/>
          <p:cNvSpPr/>
          <p:nvPr/>
        </p:nvSpPr>
        <p:spPr>
          <a:xfrm>
            <a:off x="3857760" y="4572000"/>
            <a:ext cx="642600" cy="1356840"/>
          </a:xfrm>
          <a:prstGeom prst="cube">
            <a:avLst>
              <a:gd fmla="val 5400" name="adj"/>
            </a:avLst>
          </a:prstGeom>
          <a:gradFill>
            <a:gsLst>
              <a:gs pos="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68" name="CustomShape 21"/>
          <p:cNvSpPr/>
          <p:nvPr/>
        </p:nvSpPr>
        <p:spPr>
          <a:xfrm>
            <a:off x="3929040" y="5842080"/>
            <a:ext cx="1126800" cy="285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fr-FR">
                <a:solidFill>
                  <a:srgbClr val="0d0d0d"/>
                </a:solidFill>
                <a:latin typeface="Calibri"/>
              </a:rPr>
              <a:t>Windows</a:t>
            </a:r>
            <a:endParaRPr/>
          </a:p>
        </p:txBody>
      </p:sp>
      <p:sp>
        <p:nvSpPr>
          <p:cNvPr id="69" name="CustomShape 22"/>
          <p:cNvSpPr/>
          <p:nvPr/>
        </p:nvSpPr>
        <p:spPr>
          <a:xfrm>
            <a:off x="4429080" y="4572000"/>
            <a:ext cx="642600" cy="1356840"/>
          </a:xfrm>
          <a:prstGeom prst="cube">
            <a:avLst>
              <a:gd fmla="val 5400" name="adj"/>
            </a:avLst>
          </a:prstGeom>
          <a:gradFill>
            <a:gsLst>
              <a:gs pos="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70" name="CustomShape 23"/>
          <p:cNvSpPr/>
          <p:nvPr/>
        </p:nvSpPr>
        <p:spPr>
          <a:xfrm>
            <a:off x="4500720" y="5842080"/>
            <a:ext cx="1126800" cy="285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fr-FR">
                <a:solidFill>
                  <a:srgbClr val="0d0d0d"/>
                </a:solidFill>
                <a:latin typeface="Calibri"/>
              </a:rPr>
              <a:t>OpenBSD</a:t>
            </a:r>
            <a:endParaRPr/>
          </a:p>
        </p:txBody>
      </p:sp>
      <p:sp>
        <p:nvSpPr>
          <p:cNvPr id="71" name="CustomShape 24"/>
          <p:cNvSpPr/>
          <p:nvPr/>
        </p:nvSpPr>
        <p:spPr>
          <a:xfrm>
            <a:off x="5000760" y="4572000"/>
            <a:ext cx="642600" cy="1356840"/>
          </a:xfrm>
          <a:prstGeom prst="cube">
            <a:avLst>
              <a:gd fmla="val 5400" name="adj"/>
            </a:avLst>
          </a:prstGeom>
          <a:gradFill>
            <a:gsLst>
              <a:gs pos="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72" name="CustomShape 25"/>
          <p:cNvSpPr/>
          <p:nvPr/>
        </p:nvSpPr>
        <p:spPr>
          <a:xfrm>
            <a:off x="5072040" y="5842080"/>
            <a:ext cx="1055520" cy="285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fr-FR">
                <a:solidFill>
                  <a:srgbClr val="0d0d0d"/>
                </a:solidFill>
                <a:latin typeface="Calibri"/>
              </a:rPr>
              <a:t>Others</a:t>
            </a:r>
            <a:endParaRPr/>
          </a:p>
        </p:txBody>
      </p:sp>
      <p:sp>
        <p:nvSpPr>
          <p:cNvPr id="73" name="CustomShape 26"/>
          <p:cNvSpPr/>
          <p:nvPr/>
        </p:nvSpPr>
        <p:spPr>
          <a:xfrm>
            <a:off x="3500280" y="6000840"/>
            <a:ext cx="1856880" cy="428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fr-FR" sz="2400">
                <a:solidFill>
                  <a:srgbClr val="0d0d0d"/>
                </a:solidFill>
                <a:latin typeface="Calibri"/>
              </a:rPr>
              <a:t>Black Library</a:t>
            </a:r>
            <a:endParaRPr/>
          </a:p>
        </p:txBody>
      </p:sp>
      <p:sp>
        <p:nvSpPr>
          <p:cNvPr id="74" name="CustomShape 27"/>
          <p:cNvSpPr/>
          <p:nvPr/>
        </p:nvSpPr>
        <p:spPr>
          <a:xfrm>
            <a:off x="214200" y="4143240"/>
            <a:ext cx="4142880" cy="2285640"/>
          </a:xfrm>
          <a:prstGeom prst="wedgeRoundRectCallout">
            <a:avLst>
              <a:gd fmla="val -7351" name="adj1"/>
              <a:gd fmla="val -11298" name="adj2"/>
            </a:avLst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75" name="CustomShape 28"/>
          <p:cNvSpPr/>
          <p:nvPr/>
        </p:nvSpPr>
        <p:spPr>
          <a:xfrm>
            <a:off x="428760" y="4429080"/>
            <a:ext cx="3857400" cy="1714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0d0d0d"/>
                </a:solidFill>
                <a:latin typeface="Calibri"/>
              </a:rPr>
              <a:t>Developer writes his driver in Rathaxes in rtx files</a:t>
            </a:r>
            <a:endParaRPr/>
          </a:p>
        </p:txBody>
      </p:sp>
      <p:sp>
        <p:nvSpPr>
          <p:cNvPr id="76" name="CustomShape 29"/>
          <p:cNvSpPr/>
          <p:nvPr/>
        </p:nvSpPr>
        <p:spPr>
          <a:xfrm>
            <a:off x="5072040" y="1214280"/>
            <a:ext cx="4000320" cy="2285640"/>
          </a:xfrm>
          <a:prstGeom prst="wedgeRoundRectCallout">
            <a:avLst>
              <a:gd fmla="val -10542" name="adj1"/>
              <a:gd fmla="val 16024" name="adj2"/>
            </a:avLst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77" name="CustomShape 30"/>
          <p:cNvSpPr/>
          <p:nvPr/>
        </p:nvSpPr>
        <p:spPr>
          <a:xfrm>
            <a:off x="5279040" y="1500120"/>
            <a:ext cx="3724200" cy="1714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0d0d0d"/>
                </a:solidFill>
                <a:latin typeface="Calibri"/>
              </a:rPr>
              <a:t>The compiler chooses pieces of code to generate from the back library</a:t>
            </a:r>
            <a:endParaRPr/>
          </a:p>
        </p:txBody>
      </p:sp>
      <p:sp>
        <p:nvSpPr>
          <p:cNvPr id="78" name="CustomShape 31"/>
          <p:cNvSpPr/>
          <p:nvPr/>
        </p:nvSpPr>
        <p:spPr>
          <a:xfrm>
            <a:off x="4429080" y="1071720"/>
            <a:ext cx="4571640" cy="5500440"/>
          </a:xfrm>
          <a:prstGeom prst="roundRect">
            <a:avLst>
              <a:gd fmla="val 1241" name="adj"/>
            </a:avLst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79" name="CustomShape 32"/>
          <p:cNvSpPr/>
          <p:nvPr/>
        </p:nvSpPr>
        <p:spPr>
          <a:xfrm>
            <a:off x="4776480" y="1357200"/>
            <a:ext cx="4224240" cy="5285880"/>
          </a:xfrm>
          <a:prstGeom prst="rect">
            <a:avLst/>
          </a:prstGeom>
        </p:spPr>
        <p:txBody>
          <a:bodyPr/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157 KERNEL_INTERFACES interface_rs232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158 {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159     read(CONTEXT context, BUFFER output)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160     {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161         CONCAT(output, rcv_buff)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162             PRE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163             {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164                 WAIT(lsr.data_available, lsr.data_available-&gt;TRUE);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165             };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166     };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167 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168     write(CONTEXT context, BUFFER input)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169     {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170         WAIT(lsr.thr_and_line, lsr.thr_and_line-&gt;empty_idle);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171         COPY(snd_buff, input)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172             PRE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173             {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174                 WAIT(lsr.thr_state, lsr.thr_state-&gt;empty);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175             };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176     };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177 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178     on_plug(CONTEXT context)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179     {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180         SET(baudrate, 0d9600);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181 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182         // Set mode 8 data bits, 1 stop bit, no parity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183         SET(lcr.word_lenght, lcr.word_lenght-&gt;_8bits);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184         SET(lcr.stop_bits, lcr.stop_bits-&gt;_1stop_bits);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185         SET(lcr.parity_type, lcr.parity_type-&gt;none);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186 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187         SET(mcr.rts, 1);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188         SET(mcr.dts, 1);</a:t>
            </a:r>
            <a:endParaRPr/>
          </a:p>
          <a:p>
            <a:r>
              <a:rPr lang="fr-FR" sz="1000">
                <a:solidFill>
                  <a:srgbClr val="ffffff"/>
                </a:solidFill>
              </a:rPr>
              <a:t>  </a:t>
            </a:r>
            <a:r>
              <a:rPr lang="fr-FR" sz="1000">
                <a:solidFill>
                  <a:srgbClr val="ffffff"/>
                </a:solidFill>
              </a:rPr>
              <a:t>189     };</a:t>
            </a:r>
            <a:endParaRPr/>
          </a:p>
          <a:p>
            <a:endParaRPr/>
          </a:p>
        </p:txBody>
      </p:sp>
      <p:sp>
        <p:nvSpPr>
          <p:cNvPr id="80" name="CustomShape 33"/>
          <p:cNvSpPr/>
          <p:nvPr/>
        </p:nvSpPr>
        <p:spPr>
          <a:xfrm>
            <a:off x="4786200" y="4214880"/>
            <a:ext cx="4142880" cy="2285640"/>
          </a:xfrm>
          <a:prstGeom prst="wedgeRoundRectCallout">
            <a:avLst>
              <a:gd fmla="val -4024" name="adj1"/>
              <a:gd fmla="val -13636" name="adj2"/>
            </a:avLst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81" name="CustomShape 34"/>
          <p:cNvSpPr/>
          <p:nvPr/>
        </p:nvSpPr>
        <p:spPr>
          <a:xfrm>
            <a:off x="5000760" y="4500720"/>
            <a:ext cx="3857400" cy="1714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0d0d0d"/>
                </a:solidFill>
                <a:latin typeface="Calibri"/>
              </a:rPr>
              <a:t>The compiler builds pieces of code to prepare the C code generation</a:t>
            </a:r>
            <a:endParaRPr/>
          </a:p>
        </p:txBody>
      </p:sp>
      <p:sp>
        <p:nvSpPr>
          <p:cNvPr id="82" name="CustomShape 35"/>
          <p:cNvSpPr/>
          <p:nvPr/>
        </p:nvSpPr>
        <p:spPr>
          <a:xfrm>
            <a:off x="4786200" y="4214880"/>
            <a:ext cx="4142880" cy="2285640"/>
          </a:xfrm>
          <a:prstGeom prst="wedgeRoundRectCallout">
            <a:avLst>
              <a:gd fmla="val 3784" name="adj1"/>
              <a:gd fmla="val -15113" name="adj2"/>
            </a:avLst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83" name="CustomShape 36"/>
          <p:cNvSpPr/>
          <p:nvPr/>
        </p:nvSpPr>
        <p:spPr>
          <a:xfrm>
            <a:off x="5000760" y="4500720"/>
            <a:ext cx="3857400" cy="1714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0d0d0d"/>
                </a:solidFill>
                <a:latin typeface="Calibri"/>
              </a:rPr>
              <a:t>Compiler generates C code ready to be compiled</a:t>
            </a:r>
            <a:endParaRPr/>
          </a:p>
        </p:txBody>
      </p:sp>
    </p:spTree>
  </p:cSld>
  <p:timing>
    <p:tnLst>
      <p:par>
        <p:cTn dur="indefinite" id="10" nodeType="tmRoot" restart="never">
          <p:childTnLst>
            <p:seq>
              <p:cTn dur="indefinite" id="11" nodeType="mainSeq">
                <p:childTnLst>
                  <p:par>
                    <p:cTn fill="hold" id="12">
                      <p:stCondLst>
                        <p:cond delay="indefinite"/>
                      </p:stCondLst>
                      <p:childTnLst>
                        <p:par>
                          <p:cTn fill="hold" id="13">
                            <p:stCondLst>
                              <p:cond delay="0"/>
                            </p:stCondLst>
                            <p:childTnLst>
                              <p:par>
                                <p:cTn fill="hold" id="14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6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7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8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1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2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4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5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>
                      <p:stCondLst>
                        <p:cond delay="indefinite"/>
                      </p:stCondLst>
                      <p:childTnLst>
                        <p:par>
                          <p:cTn fill="hold" id="27">
                            <p:stCondLst>
                              <p:cond delay="0"/>
                            </p:stCondLst>
                            <p:childTnLst>
                              <p:par>
                                <p:cTn fill="hold" id="28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dur="500" fill="freeze" id="29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freeze" id="3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2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dur="500" fill="freeze" id="33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freeze" id="34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6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8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9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0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42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3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4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46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7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8">
                      <p:stCondLst>
                        <p:cond delay="indefinite"/>
                      </p:stCondLst>
                      <p:childTnLst>
                        <p:par>
                          <p:cTn fill="hold" id="49">
                            <p:stCondLst>
                              <p:cond delay="0"/>
                            </p:stCondLst>
                            <p:childTnLst>
                              <p:par>
                                <p:cTn fill="hold" id="50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dur="500" fill="freeze" id="51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freeze" id="52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4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56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57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58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6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6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62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64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65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66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68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69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70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72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73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4">
                      <p:stCondLst>
                        <p:cond delay="indefinite"/>
                      </p:stCondLst>
                      <p:childTnLst>
                        <p:par>
                          <p:cTn fill="hold" id="75">
                            <p:stCondLst>
                              <p:cond delay="0"/>
                            </p:stCondLst>
                            <p:childTnLst>
                              <p:par>
                                <p:cTn fill="hold" id="76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dur="500" fill="freeze" id="77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freeze" id="78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79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0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82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83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84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86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87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88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9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9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2">
                      <p:stCondLst>
                        <p:cond delay="indefinite"/>
                      </p:stCondLst>
                      <p:childTnLst>
                        <p:par>
                          <p:cTn fill="hold" id="93">
                            <p:stCondLst>
                              <p:cond delay="0"/>
                            </p:stCondLst>
                            <p:childTnLst>
                              <p:par>
                                <p:cTn fill="hold" id="94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dur="500" fill="freeze" id="95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freeze" id="96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97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8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01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02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04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05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06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08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09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28800" y="1143000"/>
            <a:ext cx="7499160" cy="685440"/>
          </a:xfrm>
          <a:prstGeom prst="roundRect">
            <a:avLst>
              <a:gd fmla="val 3333" name="adj"/>
            </a:avLst>
          </a:prstGeom>
          <a:gradFill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/>
          </a:gradFill>
          <a:ln w="12600">
            <a:solidFill>
              <a:srgbClr val="f79646"/>
            </a:solidFill>
            <a:round/>
          </a:ln>
        </p:spPr>
      </p:sp>
      <p:sp>
        <p:nvSpPr>
          <p:cNvPr id="85" name="CustomShape 2"/>
          <p:cNvSpPr/>
          <p:nvPr/>
        </p:nvSpPr>
        <p:spPr>
          <a:xfrm>
            <a:off x="3643200" y="1143000"/>
            <a:ext cx="2142720" cy="685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3600">
                <a:solidFill>
                  <a:srgbClr val="000000"/>
                </a:solidFill>
                <a:latin typeface="Calibri"/>
              </a:rPr>
              <a:t>Thanks to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214200" y="2428920"/>
            <a:ext cx="8715240" cy="17856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pic>
        <p:nvPicPr>
          <p:cNvPr descr="" id="8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1440" y="2500200"/>
            <a:ext cx="2085480" cy="1485720"/>
          </a:xfrm>
          <a:prstGeom prst="rect">
            <a:avLst/>
          </a:prstGeom>
        </p:spPr>
      </p:pic>
      <p:pic>
        <p:nvPicPr>
          <p:cNvPr descr="" id="88" name="Imag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352680" y="2838600"/>
            <a:ext cx="1647360" cy="875880"/>
          </a:xfrm>
          <a:prstGeom prst="rect">
            <a:avLst/>
          </a:prstGeom>
        </p:spPr>
      </p:pic>
      <p:pic>
        <p:nvPicPr>
          <p:cNvPr descr="" id="89" name="Image 9"/>
          <p:cNvPicPr/>
          <p:nvPr/>
        </p:nvPicPr>
        <p:blipFill>
          <a:blip r:embed="rId3"/>
          <a:stretch>
            <a:fillRect/>
          </a:stretch>
        </p:blipFill>
        <p:spPr>
          <a:xfrm>
            <a:off x="5572080" y="2714760"/>
            <a:ext cx="3246840" cy="1190160"/>
          </a:xfrm>
          <a:prstGeom prst="rect">
            <a:avLst/>
          </a:prstGeom>
        </p:spPr>
      </p:pic>
      <p:sp>
        <p:nvSpPr>
          <p:cNvPr id="90" name="CustomShape 4"/>
          <p:cNvSpPr/>
          <p:nvPr/>
        </p:nvSpPr>
        <p:spPr>
          <a:xfrm>
            <a:off x="3071880" y="2786040"/>
            <a:ext cx="2142720" cy="92844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</p:sp>
      <p:pic>
        <p:nvPicPr>
          <p:cNvPr descr="" id="91" name="Imag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3143160" y="2928960"/>
            <a:ext cx="1895040" cy="732960"/>
          </a:xfrm>
          <a:prstGeom prst="rect">
            <a:avLst/>
          </a:prstGeom>
        </p:spPr>
      </p:pic>
      <p:sp>
        <p:nvSpPr>
          <p:cNvPr id="92" name="CustomShape 5"/>
          <p:cNvSpPr/>
          <p:nvPr/>
        </p:nvSpPr>
        <p:spPr>
          <a:xfrm>
            <a:off x="109080" y="4603320"/>
            <a:ext cx="4357440" cy="1856880"/>
          </a:xfrm>
          <a:prstGeom prst="wedgeRoundRectCallout">
            <a:avLst>
              <a:gd fmla="val -4024" name="adj1"/>
              <a:gd fmla="val -13636" name="adj2"/>
            </a:avLst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93" name="CustomShape 6"/>
          <p:cNvSpPr/>
          <p:nvPr/>
        </p:nvSpPr>
        <p:spPr>
          <a:xfrm>
            <a:off x="180360" y="4674960"/>
            <a:ext cx="3857400" cy="1714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0d0d0d"/>
                </a:solidFill>
                <a:latin typeface="Calibri"/>
              </a:rPr>
              <a:t>Security and System research Laboratory of (Epita, Epitech in France)</a:t>
            </a:r>
            <a:endParaRPr/>
          </a:p>
        </p:txBody>
      </p:sp>
      <p:sp>
        <p:nvSpPr>
          <p:cNvPr id="94" name="CustomShape 7"/>
          <p:cNvSpPr/>
          <p:nvPr/>
        </p:nvSpPr>
        <p:spPr>
          <a:xfrm>
            <a:off x="2643120" y="4572000"/>
            <a:ext cx="4357440" cy="1856880"/>
          </a:xfrm>
          <a:prstGeom prst="wedgeRoundRectCallout">
            <a:avLst>
              <a:gd fmla="val -4024" name="adj1"/>
              <a:gd fmla="val -13636" name="adj2"/>
            </a:avLst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95" name="CustomShape 8"/>
          <p:cNvSpPr/>
          <p:nvPr/>
        </p:nvSpPr>
        <p:spPr>
          <a:xfrm>
            <a:off x="2714760" y="4643280"/>
            <a:ext cx="3857400" cy="1714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0d0d0d"/>
                </a:solidFill>
                <a:latin typeface="Calibri"/>
              </a:rPr>
              <a:t>The parsing and generation language used by Rathaxes</a:t>
            </a:r>
            <a:endParaRPr/>
          </a:p>
        </p:txBody>
      </p:sp>
      <p:sp>
        <p:nvSpPr>
          <p:cNvPr id="96" name="CustomShape 9"/>
          <p:cNvSpPr/>
          <p:nvPr/>
        </p:nvSpPr>
        <p:spPr>
          <a:xfrm>
            <a:off x="4572000" y="4572000"/>
            <a:ext cx="4357440" cy="1856880"/>
          </a:xfrm>
          <a:prstGeom prst="wedgeRoundRectCallout">
            <a:avLst>
              <a:gd fmla="val 4046" name="adj1"/>
              <a:gd fmla="val -13787" name="adj2"/>
            </a:avLst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97" name="CustomShape 10"/>
          <p:cNvSpPr/>
          <p:nvPr/>
        </p:nvSpPr>
        <p:spPr>
          <a:xfrm>
            <a:off x="4643280" y="4643280"/>
            <a:ext cx="3857400" cy="1714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0d0d0d"/>
                </a:solidFill>
                <a:latin typeface="Calibri"/>
              </a:rPr>
              <a:t>Rathaxes Student’s School</a:t>
            </a:r>
            <a:endParaRPr/>
          </a:p>
        </p:txBody>
      </p:sp>
    </p:spTree>
  </p:cSld>
  <p:timing>
    <p:tnLst>
      <p:par>
        <p:cTn dur="indefinite" id="110" nodeType="tmRoot" restart="never">
          <p:childTnLst>
            <p:seq>
              <p:cTn dur="indefinite" id="111" nodeType="mainSeq">
                <p:childTnLst>
                  <p:par>
                    <p:cTn fill="hold" id="112">
                      <p:stCondLst>
                        <p:cond delay="indefinite"/>
                      </p:stCondLst>
                      <p:childTnLst>
                        <p:par>
                          <p:cTn fill="hold" id="113">
                            <p:stCondLst>
                              <p:cond delay="0"/>
                            </p:stCondLst>
                            <p:childTnLst>
                              <p:par>
                                <p:cTn fill="hold" id="114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16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17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8">
                      <p:stCondLst>
                        <p:cond delay="indefinite"/>
                      </p:stCondLst>
                      <p:childTnLst>
                        <p:par>
                          <p:cTn fill="hold" id="119">
                            <p:stCondLst>
                              <p:cond delay="0"/>
                            </p:stCondLst>
                            <p:childTnLst>
                              <p:par>
                                <p:cTn fill="hold" id="120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dur="500" fill="freeze" id="121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freeze" id="122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123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4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26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27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8">
                      <p:stCondLst>
                        <p:cond delay="indefinite"/>
                      </p:stCondLst>
                      <p:childTnLst>
                        <p:par>
                          <p:cTn fill="hold" id="129">
                            <p:stCondLst>
                              <p:cond delay="0"/>
                            </p:stCondLst>
                            <p:childTnLst>
                              <p:par>
                                <p:cTn fill="hold" id="130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dur="500" fill="freeze" id="131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freeze" id="132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133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4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36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37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