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8C8279"/>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7" autoAdjust="0"/>
    <p:restoredTop sz="94660"/>
  </p:normalViewPr>
  <p:slideViewPr>
    <p:cSldViewPr snapToGrid="0" showGuides="1">
      <p:cViewPr varScale="1">
        <p:scale>
          <a:sx n="20" d="100"/>
          <a:sy n="20" d="100"/>
        </p:scale>
        <p:origin x="1860" y="138"/>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Portrait Poster - 2 column guides">
    <p:spTree>
      <p:nvGrpSpPr>
        <p:cNvPr id="1" name=""/>
        <p:cNvGrpSpPr/>
        <p:nvPr/>
      </p:nvGrpSpPr>
      <p:grpSpPr>
        <a:xfrm>
          <a:off x="0" y="0"/>
          <a:ext cx="0" cy="0"/>
          <a:chOff x="0" y="0"/>
          <a:chExt cx="0" cy="0"/>
        </a:xfrm>
      </p:grpSpPr>
      <p:sp>
        <p:nvSpPr>
          <p:cNvPr id="3" name="Title 2" descr="Poster title"/>
          <p:cNvSpPr>
            <a:spLocks noGrp="1"/>
          </p:cNvSpPr>
          <p:nvPr>
            <p:ph type="title" hasCustomPrompt="1"/>
          </p:nvPr>
        </p:nvSpPr>
        <p:spPr>
          <a:xfrm>
            <a:off x="1045390" y="997061"/>
            <a:ext cx="28150323" cy="1203827"/>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descr="Authors"/>
          <p:cNvSpPr>
            <a:spLocks noGrp="1"/>
          </p:cNvSpPr>
          <p:nvPr>
            <p:ph type="body" sz="quarter" idx="17" hasCustomPrompt="1"/>
          </p:nvPr>
        </p:nvSpPr>
        <p:spPr>
          <a:xfrm>
            <a:off x="1077913" y="2957513"/>
            <a:ext cx="22983825" cy="969962"/>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800" b="1">
                <a:solidFill>
                  <a:schemeClr val="bg1"/>
                </a:solidFill>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to add authors – Arial bold 48pt</a:t>
            </a:r>
          </a:p>
          <a:p>
            <a:pPr lvl="0"/>
            <a:endParaRPr lang="en-GB" dirty="0"/>
          </a:p>
        </p:txBody>
      </p:sp>
      <p:sp>
        <p:nvSpPr>
          <p:cNvPr id="14" name="Text Placeholder 13"/>
          <p:cNvSpPr>
            <a:spLocks noGrp="1"/>
          </p:cNvSpPr>
          <p:nvPr>
            <p:ph type="body" sz="quarter" idx="18" hasCustomPrompt="1"/>
          </p:nvPr>
        </p:nvSpPr>
        <p:spPr>
          <a:xfrm>
            <a:off x="1077913" y="4508500"/>
            <a:ext cx="22983825" cy="510067"/>
          </a:xfrm>
          <a:prstGeom prst="rect">
            <a:avLst/>
          </a:prstGeom>
        </p:spPr>
        <p:txBody>
          <a:bodyPr/>
          <a:lstStyle>
            <a:lvl1pPr marL="0" indent="0">
              <a:buNone/>
              <a:defRPr sz="2800" b="1">
                <a:solidFill>
                  <a:schemeClr val="bg1"/>
                </a:solidFill>
              </a:defRPr>
            </a:lvl1pPr>
          </a:lstStyle>
          <a:p>
            <a:pPr lvl="0"/>
            <a:r>
              <a:rPr lang="en-GB" dirty="0"/>
              <a:t>Click to add affiliation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4778046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guide id="7" pos="9751" userDrawn="1">
          <p15:clr>
            <a:srgbClr val="FBAE40"/>
          </p15:clr>
        </p15:guide>
        <p15:guide id="8"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Portrait Poster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9446" y="1046644"/>
            <a:ext cx="28129871" cy="103770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20" y="2980169"/>
            <a:ext cx="22983818" cy="816054"/>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91128" y="4540125"/>
            <a:ext cx="22970610" cy="446192"/>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88344004"/>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6975310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893821203"/>
      </p:ext>
    </p:extLst>
  </p:cSld>
  <p:clrMapOvr>
    <a:masterClrMapping/>
  </p:clrMapOvr>
  <p:extLst>
    <p:ext uri="{DCECCB84-F9BA-43D5-87BE-67443E8EF086}">
      <p15:sldGuideLst xmlns:p15="http://schemas.microsoft.com/office/powerpoint/2012/main">
        <p15:guide id="6" pos="9535" userDrawn="1">
          <p15:clr>
            <a:srgbClr val="000000"/>
          </p15:clr>
        </p15:guide>
        <p15:guide id="7" orient="horz" pos="13481" userDrawn="1">
          <p15:clr>
            <a:srgbClr val="000000"/>
          </p15:clr>
        </p15:guide>
        <p15:guide id="8" orient="horz" pos="8719" userDrawn="1">
          <p15:clr>
            <a:srgbClr val="FBAE40"/>
          </p15:clr>
        </p15:guide>
        <p15:guide id="9" orient="horz" pos="15908" userDrawn="1">
          <p15:clr>
            <a:srgbClr val="FBAE40"/>
          </p15:clr>
        </p15:guide>
        <p15:guide id="10"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27670202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131485303"/>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22139896"/>
      </p:ext>
    </p:extLst>
  </p:cSld>
  <p:clrMapOvr>
    <a:masterClrMapping/>
  </p:clrMapOvr>
  <p:extLst>
    <p:ext uri="{DCECCB84-F9BA-43D5-87BE-67443E8EF086}">
      <p15:sldGuideLst xmlns:p15="http://schemas.microsoft.com/office/powerpoint/2012/main">
        <p15:guide id="10" pos="6270" userDrawn="1">
          <p15:clr>
            <a:srgbClr val="FBAE40"/>
          </p15:clr>
        </p15:guide>
        <p15:guide id="11" pos="6768" userDrawn="1">
          <p15:clr>
            <a:srgbClr val="FBAE40"/>
          </p15:clr>
        </p15:guide>
        <p15:guide id="12" pos="12363" userDrawn="1">
          <p15:clr>
            <a:srgbClr val="FBAE40"/>
          </p15:clr>
        </p15:guide>
        <p15:guide id="13" pos="12775" userDrawn="1">
          <p15:clr>
            <a:srgbClr val="FBAE40"/>
          </p15:clr>
        </p15:guide>
        <p15:guide id="14" pos="9535" userDrawn="1">
          <p15:clr>
            <a:srgbClr val="000000"/>
          </p15:clr>
        </p15:guide>
        <p15:guide id="15" orient="horz" pos="13481" userDrawn="1">
          <p15:clr>
            <a:srgbClr val="000000"/>
          </p15:clr>
        </p15:guide>
        <p15:guide id="16" orient="horz" pos="25774" userDrawn="1">
          <p15:clr>
            <a:srgbClr val="FBAE40"/>
          </p15:clr>
        </p15:guide>
        <p15:guide id="17"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931167409"/>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Colour Pallet">
    <p:spTree>
      <p:nvGrpSpPr>
        <p:cNvPr id="1" name=""/>
        <p:cNvGrpSpPr/>
        <p:nvPr/>
      </p:nvGrpSpPr>
      <p:grpSpPr>
        <a:xfrm>
          <a:off x="0" y="0"/>
          <a:ext cx="0" cy="0"/>
          <a:chOff x="0" y="0"/>
          <a:chExt cx="0" cy="0"/>
        </a:xfrm>
      </p:grpSpPr>
      <p:sp>
        <p:nvSpPr>
          <p:cNvPr id="8" name="Rectangle 7"/>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a:ln>
                  <a:noFill/>
                </a:ln>
                <a:solidFill>
                  <a:schemeClr val="bg1"/>
                </a:solidFill>
                <a:effectLst/>
                <a:uLnTx/>
                <a:uFillTx/>
                <a:latin typeface="Arial"/>
                <a:ea typeface="+mj-ea"/>
                <a:cs typeface="+mj-cs"/>
              </a:rPr>
              <a:t>UCL Colour palette – colour values and tints</a:t>
            </a:r>
            <a:endParaRPr lang="en-GB" sz="18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422"/>
          <a:stretch/>
        </p:blipFill>
        <p:spPr>
          <a:xfrm>
            <a:off x="2188251" y="6280149"/>
            <a:ext cx="26092830" cy="33430937"/>
          </a:xfrm>
          <a:prstGeom prst="rect">
            <a:avLst/>
          </a:prstGeom>
        </p:spPr>
      </p:pic>
    </p:spTree>
    <p:extLst>
      <p:ext uri="{BB962C8B-B14F-4D97-AF65-F5344CB8AC3E}">
        <p14:creationId xmlns:p14="http://schemas.microsoft.com/office/powerpoint/2010/main" val="164381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2"/>
        </a:solidFill>
        <a:effectLst/>
      </p:bgPr>
    </p:bg>
    <p:spTree>
      <p:nvGrpSpPr>
        <p:cNvPr id="1" name=""/>
        <p:cNvGrpSpPr/>
        <p:nvPr/>
      </p:nvGrpSpPr>
      <p:grpSpPr>
        <a:xfrm>
          <a:off x="0" y="0"/>
          <a:ext cx="0" cy="0"/>
          <a:chOff x="0" y="0"/>
          <a:chExt cx="0" cy="0"/>
        </a:xfrm>
      </p:grpSpPr>
      <p:pic>
        <p:nvPicPr>
          <p:cNvPr id="3" name="UCL Banne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67" y="-111590"/>
            <a:ext cx="30327156" cy="5599368"/>
          </a:xfrm>
          <a:prstGeom prst="rect">
            <a:avLst/>
          </a:prstGeom>
        </p:spPr>
      </p:pic>
      <p:sp>
        <p:nvSpPr>
          <p:cNvPr id="42" name="Rectangle 41"/>
          <p:cNvSpPr/>
          <p:nvPr/>
        </p:nvSpPr>
        <p:spPr>
          <a:xfrm>
            <a:off x="0" y="40625486"/>
            <a:ext cx="30275213" cy="2500170"/>
          </a:xfrm>
          <a:prstGeom prst="rect">
            <a:avLst/>
          </a:prstGeom>
          <a:solidFill>
            <a:srgbClr val="8C8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spTree>
    <p:extLst>
      <p:ext uri="{BB962C8B-B14F-4D97-AF65-F5344CB8AC3E}">
        <p14:creationId xmlns:p14="http://schemas.microsoft.com/office/powerpoint/2010/main" val="24200069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37" pos="679" userDrawn="1">
          <p15:clr>
            <a:srgbClr val="F26B43"/>
          </p15:clr>
        </p15:guide>
        <p15:guide id="38" pos="18391" userDrawn="1">
          <p15:clr>
            <a:srgbClr val="F26B43"/>
          </p15:clr>
        </p15:guide>
        <p15:guide id="39" orient="horz" pos="3956" userDrawn="1">
          <p15:clr>
            <a:srgbClr val="F26B43"/>
          </p15:clr>
        </p15:guide>
        <p15:guide id="40"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p:nvPr>
        </p:nvSpPr>
        <p:spPr/>
        <p:txBody>
          <a:bodyPr/>
          <a:lstStyle/>
          <a:p>
            <a:endParaRPr lang="en-GB" dirty="0"/>
          </a:p>
        </p:txBody>
      </p:sp>
      <p:sp>
        <p:nvSpPr>
          <p:cNvPr id="14" name="Text Placeholder 13" descr="Authors&#10;"/>
          <p:cNvSpPr>
            <a:spLocks noGrp="1"/>
          </p:cNvSpPr>
          <p:nvPr>
            <p:ph type="body" sz="quarter" idx="17"/>
          </p:nvPr>
        </p:nvSpPr>
        <p:spPr/>
        <p:txBody>
          <a:bodyPr/>
          <a:lstStyle/>
          <a:p>
            <a:endParaRPr lang="en-GB" dirty="0"/>
          </a:p>
        </p:txBody>
      </p:sp>
      <p:sp>
        <p:nvSpPr>
          <p:cNvPr id="16" name="Text Placeholder 15" descr="Department or Institution"/>
          <p:cNvSpPr>
            <a:spLocks noGrp="1"/>
          </p:cNvSpPr>
          <p:nvPr>
            <p:ph type="body" sz="quarter" idx="18"/>
          </p:nvPr>
        </p:nvSpPr>
        <p:spPr/>
        <p:txBody>
          <a:bodyPr/>
          <a:lstStyle/>
          <a:p>
            <a:endParaRPr lang="en-GB" dirty="0"/>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22" name="Text Placeholder 21" descr="Collaborator logos"/>
          <p:cNvSpPr>
            <a:spLocks noGrp="1"/>
          </p:cNvSpPr>
          <p:nvPr>
            <p:ph type="body" sz="quarter" idx="21"/>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p:nvPr>
        </p:nvSpPr>
        <p:spPr/>
        <p:txBody>
          <a:bodyPr/>
          <a:lstStyle/>
          <a:p>
            <a:endParaRPr lang="en-GB" dirty="0"/>
          </a:p>
        </p:txBody>
      </p:sp>
      <p:sp>
        <p:nvSpPr>
          <p:cNvPr id="22" name="Text Placeholder 21" descr="Authors&#10;"/>
          <p:cNvSpPr>
            <a:spLocks noGrp="1"/>
          </p:cNvSpPr>
          <p:nvPr>
            <p:ph type="body" sz="quarter" idx="20"/>
          </p:nvPr>
        </p:nvSpPr>
        <p:spPr/>
        <p:txBody>
          <a:bodyPr/>
          <a:lstStyle/>
          <a:p>
            <a:endParaRPr lang="en-GB" dirty="0"/>
          </a:p>
        </p:txBody>
      </p:sp>
      <p:sp>
        <p:nvSpPr>
          <p:cNvPr id="23" name="Text Placeholder 22" descr="Department or Institution&#10;"/>
          <p:cNvSpPr>
            <a:spLocks noGrp="1"/>
          </p:cNvSpPr>
          <p:nvPr>
            <p:ph type="body" sz="quarter" idx="21"/>
          </p:nvPr>
        </p:nvSpPr>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p:txBody>
          <a:bodyPr/>
          <a:lstStyle/>
          <a:p>
            <a:endParaRPr lang="en-GB" dirty="0"/>
          </a:p>
        </p:txBody>
      </p:sp>
      <p:sp>
        <p:nvSpPr>
          <p:cNvPr id="24" name="Text Placeholder 23" descr="Authors&#10;"/>
          <p:cNvSpPr>
            <a:spLocks noGrp="1"/>
          </p:cNvSpPr>
          <p:nvPr>
            <p:ph type="body" sz="quarter" idx="20"/>
          </p:nvPr>
        </p:nvSpPr>
        <p:spPr/>
        <p:txBody>
          <a:bodyPr/>
          <a:lstStyle/>
          <a:p>
            <a:endParaRPr lang="en-GB" dirty="0"/>
          </a:p>
        </p:txBody>
      </p:sp>
      <p:sp>
        <p:nvSpPr>
          <p:cNvPr id="25" name="Text Placeholder 24" descr="Department or Institution&#10;"/>
          <p:cNvSpPr>
            <a:spLocks noGrp="1"/>
          </p:cNvSpPr>
          <p:nvPr>
            <p:ph type="body" sz="quarter" idx="21"/>
          </p:nvPr>
        </p:nvSpPr>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16" name="Text Placeholder 15" descr="Authors"/>
          <p:cNvSpPr>
            <a:spLocks noGrp="1"/>
          </p:cNvSpPr>
          <p:nvPr>
            <p:ph type="body" sz="quarter" idx="21"/>
          </p:nvPr>
        </p:nvSpPr>
        <p:spPr/>
        <p:txBody>
          <a:bodyPr/>
          <a:lstStyle/>
          <a:p>
            <a:endParaRPr lang="en-GB"/>
          </a:p>
        </p:txBody>
      </p:sp>
      <p:sp>
        <p:nvSpPr>
          <p:cNvPr id="17" name="Text Placeholder 16" descr="Department or Institution"/>
          <p:cNvSpPr>
            <a:spLocks noGrp="1"/>
          </p:cNvSpPr>
          <p:nvPr>
            <p:ph type="body" sz="quarter" idx="22"/>
          </p:nvPr>
        </p:nvSpPr>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p:txBody>
          <a:bodyPr/>
          <a:lstStyle/>
          <a:p>
            <a:r>
              <a:rPr lang="en-GB" dirty="0"/>
              <a:t>Mapping the space between buildings using Open Street Map</a:t>
            </a:r>
          </a:p>
        </p:txBody>
      </p:sp>
      <p:sp>
        <p:nvSpPr>
          <p:cNvPr id="26" name="Text Placeholder 25" descr="Authors&#10;"/>
          <p:cNvSpPr>
            <a:spLocks noGrp="1"/>
          </p:cNvSpPr>
          <p:nvPr>
            <p:ph type="body" sz="quarter" idx="21"/>
          </p:nvPr>
        </p:nvSpPr>
        <p:spPr/>
        <p:txBody>
          <a:bodyPr/>
          <a:lstStyle/>
          <a:p>
            <a:r>
              <a:rPr lang="en-GB" dirty="0"/>
              <a:t>Obi Thompson Sargoni, Hannah </a:t>
            </a:r>
            <a:r>
              <a:rPr lang="en-GB" dirty="0" err="1"/>
              <a:t>Gumble</a:t>
            </a:r>
            <a:r>
              <a:rPr lang="en-GB" dirty="0"/>
              <a:t>, Nicolas Palominos</a:t>
            </a:r>
          </a:p>
        </p:txBody>
      </p:sp>
      <p:sp>
        <p:nvSpPr>
          <p:cNvPr id="27" name="Text Placeholder 26" descr="Department or Institution&#10;"/>
          <p:cNvSpPr>
            <a:spLocks noGrp="1"/>
          </p:cNvSpPr>
          <p:nvPr>
            <p:ph type="body" sz="quarter" idx="22"/>
          </p:nvPr>
        </p:nvSpPr>
        <p:spPr/>
        <p:txBody>
          <a:bodyPr/>
          <a:lstStyle/>
          <a:p>
            <a:r>
              <a:rPr lang="en-GB" dirty="0"/>
              <a:t>The Bartlett Centre for Advanced Spatial Analysis, University College London</a:t>
            </a:r>
          </a:p>
        </p:txBody>
      </p:sp>
      <p:sp>
        <p:nvSpPr>
          <p:cNvPr id="19" name="Text Placeholder 18" descr="Exclusion area"/>
          <p:cNvSpPr>
            <a:spLocks noGrp="1"/>
          </p:cNvSpPr>
          <p:nvPr>
            <p:ph type="body" sz="quarter" idx="19"/>
          </p:nvPr>
        </p:nvSpPr>
        <p:spPr/>
        <p:txBody>
          <a:bodyPr/>
          <a:lstStyle/>
          <a:p>
            <a:endParaRPr lang="en-GB"/>
          </a:p>
        </p:txBody>
      </p:sp>
      <p:pic>
        <p:nvPicPr>
          <p:cNvPr id="12" name="Content Placeholder 11" descr="A picture containing dark, night sky&#10;&#10;Description automatically generated">
            <a:extLst>
              <a:ext uri="{FF2B5EF4-FFF2-40B4-BE49-F238E27FC236}">
                <a16:creationId xmlns:a16="http://schemas.microsoft.com/office/drawing/2014/main" id="{6C3DB4E8-3ECB-416A-ABCF-92F9FCC9A889}"/>
              </a:ext>
            </a:extLst>
          </p:cNvPr>
          <p:cNvPicPr>
            <a:picLocks noGrp="1" noChangeAspect="1"/>
          </p:cNvPicPr>
          <p:nvPr>
            <p:ph sz="quarter" idx="25"/>
          </p:nvPr>
        </p:nvPicPr>
        <p:blipFill rotWithShape="1">
          <a:blip r:embed="rId2">
            <a:extLst>
              <a:ext uri="{28A0092B-C50C-407E-A947-70E740481C1C}">
                <a14:useLocalDpi xmlns:a14="http://schemas.microsoft.com/office/drawing/2010/main" val="0"/>
              </a:ext>
            </a:extLst>
          </a:blip>
          <a:srcRect l="9493" t="5511" r="7576" b="12605"/>
          <a:stretch/>
        </p:blipFill>
        <p:spPr>
          <a:xfrm>
            <a:off x="10106526" y="6673503"/>
            <a:ext cx="19185440" cy="6314309"/>
          </a:xfrm>
        </p:spPr>
      </p:pic>
      <p:sp>
        <p:nvSpPr>
          <p:cNvPr id="5" name="Content Placeholder 4" descr="Column 1, box 2"/>
          <p:cNvSpPr>
            <a:spLocks noGrp="1"/>
          </p:cNvSpPr>
          <p:nvPr>
            <p:ph sz="quarter" idx="12"/>
          </p:nvPr>
        </p:nvSpPr>
        <p:spPr>
          <a:xfrm>
            <a:off x="1089532" y="25253950"/>
            <a:ext cx="13656755" cy="14473238"/>
          </a:xfrm>
        </p:spPr>
        <p:txBody>
          <a:bodyPr/>
          <a:lstStyle/>
          <a:p>
            <a:r>
              <a:rPr lang="en-GB" sz="5400" b="1" dirty="0"/>
              <a:t>Streets in Open Street Map</a:t>
            </a:r>
          </a:p>
          <a:p>
            <a:endParaRPr lang="en-GB" sz="5400" b="1" dirty="0"/>
          </a:p>
          <a:p>
            <a:pPr algn="just" rtl="0">
              <a:spcBef>
                <a:spcPts val="0"/>
              </a:spcBef>
              <a:spcAft>
                <a:spcPts val="0"/>
              </a:spcAft>
            </a:pPr>
            <a:r>
              <a:rPr lang="en-US" b="0" i="0" u="none" strike="noStrike" dirty="0">
                <a:solidFill>
                  <a:srgbClr val="000000"/>
                </a:solidFill>
                <a:effectLst/>
              </a:rPr>
              <a:t>Whilst a road can be represented by a link i.e. a one-dimensional road </a:t>
            </a:r>
            <a:r>
              <a:rPr lang="en-US" b="0" i="0" u="none" strike="noStrike" dirty="0" err="1">
                <a:solidFill>
                  <a:srgbClr val="000000"/>
                </a:solidFill>
                <a:effectLst/>
              </a:rPr>
              <a:t>centre</a:t>
            </a:r>
            <a:r>
              <a:rPr lang="en-US" b="0" i="0" u="none" strike="noStrike" dirty="0">
                <a:solidFill>
                  <a:srgbClr val="000000"/>
                </a:solidFill>
                <a:effectLst/>
              </a:rPr>
              <a:t> line, understanding a ‘place’ and effective quantitative/ qualitative assessments requires capturing activities across a two-dimensional or three-dimensional space. OSM’s suggested convention for representing pedestrian routes is by tagging line segments which record the pavement </a:t>
            </a:r>
            <a:r>
              <a:rPr lang="en-US" b="0" i="0" u="none" strike="noStrike" dirty="0" err="1">
                <a:solidFill>
                  <a:srgbClr val="000000"/>
                </a:solidFill>
                <a:effectLst/>
              </a:rPr>
              <a:t>centre</a:t>
            </a:r>
            <a:r>
              <a:rPr lang="en-US" b="0" i="0" u="none" strike="noStrike" dirty="0">
                <a:solidFill>
                  <a:srgbClr val="000000"/>
                </a:solidFill>
                <a:effectLst/>
              </a:rPr>
              <a:t> line (PCL) with </a:t>
            </a:r>
            <a:r>
              <a:rPr lang="en-US" b="0" i="1" u="none" strike="noStrike" dirty="0">
                <a:solidFill>
                  <a:srgbClr val="000000"/>
                </a:solidFill>
                <a:effectLst/>
              </a:rPr>
              <a:t>["highway"="footway"]</a:t>
            </a:r>
            <a:r>
              <a:rPr lang="en-US" b="0" i="0" u="none" strike="noStrike" dirty="0">
                <a:solidFill>
                  <a:srgbClr val="000000"/>
                </a:solidFill>
                <a:effectLst/>
              </a:rPr>
              <a:t> or </a:t>
            </a:r>
            <a:r>
              <a:rPr lang="en-US" b="0" i="1" u="none" strike="noStrike" dirty="0">
                <a:solidFill>
                  <a:srgbClr val="000000"/>
                </a:solidFill>
                <a:effectLst/>
              </a:rPr>
              <a:t>["footway"="sidewalk"].</a:t>
            </a:r>
            <a:r>
              <a:rPr lang="en-US" b="0" i="0" u="none" strike="noStrike" dirty="0">
                <a:solidFill>
                  <a:srgbClr val="000000"/>
                </a:solidFill>
                <a:effectLst/>
              </a:rPr>
              <a:t> This extends the one-dimensional representation of streets by distinguishing between sides of the road. </a:t>
            </a:r>
          </a:p>
          <a:p>
            <a:pPr algn="just" rtl="0">
              <a:spcBef>
                <a:spcPts val="0"/>
              </a:spcBef>
              <a:spcAft>
                <a:spcPts val="0"/>
              </a:spcAft>
            </a:pPr>
            <a:br>
              <a:rPr lang="en-US" dirty="0"/>
            </a:br>
            <a:r>
              <a:rPr lang="en-US" b="0" i="0" u="none" strike="noStrike" dirty="0">
                <a:solidFill>
                  <a:srgbClr val="000000"/>
                </a:solidFill>
                <a:effectLst/>
              </a:rPr>
              <a:t>We make an initial assessment of the availability of ‘footways’ in OSM using a sample of 117 cities worldwide and compare to the alternative use of ‘sidewalk’ tags. For each city we calculate the coverage of footways and sidewalk tagged geometries by dividing the total length of these geometries by twice the total length of the walkable road network, also downloaded from OSM.</a:t>
            </a:r>
            <a:endParaRPr lang="en-US" dirty="0">
              <a:effectLst/>
            </a:endParaRPr>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
        <p:nvSpPr>
          <p:cNvPr id="10" name="Content Placeholder 9">
            <a:extLst>
              <a:ext uri="{FF2B5EF4-FFF2-40B4-BE49-F238E27FC236}">
                <a16:creationId xmlns:a16="http://schemas.microsoft.com/office/drawing/2014/main" id="{6A143CC8-DF7C-4ED3-8FCB-03F510D6C5DC}"/>
              </a:ext>
            </a:extLst>
          </p:cNvPr>
          <p:cNvSpPr>
            <a:spLocks noGrp="1"/>
          </p:cNvSpPr>
          <p:nvPr>
            <p:ph sz="quarter" idx="11"/>
          </p:nvPr>
        </p:nvSpPr>
        <p:spPr/>
        <p:txBody>
          <a:bodyPr/>
          <a:lstStyle/>
          <a:p>
            <a:pPr algn="just"/>
            <a:r>
              <a:rPr lang="en-GB" sz="5400" b="1" dirty="0"/>
              <a:t>Streets and Sustainability</a:t>
            </a:r>
          </a:p>
          <a:p>
            <a:pPr algn="just"/>
            <a:endParaRPr lang="en-GB" b="1" dirty="0"/>
          </a:p>
          <a:p>
            <a:pPr algn="just" rtl="0">
              <a:spcBef>
                <a:spcPts val="0"/>
              </a:spcBef>
              <a:spcAft>
                <a:spcPts val="0"/>
              </a:spcAft>
            </a:pPr>
            <a:r>
              <a:rPr lang="en-US" b="0" i="0" u="none" strike="noStrike" dirty="0">
                <a:solidFill>
                  <a:srgbClr val="000000"/>
                </a:solidFill>
                <a:effectLst/>
              </a:rPr>
              <a:t>The sustainable mobility paradigm (Banister, 2008) creates demand for spatial information by </a:t>
            </a:r>
            <a:r>
              <a:rPr lang="en-US" b="0" i="0" u="none" strike="noStrike" dirty="0" err="1">
                <a:solidFill>
                  <a:srgbClr val="000000"/>
                </a:solidFill>
                <a:effectLst/>
              </a:rPr>
              <a:t>emphasising</a:t>
            </a:r>
            <a:r>
              <a:rPr lang="en-US" b="0" i="0" u="none" strike="noStrike" dirty="0">
                <a:solidFill>
                  <a:srgbClr val="000000"/>
                </a:solidFill>
                <a:effectLst/>
              </a:rPr>
              <a:t> the links between land use and transport planning. For example, the link and place function </a:t>
            </a:r>
            <a:r>
              <a:rPr lang="en-US" b="0" i="0" u="none" strike="noStrike" dirty="0" err="1">
                <a:solidFill>
                  <a:srgbClr val="000000"/>
                </a:solidFill>
                <a:effectLst/>
              </a:rPr>
              <a:t>categorisation</a:t>
            </a:r>
            <a:r>
              <a:rPr lang="en-US" b="0" i="0" u="none" strike="noStrike" dirty="0">
                <a:solidFill>
                  <a:srgbClr val="000000"/>
                </a:solidFill>
                <a:effectLst/>
              </a:rPr>
              <a:t> of urban roads highlights the role of roads as places in themselves (Jones et al, 2007), increasing the need to understand public space design and features of the urban realm encompassed in “the space between buildings” (Gehl, 1987).</a:t>
            </a:r>
            <a:endParaRPr lang="en-US" dirty="0">
              <a:effectLst/>
            </a:endParaRPr>
          </a:p>
          <a:p>
            <a:pPr algn="just" rtl="0">
              <a:spcBef>
                <a:spcPts val="0"/>
              </a:spcBef>
              <a:spcAft>
                <a:spcPts val="0"/>
              </a:spcAft>
            </a:pPr>
            <a:br>
              <a:rPr lang="en-US" dirty="0"/>
            </a:br>
            <a:r>
              <a:rPr lang="en-US" b="0" i="0" u="none" strike="noStrike" dirty="0">
                <a:solidFill>
                  <a:srgbClr val="000000"/>
                </a:solidFill>
                <a:effectLst/>
              </a:rPr>
              <a:t>Furthermore, emerging transport innovations are increasing the demand for diverse high-resolution geographic information. The introduction of single rider vehicles (</a:t>
            </a:r>
            <a:r>
              <a:rPr lang="en-US" b="0" i="0" u="none" strike="noStrike" dirty="0" err="1">
                <a:solidFill>
                  <a:srgbClr val="000000"/>
                </a:solidFill>
                <a:effectLst/>
              </a:rPr>
              <a:t>micromobility</a:t>
            </a:r>
            <a:r>
              <a:rPr lang="en-US" b="0" i="0" u="none" strike="noStrike" dirty="0">
                <a:solidFill>
                  <a:srgbClr val="000000"/>
                </a:solidFill>
                <a:effectLst/>
              </a:rPr>
              <a:t>) and increased transport network connectivity through mobility-as-a-services (</a:t>
            </a:r>
            <a:r>
              <a:rPr lang="en-US" b="0" i="0" u="none" strike="noStrike" dirty="0" err="1">
                <a:solidFill>
                  <a:srgbClr val="000000"/>
                </a:solidFill>
                <a:effectLst/>
              </a:rPr>
              <a:t>MaaS</a:t>
            </a:r>
            <a:r>
              <a:rPr lang="en-US" b="0" i="0" u="none" strike="noStrike" dirty="0">
                <a:solidFill>
                  <a:srgbClr val="000000"/>
                </a:solidFill>
                <a:effectLst/>
              </a:rPr>
              <a:t>) platforms exemplify such innovations. The resulting diversified use of </a:t>
            </a:r>
            <a:r>
              <a:rPr lang="en-US" b="0" i="0" u="none" strike="noStrike" dirty="0" err="1">
                <a:solidFill>
                  <a:srgbClr val="000000"/>
                </a:solidFill>
                <a:effectLst/>
              </a:rPr>
              <a:t>streetspace</a:t>
            </a:r>
            <a:r>
              <a:rPr lang="en-US" b="0" i="0" u="none" strike="noStrike" dirty="0">
                <a:solidFill>
                  <a:srgbClr val="000000"/>
                </a:solidFill>
                <a:effectLst/>
              </a:rPr>
              <a:t> creates competing demands, motivating the need to measure </a:t>
            </a:r>
            <a:r>
              <a:rPr lang="en-US" b="0" i="0" u="none" strike="noStrike" dirty="0" err="1">
                <a:solidFill>
                  <a:srgbClr val="000000"/>
                </a:solidFill>
                <a:effectLst/>
              </a:rPr>
              <a:t>streetspace</a:t>
            </a:r>
            <a:r>
              <a:rPr lang="en-US" b="0" i="0" u="none" strike="noStrike" dirty="0">
                <a:solidFill>
                  <a:srgbClr val="000000"/>
                </a:solidFill>
                <a:effectLst/>
              </a:rPr>
              <a:t>. </a:t>
            </a:r>
            <a:endParaRPr lang="en-US" dirty="0">
              <a:effectLst/>
            </a:endParaRPr>
          </a:p>
        </p:txBody>
      </p:sp>
      <p:sp>
        <p:nvSpPr>
          <p:cNvPr id="13" name="TextBox 12">
            <a:extLst>
              <a:ext uri="{FF2B5EF4-FFF2-40B4-BE49-F238E27FC236}">
                <a16:creationId xmlns:a16="http://schemas.microsoft.com/office/drawing/2014/main" id="{EA726852-3CD9-4E22-A789-54C28DF2EAF9}"/>
              </a:ext>
            </a:extLst>
          </p:cNvPr>
          <p:cNvSpPr txBox="1"/>
          <p:nvPr/>
        </p:nvSpPr>
        <p:spPr>
          <a:xfrm>
            <a:off x="1077911" y="6185987"/>
            <a:ext cx="9606131" cy="6894195"/>
          </a:xfrm>
          <a:prstGeom prst="rect">
            <a:avLst/>
          </a:prstGeom>
          <a:noFill/>
        </p:spPr>
        <p:txBody>
          <a:bodyPr wrap="square" rtlCol="0">
            <a:spAutoFit/>
          </a:bodyPr>
          <a:lstStyle/>
          <a:p>
            <a:pPr algn="just"/>
            <a:r>
              <a:rPr lang="en-GB" sz="5400" b="1" dirty="0"/>
              <a:t>Defining Streets</a:t>
            </a:r>
          </a:p>
          <a:p>
            <a:pPr algn="just"/>
            <a:r>
              <a:rPr lang="en-GB" sz="5400" b="1" dirty="0"/>
              <a:t>(a manifesto)</a:t>
            </a:r>
          </a:p>
          <a:p>
            <a:pPr algn="just"/>
            <a:endParaRPr lang="en-GB" sz="5400" b="1" dirty="0"/>
          </a:p>
          <a:p>
            <a:pPr algn="just"/>
            <a:r>
              <a:rPr lang="en-GB" sz="4000" dirty="0"/>
              <a:t>In urban areas buildings should be accessible by foot or wheelchair. The spaces between buildings should provide space and infrastructure suitable to these modes. Digital representations of this infrastructure should help indicate the extent to which this objective is met.</a:t>
            </a:r>
          </a:p>
        </p:txBody>
      </p:sp>
      <p:pic>
        <p:nvPicPr>
          <p:cNvPr id="6" name="Content Placeholder 5" descr="Chart&#10;&#10;Description automatically generated">
            <a:extLst>
              <a:ext uri="{FF2B5EF4-FFF2-40B4-BE49-F238E27FC236}">
                <a16:creationId xmlns:a16="http://schemas.microsoft.com/office/drawing/2014/main" id="{C35D9C03-59B2-4EE3-AED6-CB25648943E3}"/>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8186" b="5034"/>
          <a:stretch/>
        </p:blipFill>
        <p:spPr>
          <a:xfrm>
            <a:off x="15485556" y="13876338"/>
            <a:ext cx="13784309" cy="15949333"/>
          </a:xfrm>
        </p:spPr>
      </p:pic>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p:txBody>
          <a:bodyPr/>
          <a:lstStyle/>
          <a:p>
            <a:endParaRPr lang="en-GB" dirty="0"/>
          </a:p>
        </p:txBody>
      </p:sp>
      <p:sp>
        <p:nvSpPr>
          <p:cNvPr id="25" name="Text Placeholder 24" descr="Authors&#10;"/>
          <p:cNvSpPr>
            <a:spLocks noGrp="1"/>
          </p:cNvSpPr>
          <p:nvPr>
            <p:ph type="body" sz="quarter" idx="20"/>
          </p:nvPr>
        </p:nvSpPr>
        <p:spPr/>
        <p:txBody>
          <a:bodyPr/>
          <a:lstStyle/>
          <a:p>
            <a:endParaRPr lang="en-GB" dirty="0"/>
          </a:p>
        </p:txBody>
      </p:sp>
      <p:sp>
        <p:nvSpPr>
          <p:cNvPr id="26" name="Text Placeholder 25" descr="Department or Institution&#10;"/>
          <p:cNvSpPr>
            <a:spLocks noGrp="1"/>
          </p:cNvSpPr>
          <p:nvPr>
            <p:ph type="body" sz="quarter" idx="21"/>
          </p:nvPr>
        </p:nvSpPr>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7" name="Text Placeholder 6" descr="Authors"/>
          <p:cNvSpPr>
            <a:spLocks noGrp="1"/>
          </p:cNvSpPr>
          <p:nvPr>
            <p:ph type="body" sz="quarter" idx="21"/>
          </p:nvPr>
        </p:nvSpPr>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pic>
        <p:nvPicPr>
          <p:cNvPr id="1026" name="Picture 2">
            <a:extLst>
              <a:ext uri="{FF2B5EF4-FFF2-40B4-BE49-F238E27FC236}">
                <a16:creationId xmlns:a16="http://schemas.microsoft.com/office/drawing/2014/main" id="{19B1FB23-A173-C443-AC08-EB44C308A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3" y="12866688"/>
            <a:ext cx="17068800" cy="170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20"/>
          </p:nvPr>
        </p:nvSpPr>
        <p:spPr/>
        <p:txBody>
          <a:bodyPr/>
          <a:lstStyle/>
          <a:p>
            <a:endParaRPr lang="en-GB"/>
          </a:p>
        </p:txBody>
      </p:sp>
      <p:sp>
        <p:nvSpPr>
          <p:cNvPr id="4" name="Text Placeholder 3" descr="Department or Institution"/>
          <p:cNvSpPr>
            <a:spLocks noGrp="1"/>
          </p:cNvSpPr>
          <p:nvPr>
            <p:ph type="body" sz="quarter" idx="21"/>
          </p:nvPr>
        </p:nvSpPr>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Grey_A0_Portrait_Poster_Theme">
  <a:themeElements>
    <a:clrScheme name="UCL Grey Theme">
      <a:dk1>
        <a:srgbClr val="000000"/>
      </a:dk1>
      <a:lt1>
        <a:srgbClr val="FFFFFF"/>
      </a:lt1>
      <a:dk2>
        <a:srgbClr val="8C8279"/>
      </a:dk2>
      <a:lt2>
        <a:srgbClr val="DCDAD7"/>
      </a:lt2>
      <a:accent1>
        <a:srgbClr val="002855"/>
      </a:accent1>
      <a:accent2>
        <a:srgbClr val="D50032"/>
      </a:accent2>
      <a:accent3>
        <a:srgbClr val="EA7600"/>
      </a:accent3>
      <a:accent4>
        <a:srgbClr val="B5BD00"/>
      </a:accent4>
      <a:accent5>
        <a:srgbClr val="AC145A"/>
      </a:accent5>
      <a:accent6>
        <a:srgbClr val="A4DBE8"/>
      </a:accent6>
      <a:hlink>
        <a:srgbClr val="0097A9"/>
      </a:hlink>
      <a:folHlink>
        <a:srgbClr val="0097A9"/>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Grey_A0_Portrait_Poster_Theme" id="{CF825333-A42E-491C-8FB4-50C2E4AEB7E8}" vid="{0651EA92-E8A7-4F1D-ACE6-710B7BC40CB0}"/>
    </a:ext>
  </a:extLst>
</a:theme>
</file>

<file path=docProps/app.xml><?xml version="1.0" encoding="utf-8"?>
<Properties xmlns="http://schemas.openxmlformats.org/officeDocument/2006/extended-properties" xmlns:vt="http://schemas.openxmlformats.org/officeDocument/2006/docPropsVTypes">
  <Template/>
  <TotalTime>0</TotalTime>
  <Words>382</Words>
  <Application>Microsoft Office PowerPoint</Application>
  <PresentationFormat>Custom</PresentationFormat>
  <Paragraphs>15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UCL_Grey_A0_Portrait_Poster_Theme</vt:lpstr>
      <vt:lpstr>PowerPoint Presentation</vt:lpstr>
      <vt:lpstr>PowerPoint Presentation</vt:lpstr>
      <vt:lpstr>PowerPoint Presentation</vt:lpstr>
      <vt:lpstr>PowerPoint Presentation</vt:lpstr>
      <vt:lpstr>Mapping the space between buildings using Open Street Map</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Thompson Sargoni, Obi</cp:lastModifiedBy>
  <cp:revision>21</cp:revision>
  <dcterms:created xsi:type="dcterms:W3CDTF">2020-11-05T08:43:42Z</dcterms:created>
  <dcterms:modified xsi:type="dcterms:W3CDTF">2022-03-25T13:59:14Z</dcterms:modified>
</cp:coreProperties>
</file>