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654"/>
  </p:normalViewPr>
  <p:slideViewPr>
    <p:cSldViewPr snapToGrid="0" snapToObjects="1">
      <p:cViewPr>
        <p:scale>
          <a:sx n="130" d="100"/>
          <a:sy n="13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4A05-379F-4D4D-BDE4-903061802DFF}"/>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2497AB0D-67A8-C148-ACDC-A830921BF7FF}"/>
              </a:ext>
            </a:extLst>
          </p:cNvPr>
          <p:cNvSpPr>
            <a:spLocks noGrp="1"/>
          </p:cNvSpPr>
          <p:nvPr>
            <p:ph type="subTitle" idx="1"/>
          </p:nvPr>
        </p:nvSpPr>
        <p:spPr/>
        <p:txBody>
          <a:bodyPr/>
          <a:lstStyle/>
          <a:p>
            <a:r>
              <a:rPr lang="en-US" dirty="0"/>
              <a:t>Naren Reddy Palupunoori</a:t>
            </a:r>
          </a:p>
          <a:p>
            <a:r>
              <a:rPr lang="en-US" dirty="0"/>
              <a:t>Rabia Omer</a:t>
            </a:r>
          </a:p>
        </p:txBody>
      </p:sp>
    </p:spTree>
    <p:extLst>
      <p:ext uri="{BB962C8B-B14F-4D97-AF65-F5344CB8AC3E}">
        <p14:creationId xmlns:p14="http://schemas.microsoft.com/office/powerpoint/2010/main" val="388513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3B88-EC23-9C45-BF93-EF50765547DC}"/>
              </a:ext>
            </a:extLst>
          </p:cNvPr>
          <p:cNvSpPr>
            <a:spLocks noGrp="1"/>
          </p:cNvSpPr>
          <p:nvPr>
            <p:ph type="title"/>
          </p:nvPr>
        </p:nvSpPr>
        <p:spPr>
          <a:xfrm>
            <a:off x="792726" y="2750574"/>
            <a:ext cx="3855720" cy="678426"/>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A29753C7-760D-3B40-8F59-D9E22A03B52D}"/>
              </a:ext>
            </a:extLst>
          </p:cNvPr>
          <p:cNvSpPr>
            <a:spLocks noGrp="1"/>
          </p:cNvSpPr>
          <p:nvPr>
            <p:ph idx="1"/>
          </p:nvPr>
        </p:nvSpPr>
        <p:spPr>
          <a:xfrm>
            <a:off x="6256020" y="685801"/>
            <a:ext cx="5212080" cy="5508522"/>
          </a:xfrm>
        </p:spPr>
        <p:txBody>
          <a:bodyPr>
            <a:normAutofit fontScale="55000" lnSpcReduction="20000"/>
          </a:bodyPr>
          <a:lstStyle/>
          <a:p>
            <a:r>
              <a:rPr lang="en-US" dirty="0"/>
              <a:t>85% of the loans are fully paid. only 15% of them are charged off loans</a:t>
            </a:r>
          </a:p>
          <a:p>
            <a:r>
              <a:rPr lang="en-US" dirty="0"/>
              <a:t>Higher Loan Amount are more likely to result in Charged off loan. Almost 1 out of 3 loans higher than 45k are charged off loans.</a:t>
            </a:r>
          </a:p>
          <a:p>
            <a:r>
              <a:rPr lang="en-US" dirty="0"/>
              <a:t>Longer duration long terms are more </a:t>
            </a:r>
            <a:r>
              <a:rPr lang="en-US" dirty="0" err="1"/>
              <a:t>likelt</a:t>
            </a:r>
            <a:r>
              <a:rPr lang="en-US" dirty="0"/>
              <a:t> to result in charged off loan. 44% of charged off loan are with 60 months terms compare to only 21% for fully paid loans. 1 out of 4 loans with 60-month term were charged off.</a:t>
            </a:r>
          </a:p>
          <a:p>
            <a:r>
              <a:rPr lang="en-US" dirty="0"/>
              <a:t>Loans with higher interest rates (Interest rate higher than 12% are more likely to be charged off. These charged off loans are more likely to collect less interest from them despite the higher interest because they are more likely to charge oof early.</a:t>
            </a:r>
          </a:p>
          <a:p>
            <a:r>
              <a:rPr lang="en-US" dirty="0"/>
              <a:t>Loan Grad classification shows that only 35% of the charged off loans are A and B loan grades compare to 60% for fully paid loans.</a:t>
            </a:r>
            <a:endParaRPr lang="en-US" b="1" dirty="0"/>
          </a:p>
          <a:p>
            <a:r>
              <a:rPr lang="en-US" dirty="0"/>
              <a:t>The percentage of charged off loans is high for small business loans (approximately 27%) compared to overall charged off percentage of 15%.</a:t>
            </a:r>
          </a:p>
          <a:p>
            <a:r>
              <a:rPr lang="en-US" dirty="0"/>
              <a:t>Higher Income borrowers are more likely to pay their loans.</a:t>
            </a:r>
          </a:p>
          <a:p>
            <a:r>
              <a:rPr lang="en-US" dirty="0"/>
              <a:t>Debit to Income ratio higher than 12% are more likely result in charged off loan, the verification of borrower's income is more occurred with DTI higher than 17%. Small Business loans has lower DTI compared to other purpose loans despite the high proportion of charge</a:t>
            </a:r>
          </a:p>
          <a:p>
            <a:r>
              <a:rPr lang="en-US" dirty="0"/>
              <a:t>60% of charged off loans received at least 1 inquiry within the last 6 months while this percentage is 50% for fully paid loans. d off loans for these loans.</a:t>
            </a:r>
          </a:p>
          <a:p>
            <a:r>
              <a:rPr lang="en-US" dirty="0"/>
              <a:t>Higher revolving line utilization (&gt;55%) is more likely lead to charge doff loan.</a:t>
            </a:r>
          </a:p>
        </p:txBody>
      </p:sp>
    </p:spTree>
    <p:extLst>
      <p:ext uri="{BB962C8B-B14F-4D97-AF65-F5344CB8AC3E}">
        <p14:creationId xmlns:p14="http://schemas.microsoft.com/office/powerpoint/2010/main" val="135903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867F-5858-A74F-85F3-F812BD41841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0E25CCB-505B-6C44-A103-E9752D34EFF4}"/>
              </a:ext>
            </a:extLst>
          </p:cNvPr>
          <p:cNvSpPr>
            <a:spLocks noGrp="1"/>
          </p:cNvSpPr>
          <p:nvPr>
            <p:ph idx="1"/>
          </p:nvPr>
        </p:nvSpPr>
        <p:spPr/>
        <p:txBody>
          <a:bodyPr/>
          <a:lstStyle/>
          <a:p>
            <a:r>
              <a:rPr lang="en-US" dirty="0"/>
              <a:t>Risks associated with banks lending</a:t>
            </a:r>
          </a:p>
          <a:p>
            <a:pPr lvl="1"/>
            <a:r>
              <a:rPr lang="en-US" dirty="0"/>
              <a:t>Applicant likely not pay back the loan.</a:t>
            </a:r>
          </a:p>
          <a:p>
            <a:pPr lvl="1"/>
            <a:r>
              <a:rPr lang="en-US" dirty="0"/>
              <a:t>Bank’s rejecting applicants and loosing business</a:t>
            </a:r>
          </a:p>
          <a:p>
            <a:r>
              <a:rPr lang="en-US" dirty="0"/>
              <a:t>Analyze the data</a:t>
            </a:r>
          </a:p>
          <a:p>
            <a:pPr lvl="1"/>
            <a:r>
              <a:rPr lang="en-US" dirty="0"/>
              <a:t>Find the patterns of which costumers are more likely to get charged off.</a:t>
            </a:r>
          </a:p>
          <a:p>
            <a:pPr lvl="1"/>
            <a:r>
              <a:rPr lang="en-US" dirty="0"/>
              <a:t>Find the probability of current customers who might be charged off </a:t>
            </a:r>
          </a:p>
          <a:p>
            <a:pPr lvl="1"/>
            <a:endParaRPr lang="en-US" dirty="0"/>
          </a:p>
        </p:txBody>
      </p:sp>
    </p:spTree>
    <p:extLst>
      <p:ext uri="{BB962C8B-B14F-4D97-AF65-F5344CB8AC3E}">
        <p14:creationId xmlns:p14="http://schemas.microsoft.com/office/powerpoint/2010/main" val="274326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C7469A-6836-F641-BF3F-AB70F7632383}"/>
              </a:ext>
            </a:extLst>
          </p:cNvPr>
          <p:cNvSpPr>
            <a:spLocks noGrp="1"/>
          </p:cNvSpPr>
          <p:nvPr>
            <p:ph type="title"/>
          </p:nvPr>
        </p:nvSpPr>
        <p:spPr>
          <a:xfrm>
            <a:off x="640081" y="631373"/>
            <a:ext cx="4018839" cy="2035628"/>
          </a:xfrm>
        </p:spPr>
        <p:txBody>
          <a:bodyPr>
            <a:normAutofit/>
          </a:bodyPr>
          <a:lstStyle/>
          <a:p>
            <a:r>
              <a:rPr lang="en-US">
                <a:solidFill>
                  <a:srgbClr val="191B0E"/>
                </a:solidFill>
              </a:rPr>
              <a:t>Annual income</a:t>
            </a:r>
          </a:p>
        </p:txBody>
      </p:sp>
      <p:sp>
        <p:nvSpPr>
          <p:cNvPr id="21" name="Content Placeholder 20">
            <a:extLst>
              <a:ext uri="{FF2B5EF4-FFF2-40B4-BE49-F238E27FC236}">
                <a16:creationId xmlns:a16="http://schemas.microsoft.com/office/drawing/2014/main" id="{1B92620E-C216-4BD6-B1FE-0DD9DE8FF4A0}"/>
              </a:ext>
            </a:extLst>
          </p:cNvPr>
          <p:cNvSpPr>
            <a:spLocks noGrp="1"/>
          </p:cNvSpPr>
          <p:nvPr>
            <p:ph idx="1"/>
          </p:nvPr>
        </p:nvSpPr>
        <p:spPr>
          <a:xfrm>
            <a:off x="640081" y="2764971"/>
            <a:ext cx="4010296" cy="3472543"/>
          </a:xfrm>
        </p:spPr>
        <p:txBody>
          <a:bodyPr>
            <a:normAutofit/>
          </a:bodyPr>
          <a:lstStyle/>
          <a:p>
            <a:r>
              <a:rPr lang="en-US" sz="1500" dirty="0">
                <a:solidFill>
                  <a:srgbClr val="191B0E"/>
                </a:solidFill>
              </a:rPr>
              <a:t>Annual income outliers which might biased the analysis.</a:t>
            </a:r>
          </a:p>
          <a:p>
            <a:r>
              <a:rPr lang="en-US" sz="1500" dirty="0">
                <a:solidFill>
                  <a:srgbClr val="191B0E"/>
                </a:solidFill>
              </a:rPr>
              <a:t>Customers in the outliners make up 17% of annual income in total, We want to eliminate them.</a:t>
            </a:r>
          </a:p>
          <a:p>
            <a:r>
              <a:rPr lang="en-US" sz="1500" dirty="0">
                <a:solidFill>
                  <a:srgbClr val="191B0E"/>
                </a:solidFill>
              </a:rPr>
              <a:t>New mean income value now for all the customers now is 61000$</a:t>
            </a: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Content Placeholder 16" descr="A picture containing text&#10;&#10;Description automatically generated">
            <a:extLst>
              <a:ext uri="{FF2B5EF4-FFF2-40B4-BE49-F238E27FC236}">
                <a16:creationId xmlns:a16="http://schemas.microsoft.com/office/drawing/2014/main" id="{5A134B15-355E-7543-8C5B-9E7FCD04B6EA}"/>
              </a:ext>
            </a:extLst>
          </p:cNvPr>
          <p:cNvPicPr>
            <a:picLocks noChangeAspect="1"/>
          </p:cNvPicPr>
          <p:nvPr/>
        </p:nvPicPr>
        <p:blipFill>
          <a:blip r:embed="rId2"/>
          <a:stretch>
            <a:fillRect/>
          </a:stretch>
        </p:blipFill>
        <p:spPr>
          <a:xfrm>
            <a:off x="5532120" y="0"/>
            <a:ext cx="6681817" cy="3340907"/>
          </a:xfrm>
          <a:prstGeom prst="rect">
            <a:avLst/>
          </a:prstGeom>
        </p:spPr>
      </p:pic>
      <p:pic>
        <p:nvPicPr>
          <p:cNvPr id="24" name="Picture 23" descr="Chart, box and whisker chart&#10;&#10;Description automatically generated">
            <a:extLst>
              <a:ext uri="{FF2B5EF4-FFF2-40B4-BE49-F238E27FC236}">
                <a16:creationId xmlns:a16="http://schemas.microsoft.com/office/drawing/2014/main" id="{DFCEBCCD-A0DA-D447-B6E1-2578FD6E697D}"/>
              </a:ext>
            </a:extLst>
          </p:cNvPr>
          <p:cNvPicPr>
            <a:picLocks noChangeAspect="1"/>
          </p:cNvPicPr>
          <p:nvPr/>
        </p:nvPicPr>
        <p:blipFill>
          <a:blip r:embed="rId3"/>
          <a:stretch>
            <a:fillRect/>
          </a:stretch>
        </p:blipFill>
        <p:spPr>
          <a:xfrm>
            <a:off x="5334752" y="3429001"/>
            <a:ext cx="6857248" cy="3428624"/>
          </a:xfrm>
          <a:prstGeom prst="rect">
            <a:avLst/>
          </a:prstGeom>
        </p:spPr>
      </p:pic>
    </p:spTree>
    <p:extLst>
      <p:ext uri="{BB962C8B-B14F-4D97-AF65-F5344CB8AC3E}">
        <p14:creationId xmlns:p14="http://schemas.microsoft.com/office/powerpoint/2010/main" val="206342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E25C5-75BE-0948-BFF4-9EBDADACD178}"/>
              </a:ext>
            </a:extLst>
          </p:cNvPr>
          <p:cNvSpPr>
            <a:spLocks noGrp="1"/>
          </p:cNvSpPr>
          <p:nvPr>
            <p:ph type="title"/>
          </p:nvPr>
        </p:nvSpPr>
        <p:spPr>
          <a:xfrm>
            <a:off x="8471424" y="1110882"/>
            <a:ext cx="3053039" cy="1060817"/>
          </a:xfrm>
        </p:spPr>
        <p:txBody>
          <a:bodyPr anchor="b">
            <a:normAutofit/>
          </a:bodyPr>
          <a:lstStyle/>
          <a:p>
            <a:r>
              <a:rPr lang="en-US" sz="2800" dirty="0"/>
              <a:t>Loan status</a:t>
            </a:r>
          </a:p>
        </p:txBody>
      </p:sp>
      <p:pic>
        <p:nvPicPr>
          <p:cNvPr id="5" name="Content Placeholder 4" descr="A picture containing text&#10;&#10;Description automatically generated">
            <a:extLst>
              <a:ext uri="{FF2B5EF4-FFF2-40B4-BE49-F238E27FC236}">
                <a16:creationId xmlns:a16="http://schemas.microsoft.com/office/drawing/2014/main" id="{222BB9B5-D459-F04A-9843-1F71657291AD}"/>
              </a:ext>
            </a:extLst>
          </p:cNvPr>
          <p:cNvPicPr>
            <a:picLocks noChangeAspect="1"/>
          </p:cNvPicPr>
          <p:nvPr/>
        </p:nvPicPr>
        <p:blipFill>
          <a:blip r:embed="rId2"/>
          <a:stretch>
            <a:fillRect/>
          </a:stretch>
        </p:blipFill>
        <p:spPr>
          <a:xfrm>
            <a:off x="0" y="0"/>
            <a:ext cx="7092778" cy="6858000"/>
          </a:xfrm>
          <a:prstGeom prst="rect">
            <a:avLst/>
          </a:prstGeom>
        </p:spPr>
      </p:pic>
      <p:sp>
        <p:nvSpPr>
          <p:cNvPr id="9" name="Content Placeholder 8">
            <a:extLst>
              <a:ext uri="{FF2B5EF4-FFF2-40B4-BE49-F238E27FC236}">
                <a16:creationId xmlns:a16="http://schemas.microsoft.com/office/drawing/2014/main" id="{9BFD3567-9779-4A85-8AC2-5A0088BD9BB3}"/>
              </a:ext>
            </a:extLst>
          </p:cNvPr>
          <p:cNvSpPr>
            <a:spLocks noGrp="1"/>
          </p:cNvSpPr>
          <p:nvPr>
            <p:ph idx="1"/>
          </p:nvPr>
        </p:nvSpPr>
        <p:spPr>
          <a:xfrm>
            <a:off x="8471423" y="2286000"/>
            <a:ext cx="3053039" cy="3931920"/>
          </a:xfrm>
        </p:spPr>
        <p:txBody>
          <a:bodyPr>
            <a:normAutofit/>
          </a:bodyPr>
          <a:lstStyle/>
          <a:p>
            <a:r>
              <a:rPr lang="en-US" sz="1600" dirty="0"/>
              <a:t>Lower loan amounts have higher probability of paying off</a:t>
            </a:r>
          </a:p>
          <a:p>
            <a:r>
              <a:rPr lang="en-US" sz="1600" dirty="0"/>
              <a:t>Looking closely approx. 28% of the loan amount greater then 30,000$ are expected to charge off.</a:t>
            </a:r>
          </a:p>
          <a:p>
            <a:endParaRPr lang="en-US" sz="1600" dirty="0"/>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442619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4EF8-6E29-214C-94DF-FC194F5B6BF5}"/>
              </a:ext>
            </a:extLst>
          </p:cNvPr>
          <p:cNvSpPr>
            <a:spLocks noGrp="1"/>
          </p:cNvSpPr>
          <p:nvPr>
            <p:ph type="title"/>
          </p:nvPr>
        </p:nvSpPr>
        <p:spPr>
          <a:xfrm>
            <a:off x="723900" y="685800"/>
            <a:ext cx="3855720" cy="685800"/>
          </a:xfrm>
        </p:spPr>
        <p:txBody>
          <a:bodyPr/>
          <a:lstStyle/>
          <a:p>
            <a:r>
              <a:rPr lang="en-US" dirty="0"/>
              <a:t>Term analysis</a:t>
            </a:r>
          </a:p>
        </p:txBody>
      </p:sp>
      <p:pic>
        <p:nvPicPr>
          <p:cNvPr id="6" name="Content Placeholder 5" descr="Icon&#10;&#10;Description automatically generated">
            <a:extLst>
              <a:ext uri="{FF2B5EF4-FFF2-40B4-BE49-F238E27FC236}">
                <a16:creationId xmlns:a16="http://schemas.microsoft.com/office/drawing/2014/main" id="{56D70C8E-80AD-DA44-B9A1-F26F3C2374AD}"/>
              </a:ext>
            </a:extLst>
          </p:cNvPr>
          <p:cNvPicPr>
            <a:picLocks noGrp="1" noChangeAspect="1"/>
          </p:cNvPicPr>
          <p:nvPr>
            <p:ph idx="1"/>
          </p:nvPr>
        </p:nvPicPr>
        <p:blipFill>
          <a:blip r:embed="rId2"/>
          <a:stretch>
            <a:fillRect/>
          </a:stretch>
        </p:blipFill>
        <p:spPr>
          <a:xfrm>
            <a:off x="5535827" y="0"/>
            <a:ext cx="6656172" cy="6888891"/>
          </a:xfrm>
        </p:spPr>
      </p:pic>
      <p:sp>
        <p:nvSpPr>
          <p:cNvPr id="4" name="Text Placeholder 3">
            <a:extLst>
              <a:ext uri="{FF2B5EF4-FFF2-40B4-BE49-F238E27FC236}">
                <a16:creationId xmlns:a16="http://schemas.microsoft.com/office/drawing/2014/main" id="{34937DFC-126A-F645-8FEF-3D7E826DF3C5}"/>
              </a:ext>
            </a:extLst>
          </p:cNvPr>
          <p:cNvSpPr>
            <a:spLocks noGrp="1"/>
          </p:cNvSpPr>
          <p:nvPr>
            <p:ph type="body" sz="half" idx="2"/>
          </p:nvPr>
        </p:nvSpPr>
        <p:spPr>
          <a:xfrm>
            <a:off x="723900" y="1371600"/>
            <a:ext cx="3855720" cy="4495800"/>
          </a:xfrm>
        </p:spPr>
        <p:txBody>
          <a:bodyPr>
            <a:normAutofit fontScale="92500" lnSpcReduction="10000"/>
          </a:bodyPr>
          <a:lstStyle/>
          <a:p>
            <a:pPr marL="285750" indent="-285750">
              <a:buFont typeface="Arial" panose="020B0604020202020204" pitchFamily="34" charset="0"/>
              <a:buChar char="•"/>
            </a:pPr>
            <a:r>
              <a:rPr lang="en-US" dirty="0">
                <a:solidFill>
                  <a:srgbClr val="000000"/>
                </a:solidFill>
              </a:rPr>
              <a:t>Overall, most of the loan terms are from 36 months, but charged off loans have a larger proportion of 60 months loan compared to fully paid loans.</a:t>
            </a:r>
          </a:p>
          <a:p>
            <a:pPr marL="285750" indent="-285750">
              <a:buFont typeface="Arial" panose="020B0604020202020204" pitchFamily="34" charset="0"/>
              <a:buChar char="•"/>
            </a:pPr>
            <a:r>
              <a:rPr lang="en-US" dirty="0">
                <a:solidFill>
                  <a:srgbClr val="000000"/>
                </a:solidFill>
              </a:rPr>
              <a:t>Almost 45% of the charged off loans is with a 60 months term which means that despite the longer duration of the loans it still can be charged off.</a:t>
            </a:r>
          </a:p>
          <a:p>
            <a:pPr marL="285750" indent="-285750">
              <a:buFont typeface="Arial" panose="020B0604020202020204" pitchFamily="34" charset="0"/>
              <a:buChar char="•"/>
            </a:pPr>
            <a:r>
              <a:rPr lang="en-US" dirty="0">
                <a:solidFill>
                  <a:srgbClr val="000000"/>
                </a:solidFill>
                <a:latin typeface="Helvetica Neue" panose="02000503000000020004" pitchFamily="2" charset="0"/>
              </a:rPr>
              <a:t>We can see that loans with 60 months term are more likely to be charged off </a:t>
            </a:r>
            <a:r>
              <a:rPr lang="en-US" dirty="0">
                <a:solidFill>
                  <a:srgbClr val="000000"/>
                </a:solidFill>
              </a:rPr>
              <a:t>compared</a:t>
            </a:r>
            <a:r>
              <a:rPr lang="en-US" dirty="0">
                <a:solidFill>
                  <a:srgbClr val="000000"/>
                </a:solidFill>
                <a:latin typeface="Helvetica Neue" panose="02000503000000020004" pitchFamily="2" charset="0"/>
              </a:rPr>
              <a:t> to loans with 36 months terms</a:t>
            </a:r>
          </a:p>
          <a:p>
            <a:pPr marL="285750" indent="-285750">
              <a:buFont typeface="Arial" panose="020B0604020202020204" pitchFamily="34" charset="0"/>
              <a:buChar char="•"/>
            </a:pPr>
            <a:r>
              <a:rPr lang="en-US" dirty="0">
                <a:solidFill>
                  <a:srgbClr val="000000"/>
                </a:solidFill>
                <a:latin typeface="Helvetica Neue" panose="02000503000000020004" pitchFamily="2" charset="0"/>
              </a:rPr>
              <a:t>1 out of 4 loans with 60 months term resulted in charged off loan while only 1 out of 10 loan with 36-month term resulted in charged off loan</a:t>
            </a:r>
            <a:endParaRPr lang="en-US" dirty="0"/>
          </a:p>
        </p:txBody>
      </p:sp>
    </p:spTree>
    <p:extLst>
      <p:ext uri="{BB962C8B-B14F-4D97-AF65-F5344CB8AC3E}">
        <p14:creationId xmlns:p14="http://schemas.microsoft.com/office/powerpoint/2010/main" val="134804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163B2D0-900B-1A41-B000-153AA067DC4B}"/>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lang="en-US" sz="2800" dirty="0"/>
              <a:t>Interest rate</a:t>
            </a:r>
          </a:p>
        </p:txBody>
      </p:sp>
      <p:pic>
        <p:nvPicPr>
          <p:cNvPr id="9" name="Picture Placeholder 8" descr="A picture containing icon&#10;&#10;Description automatically generated">
            <a:extLst>
              <a:ext uri="{FF2B5EF4-FFF2-40B4-BE49-F238E27FC236}">
                <a16:creationId xmlns:a16="http://schemas.microsoft.com/office/drawing/2014/main" id="{65D29AD4-CEEE-624C-B4BF-A94CB08C2634}"/>
              </a:ext>
            </a:extLst>
          </p:cNvPr>
          <p:cNvPicPr>
            <a:picLocks noGrp="1" noChangeAspect="1"/>
          </p:cNvPicPr>
          <p:nvPr>
            <p:ph type="pic" idx="1"/>
          </p:nvPr>
        </p:nvPicPr>
        <p:blipFill rotWithShape="1">
          <a:blip r:embed="rId2"/>
          <a:srcRect l="2894" t="7730" b="49676"/>
          <a:stretch/>
        </p:blipFill>
        <p:spPr>
          <a:xfrm>
            <a:off x="1322016" y="827903"/>
            <a:ext cx="5416417" cy="2601097"/>
          </a:xfrm>
          <a:prstGeom prst="rect">
            <a:avLst/>
          </a:prstGeom>
        </p:spPr>
      </p:pic>
      <p:sp>
        <p:nvSpPr>
          <p:cNvPr id="7" name="Text Placeholder 6">
            <a:extLst>
              <a:ext uri="{FF2B5EF4-FFF2-40B4-BE49-F238E27FC236}">
                <a16:creationId xmlns:a16="http://schemas.microsoft.com/office/drawing/2014/main" id="{E9DFA6F1-383C-A44C-BDF0-D55D11DF80DF}"/>
              </a:ext>
            </a:extLst>
          </p:cNvPr>
          <p:cNvSpPr>
            <a:spLocks noGrp="1"/>
          </p:cNvSpPr>
          <p:nvPr>
            <p:ph type="body" sz="half" idx="2"/>
          </p:nvPr>
        </p:nvSpPr>
        <p:spPr>
          <a:xfrm>
            <a:off x="8471423" y="2286000"/>
            <a:ext cx="3053039" cy="3931920"/>
          </a:xfrm>
        </p:spPr>
        <p:txBody>
          <a:bodyPr vert="horz" lIns="91440" tIns="45720" rIns="91440" bIns="45720" rtlCol="0">
            <a:normAutofit/>
          </a:bodyPr>
          <a:lstStyle/>
          <a:p>
            <a:pPr marL="384048" indent="-384048">
              <a:lnSpc>
                <a:spcPct val="94000"/>
              </a:lnSpc>
              <a:spcAft>
                <a:spcPts val="200"/>
              </a:spcAft>
              <a:buFont typeface="Arial" panose="020B0604020202020204" pitchFamily="34" charset="0"/>
              <a:buChar char="•"/>
            </a:pPr>
            <a:r>
              <a:rPr lang="en-US" dirty="0"/>
              <a:t>As the interest rate increases percentage of charged off increases.</a:t>
            </a:r>
          </a:p>
          <a:p>
            <a:pPr marL="384048" indent="-384048">
              <a:lnSpc>
                <a:spcPct val="94000"/>
              </a:lnSpc>
              <a:spcAft>
                <a:spcPts val="200"/>
              </a:spcAft>
              <a:buFont typeface="Arial" panose="020B0604020202020204" pitchFamily="34" charset="0"/>
              <a:buChar char="•"/>
            </a:pPr>
            <a:r>
              <a:rPr lang="en-US" dirty="0"/>
              <a:t>Once the interest rate goes above 8% charged off increases by approximately 10% </a:t>
            </a:r>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1" name="Picture 10" descr="Logo&#10;&#10;Description automatically generated">
            <a:extLst>
              <a:ext uri="{FF2B5EF4-FFF2-40B4-BE49-F238E27FC236}">
                <a16:creationId xmlns:a16="http://schemas.microsoft.com/office/drawing/2014/main" id="{38DE7996-5CD1-5D40-93F2-27FFDFA13C69}"/>
              </a:ext>
            </a:extLst>
          </p:cNvPr>
          <p:cNvPicPr>
            <a:picLocks noChangeAspect="1"/>
          </p:cNvPicPr>
          <p:nvPr/>
        </p:nvPicPr>
        <p:blipFill rotWithShape="1">
          <a:blip r:embed="rId3"/>
          <a:srcRect l="12682" r="11091" b="50000"/>
          <a:stretch/>
        </p:blipFill>
        <p:spPr>
          <a:xfrm>
            <a:off x="1322016" y="3125556"/>
            <a:ext cx="5536095" cy="3631296"/>
          </a:xfrm>
          <a:prstGeom prst="rect">
            <a:avLst/>
          </a:prstGeom>
        </p:spPr>
      </p:pic>
    </p:spTree>
    <p:extLst>
      <p:ext uri="{BB962C8B-B14F-4D97-AF65-F5344CB8AC3E}">
        <p14:creationId xmlns:p14="http://schemas.microsoft.com/office/powerpoint/2010/main" val="109217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E3B2-B0D4-C742-A661-6D1415CCFABB}"/>
              </a:ext>
            </a:extLst>
          </p:cNvPr>
          <p:cNvSpPr>
            <a:spLocks noGrp="1"/>
          </p:cNvSpPr>
          <p:nvPr>
            <p:ph type="title"/>
          </p:nvPr>
        </p:nvSpPr>
        <p:spPr>
          <a:xfrm>
            <a:off x="723900" y="685800"/>
            <a:ext cx="3855720" cy="661086"/>
          </a:xfrm>
        </p:spPr>
        <p:txBody>
          <a:bodyPr>
            <a:normAutofit fontScale="90000"/>
          </a:bodyPr>
          <a:lstStyle/>
          <a:p>
            <a:r>
              <a:rPr lang="en-US" dirty="0"/>
              <a:t>Loan Grade</a:t>
            </a:r>
          </a:p>
        </p:txBody>
      </p:sp>
      <p:pic>
        <p:nvPicPr>
          <p:cNvPr id="6" name="Picture Placeholder 5" descr="Chart&#10;&#10;Description automatically generated">
            <a:extLst>
              <a:ext uri="{FF2B5EF4-FFF2-40B4-BE49-F238E27FC236}">
                <a16:creationId xmlns:a16="http://schemas.microsoft.com/office/drawing/2014/main" id="{945E255D-6A33-6F49-BF60-658000F029F9}"/>
              </a:ext>
            </a:extLst>
          </p:cNvPr>
          <p:cNvPicPr>
            <a:picLocks noGrp="1" noChangeAspect="1"/>
          </p:cNvPicPr>
          <p:nvPr>
            <p:ph type="pic" idx="1"/>
          </p:nvPr>
        </p:nvPicPr>
        <p:blipFill>
          <a:blip r:embed="rId2"/>
          <a:srcRect l="1447" r="1447"/>
          <a:stretch>
            <a:fillRect/>
          </a:stretch>
        </p:blipFill>
        <p:spPr/>
      </p:pic>
      <p:sp>
        <p:nvSpPr>
          <p:cNvPr id="4" name="Text Placeholder 3">
            <a:extLst>
              <a:ext uri="{FF2B5EF4-FFF2-40B4-BE49-F238E27FC236}">
                <a16:creationId xmlns:a16="http://schemas.microsoft.com/office/drawing/2014/main" id="{E3127858-297D-4641-9788-22F63B57BFA8}"/>
              </a:ext>
            </a:extLst>
          </p:cNvPr>
          <p:cNvSpPr>
            <a:spLocks noGrp="1"/>
          </p:cNvSpPr>
          <p:nvPr>
            <p:ph type="body" sz="half" idx="2"/>
          </p:nvPr>
        </p:nvSpPr>
        <p:spPr>
          <a:xfrm>
            <a:off x="723900" y="1346886"/>
            <a:ext cx="3855720" cy="4658498"/>
          </a:xfrm>
        </p:spPr>
        <p:txBody>
          <a:bodyPr/>
          <a:lstStyle/>
          <a:p>
            <a:pPr marL="285750" indent="-285750">
              <a:buFont typeface="Arial" panose="020B0604020202020204" pitchFamily="34" charset="0"/>
              <a:buChar char="•"/>
            </a:pPr>
            <a:r>
              <a:rPr lang="en-US" dirty="0"/>
              <a:t>We can notice that a higher portion of loans A and B are represented in fully paid loans (60%) compared to only (35%) for the charged off loans, for all other loan grades we can see their proportion to the total is less than the fully paid loans. </a:t>
            </a:r>
          </a:p>
          <a:p>
            <a:pPr marL="285750" indent="-285750">
              <a:buFont typeface="Arial" panose="020B0604020202020204" pitchFamily="34" charset="0"/>
              <a:buChar char="•"/>
            </a:pPr>
            <a:r>
              <a:rPr lang="en-US" dirty="0"/>
              <a:t>It looks like loan grade classification is a good indication of rather a loan is likely to be charged off or not.</a:t>
            </a:r>
          </a:p>
        </p:txBody>
      </p:sp>
    </p:spTree>
    <p:extLst>
      <p:ext uri="{BB962C8B-B14F-4D97-AF65-F5344CB8AC3E}">
        <p14:creationId xmlns:p14="http://schemas.microsoft.com/office/powerpoint/2010/main" val="171776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1A32F-ACE1-D54B-ACC6-2F468DC1866B}"/>
              </a:ext>
            </a:extLst>
          </p:cNvPr>
          <p:cNvSpPr>
            <a:spLocks noGrp="1"/>
          </p:cNvSpPr>
          <p:nvPr>
            <p:ph type="title"/>
          </p:nvPr>
        </p:nvSpPr>
        <p:spPr>
          <a:xfrm>
            <a:off x="1021750" y="4278245"/>
            <a:ext cx="4913384" cy="1762969"/>
          </a:xfrm>
        </p:spPr>
        <p:txBody>
          <a:bodyPr vert="horz" lIns="91440" tIns="45720" rIns="91440" bIns="45720" rtlCol="0" anchor="t">
            <a:normAutofit/>
          </a:bodyPr>
          <a:lstStyle/>
          <a:p>
            <a:pPr>
              <a:lnSpc>
                <a:spcPct val="89000"/>
              </a:lnSpc>
            </a:pPr>
            <a:r>
              <a:rPr lang="en-US" sz="4400"/>
              <a:t>Loan purpose</a:t>
            </a:r>
          </a:p>
        </p:txBody>
      </p:sp>
      <p:pic>
        <p:nvPicPr>
          <p:cNvPr id="14" name="Picture 13" descr="A picture containing chart&#10;&#10;Description automatically generated">
            <a:extLst>
              <a:ext uri="{FF2B5EF4-FFF2-40B4-BE49-F238E27FC236}">
                <a16:creationId xmlns:a16="http://schemas.microsoft.com/office/drawing/2014/main" id="{3F7821A6-4CD5-1948-B602-4AF427C38463}"/>
              </a:ext>
            </a:extLst>
          </p:cNvPr>
          <p:cNvPicPr>
            <a:picLocks noChangeAspect="1"/>
          </p:cNvPicPr>
          <p:nvPr/>
        </p:nvPicPr>
        <p:blipFill>
          <a:blip r:embed="rId2"/>
          <a:stretch>
            <a:fillRect/>
          </a:stretch>
        </p:blipFill>
        <p:spPr>
          <a:xfrm>
            <a:off x="643466" y="776817"/>
            <a:ext cx="5291668" cy="2645833"/>
          </a:xfrm>
          <a:prstGeom prst="rect">
            <a:avLst/>
          </a:prstGeom>
        </p:spPr>
      </p:pic>
      <p:pic>
        <p:nvPicPr>
          <p:cNvPr id="12" name="Content Placeholder 11" descr="Chart, pie chart&#10;&#10;Description automatically generated">
            <a:extLst>
              <a:ext uri="{FF2B5EF4-FFF2-40B4-BE49-F238E27FC236}">
                <a16:creationId xmlns:a16="http://schemas.microsoft.com/office/drawing/2014/main" id="{86259BDB-9D62-3649-86F3-0025A0A95B9A}"/>
              </a:ext>
            </a:extLst>
          </p:cNvPr>
          <p:cNvPicPr>
            <a:picLocks noGrp="1" noChangeAspect="1"/>
          </p:cNvPicPr>
          <p:nvPr>
            <p:ph idx="1"/>
          </p:nvPr>
        </p:nvPicPr>
        <p:blipFill rotWithShape="1">
          <a:blip r:embed="rId3"/>
          <a:srcRect l="-353" r="353" b="46994"/>
          <a:stretch/>
        </p:blipFill>
        <p:spPr>
          <a:xfrm>
            <a:off x="6256865" y="697283"/>
            <a:ext cx="5291667" cy="2804901"/>
          </a:xfrm>
          <a:prstGeom prst="rect">
            <a:avLst/>
          </a:prstGeom>
        </p:spPr>
      </p:pic>
      <p:sp>
        <p:nvSpPr>
          <p:cNvPr id="23" name="Freeform: Shape 22">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6" name="Text Placeholder 5">
            <a:extLst>
              <a:ext uri="{FF2B5EF4-FFF2-40B4-BE49-F238E27FC236}">
                <a16:creationId xmlns:a16="http://schemas.microsoft.com/office/drawing/2014/main" id="{DB07B80B-5F61-A543-8E57-812F6009933E}"/>
              </a:ext>
            </a:extLst>
          </p:cNvPr>
          <p:cNvSpPr>
            <a:spLocks noGrp="1"/>
          </p:cNvSpPr>
          <p:nvPr>
            <p:ph type="body" sz="half" idx="2"/>
          </p:nvPr>
        </p:nvSpPr>
        <p:spPr>
          <a:xfrm>
            <a:off x="6253810" y="4278246"/>
            <a:ext cx="4718989" cy="1841856"/>
          </a:xfrm>
        </p:spPr>
        <p:txBody>
          <a:bodyPr vert="horz" lIns="91440" tIns="45720" rIns="91440" bIns="45720" rtlCol="0">
            <a:normAutofit fontScale="85000" lnSpcReduction="10000"/>
          </a:bodyPr>
          <a:lstStyle/>
          <a:p>
            <a:pPr indent="-384048">
              <a:lnSpc>
                <a:spcPct val="94000"/>
              </a:lnSpc>
              <a:spcAft>
                <a:spcPts val="200"/>
              </a:spcAft>
              <a:buFont typeface="Arial" panose="020B0604020202020204" pitchFamily="34" charset="0"/>
              <a:buChar char="•"/>
            </a:pPr>
            <a:r>
              <a:rPr lang="en-US" dirty="0"/>
              <a:t>Debt consolidation is main reason for lending amount here.</a:t>
            </a:r>
          </a:p>
          <a:p>
            <a:pPr indent="-384048">
              <a:lnSpc>
                <a:spcPct val="94000"/>
              </a:lnSpc>
              <a:spcAft>
                <a:spcPts val="200"/>
              </a:spcAft>
              <a:buFont typeface="Arial" panose="020B0604020202020204" pitchFamily="34" charset="0"/>
              <a:buChar char="•"/>
            </a:pPr>
            <a:r>
              <a:rPr lang="en-US" sz="1800" dirty="0"/>
              <a:t>F</a:t>
            </a:r>
            <a:r>
              <a:rPr lang="en-US" dirty="0"/>
              <a:t>ully paid loans are more for consumable purposes like paying off credit cards, home improvement, major purchases and cars.</a:t>
            </a:r>
          </a:p>
          <a:p>
            <a:pPr indent="-384048">
              <a:lnSpc>
                <a:spcPct val="94000"/>
              </a:lnSpc>
              <a:spcAft>
                <a:spcPts val="200"/>
              </a:spcAft>
              <a:buFont typeface="Arial" panose="020B0604020202020204" pitchFamily="34" charset="0"/>
              <a:buChar char="•"/>
            </a:pPr>
            <a:r>
              <a:rPr lang="en-US" dirty="0"/>
              <a:t>Relatively high proportion of charged off loans which is for small business. as you can see almost 1 out of 4 small business loans has charged off which is higher than the overall percentage of charged off loans of (15%)</a:t>
            </a:r>
            <a:endParaRPr lang="en-US" sz="1800" dirty="0"/>
          </a:p>
        </p:txBody>
      </p:sp>
      <p:sp>
        <p:nvSpPr>
          <p:cNvPr id="25" name="Freeform: Shape 24">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70546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4">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6"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7"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9" name="Rectangle 38">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7F144-597E-024A-BF39-68218BA86BD2}"/>
              </a:ext>
            </a:extLst>
          </p:cNvPr>
          <p:cNvSpPr>
            <a:spLocks noGrp="1"/>
          </p:cNvSpPr>
          <p:nvPr>
            <p:ph type="title"/>
          </p:nvPr>
        </p:nvSpPr>
        <p:spPr>
          <a:xfrm>
            <a:off x="8154186" y="634029"/>
            <a:ext cx="3355942" cy="1051624"/>
          </a:xfrm>
        </p:spPr>
        <p:txBody>
          <a:bodyPr vert="horz" lIns="91440" tIns="45720" rIns="91440" bIns="45720" rtlCol="0" anchor="b">
            <a:normAutofit/>
          </a:bodyPr>
          <a:lstStyle/>
          <a:p>
            <a:pPr algn="ctr">
              <a:lnSpc>
                <a:spcPct val="89000"/>
              </a:lnSpc>
            </a:pPr>
            <a:r>
              <a:rPr lang="en-US" sz="3200" b="1" cap="all" dirty="0"/>
              <a:t>Debit to Income </a:t>
            </a:r>
            <a:br>
              <a:rPr lang="en-US" sz="3200" b="1" cap="all" dirty="0"/>
            </a:br>
            <a:r>
              <a:rPr lang="en-US" sz="3200" b="1" cap="all" dirty="0"/>
              <a:t>Ratio (DTI)</a:t>
            </a:r>
            <a:endParaRPr lang="en-US" sz="3200" cap="all" dirty="0"/>
          </a:p>
        </p:txBody>
      </p:sp>
      <p:sp>
        <p:nvSpPr>
          <p:cNvPr id="4" name="Text Placeholder 3">
            <a:extLst>
              <a:ext uri="{FF2B5EF4-FFF2-40B4-BE49-F238E27FC236}">
                <a16:creationId xmlns:a16="http://schemas.microsoft.com/office/drawing/2014/main" id="{4320F1FF-8ADE-9B43-8272-859E0538B525}"/>
              </a:ext>
            </a:extLst>
          </p:cNvPr>
          <p:cNvSpPr>
            <a:spLocks noGrp="1"/>
          </p:cNvSpPr>
          <p:nvPr>
            <p:ph type="body" sz="half" idx="2"/>
          </p:nvPr>
        </p:nvSpPr>
        <p:spPr>
          <a:xfrm>
            <a:off x="8154186" y="1940944"/>
            <a:ext cx="3355942" cy="4027238"/>
          </a:xfrm>
        </p:spPr>
        <p:txBody>
          <a:bodyPr vert="horz" lIns="91440" tIns="45720" rIns="91440" bIns="45720" rtlCol="0">
            <a:normAutofit fontScale="77500" lnSpcReduction="20000"/>
          </a:bodyPr>
          <a:lstStyle/>
          <a:p>
            <a:pPr marL="342900" indent="-342900">
              <a:lnSpc>
                <a:spcPct val="112000"/>
              </a:lnSpc>
              <a:spcAft>
                <a:spcPts val="600"/>
              </a:spcAft>
              <a:buFont typeface="Arial" panose="020B0604020202020204" pitchFamily="34" charset="0"/>
              <a:buChar char="•"/>
            </a:pPr>
            <a:r>
              <a:rPr lang="en-US" sz="2300" dirty="0"/>
              <a:t>At around 17 DTI ratio There is higher probability of charged off then at fully paid.</a:t>
            </a:r>
          </a:p>
          <a:p>
            <a:pPr marL="342900" indent="-342900">
              <a:lnSpc>
                <a:spcPct val="112000"/>
              </a:lnSpc>
              <a:spcAft>
                <a:spcPts val="600"/>
              </a:spcAft>
              <a:buFont typeface="Arial" panose="020B0604020202020204" pitchFamily="34" charset="0"/>
              <a:buChar char="•"/>
            </a:pPr>
            <a:r>
              <a:rPr lang="en-US" sz="2300" dirty="0"/>
              <a:t>Around the same DTI verification of accounts drops, looks like bank is already doing verification when DTI is high which is a good thing and continue doing that.</a:t>
            </a:r>
          </a:p>
          <a:p>
            <a:pPr marL="342900" indent="-342900">
              <a:lnSpc>
                <a:spcPct val="112000"/>
              </a:lnSpc>
              <a:spcAft>
                <a:spcPts val="600"/>
              </a:spcAft>
              <a:buFont typeface="Arial" panose="020B0604020202020204" pitchFamily="34" charset="0"/>
              <a:buChar char="•"/>
            </a:pPr>
            <a:r>
              <a:rPr lang="en-US" sz="2300" dirty="0"/>
              <a:t>For small business DTI ratio with more then 10 looks like high-risk loans. There is steep rise in charged off.</a:t>
            </a:r>
          </a:p>
          <a:p>
            <a:pPr marL="342900" indent="-342900">
              <a:lnSpc>
                <a:spcPct val="112000"/>
              </a:lnSpc>
              <a:spcAft>
                <a:spcPts val="600"/>
              </a:spcAft>
              <a:buFont typeface="Arial" panose="020B0604020202020204" pitchFamily="34" charset="0"/>
              <a:buChar char="•"/>
            </a:pPr>
            <a:endParaRPr lang="en-US" sz="2300" dirty="0"/>
          </a:p>
          <a:p>
            <a:pPr marL="342900" indent="-342900">
              <a:lnSpc>
                <a:spcPct val="112000"/>
              </a:lnSpc>
              <a:spcAft>
                <a:spcPts val="600"/>
              </a:spcAft>
              <a:buFont typeface="Arial" panose="020B0604020202020204" pitchFamily="34" charset="0"/>
              <a:buChar char="•"/>
            </a:pPr>
            <a:endParaRPr lang="en-US" sz="2300" dirty="0"/>
          </a:p>
          <a:p>
            <a:pPr marL="342900" indent="-342900">
              <a:lnSpc>
                <a:spcPct val="112000"/>
              </a:lnSpc>
              <a:spcAft>
                <a:spcPts val="600"/>
              </a:spcAft>
              <a:buFont typeface="Arial" panose="020B0604020202020204" pitchFamily="34" charset="0"/>
              <a:buChar char="•"/>
            </a:pPr>
            <a:endParaRPr lang="en-US" sz="2300" dirty="0"/>
          </a:p>
        </p:txBody>
      </p:sp>
      <p:sp>
        <p:nvSpPr>
          <p:cNvPr id="41"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8" name="Picture 7" descr="Icon&#10;&#10;Description automatically generated">
            <a:extLst>
              <a:ext uri="{FF2B5EF4-FFF2-40B4-BE49-F238E27FC236}">
                <a16:creationId xmlns:a16="http://schemas.microsoft.com/office/drawing/2014/main" id="{B2C6B184-10CC-E74A-B5D1-1D9489F20FC2}"/>
              </a:ext>
            </a:extLst>
          </p:cNvPr>
          <p:cNvPicPr>
            <a:picLocks noChangeAspect="1"/>
          </p:cNvPicPr>
          <p:nvPr/>
        </p:nvPicPr>
        <p:blipFill>
          <a:blip r:embed="rId2"/>
          <a:stretch>
            <a:fillRect/>
          </a:stretch>
        </p:blipFill>
        <p:spPr>
          <a:xfrm>
            <a:off x="1332804" y="977594"/>
            <a:ext cx="4881188" cy="4881188"/>
          </a:xfrm>
          <a:prstGeom prst="rect">
            <a:avLst/>
          </a:prstGeom>
        </p:spPr>
      </p:pic>
      <p:sp>
        <p:nvSpPr>
          <p:cNvPr id="43"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263735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814</TotalTime>
  <Words>811</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Helvetica Neue</vt:lpstr>
      <vt:lpstr>Crop</vt:lpstr>
      <vt:lpstr>Lending club case study</vt:lpstr>
      <vt:lpstr>Problem statement</vt:lpstr>
      <vt:lpstr>Annual income</vt:lpstr>
      <vt:lpstr>Loan status</vt:lpstr>
      <vt:lpstr>Term analysis</vt:lpstr>
      <vt:lpstr>Interest rate</vt:lpstr>
      <vt:lpstr>Loan Grade</vt:lpstr>
      <vt:lpstr>Loan purpose</vt:lpstr>
      <vt:lpstr>Debit to Income  Ratio (DTI)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Palupunoori, Naren</dc:creator>
  <cp:lastModifiedBy>Palupunoori, Naren</cp:lastModifiedBy>
  <cp:revision>3</cp:revision>
  <dcterms:created xsi:type="dcterms:W3CDTF">2022-03-09T04:48:25Z</dcterms:created>
  <dcterms:modified xsi:type="dcterms:W3CDTF">2022-03-09T18:22:30Z</dcterms:modified>
</cp:coreProperties>
</file>