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4A05-379F-4D4D-BDE4-903061802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7AB0D-67A8-C148-ACDC-A830921BF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Naren Reddy Palupunoori</a:t>
            </a:r>
          </a:p>
          <a:p>
            <a:r>
              <a:rPr lang="en-US" dirty="0"/>
              <a:t>Rabia Omer</a:t>
            </a:r>
          </a:p>
        </p:txBody>
      </p:sp>
    </p:spTree>
    <p:extLst>
      <p:ext uri="{BB962C8B-B14F-4D97-AF65-F5344CB8AC3E}">
        <p14:creationId xmlns:p14="http://schemas.microsoft.com/office/powerpoint/2010/main" val="388513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867F-5858-A74F-85F3-F812BD41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5CCB-505B-6C44-A103-E9752D34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Risks associated with banks lending</a:t>
            </a:r>
          </a:p>
          <a:p>
            <a:pPr lvl="1"/>
            <a:r>
              <a:rPr lang="en-US" dirty="0"/>
              <a:t>Applicant likely not pay back the loan.</a:t>
            </a:r>
          </a:p>
          <a:p>
            <a:pPr lvl="1"/>
            <a:r>
              <a:rPr lang="en-US" dirty="0"/>
              <a:t>Bank’s rejecting applicants and loosing business</a:t>
            </a:r>
          </a:p>
          <a:p>
            <a:r>
              <a:rPr lang="en-US" dirty="0"/>
              <a:t>Analyze the data</a:t>
            </a:r>
          </a:p>
          <a:p>
            <a:pPr lvl="1"/>
            <a:r>
              <a:rPr lang="en-US" dirty="0"/>
              <a:t>Find the patterns of which costumers are more likely to get charged off.</a:t>
            </a:r>
          </a:p>
          <a:p>
            <a:pPr lvl="1"/>
            <a:r>
              <a:rPr lang="en-US" dirty="0"/>
              <a:t>Find the probability of current customers who might be charged off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6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7469A-6836-F641-BF3F-AB70F763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91B0E"/>
                </a:solidFill>
              </a:rPr>
              <a:t>Annual income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B92620E-C216-4BD6-B1FE-0DD9DE8F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191B0E"/>
                </a:solidFill>
              </a:rPr>
              <a:t>Annual income has couple of outliers.</a:t>
            </a:r>
          </a:p>
          <a:p>
            <a:r>
              <a:rPr lang="en-US" sz="1500" dirty="0">
                <a:solidFill>
                  <a:srgbClr val="191B0E"/>
                </a:solidFill>
              </a:rPr>
              <a:t>Couple of customers make up 17% of annual income, We want to eliminate them.</a:t>
            </a:r>
          </a:p>
          <a:p>
            <a:r>
              <a:rPr lang="en-US" sz="1500" dirty="0">
                <a:solidFill>
                  <a:srgbClr val="191B0E"/>
                </a:solidFill>
              </a:rPr>
              <a:t>New mean income value now for all the customers now is 61000$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Content Placeholder 16" descr="A picture containing text&#10;&#10;Description automatically generated">
            <a:extLst>
              <a:ext uri="{FF2B5EF4-FFF2-40B4-BE49-F238E27FC236}">
                <a16:creationId xmlns:a16="http://schemas.microsoft.com/office/drawing/2014/main" id="{5A134B15-355E-7543-8C5B-9E7FCD04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0" y="0"/>
            <a:ext cx="6681817" cy="3340907"/>
          </a:xfrm>
          <a:prstGeom prst="rect">
            <a:avLst/>
          </a:prstGeom>
        </p:spPr>
      </p:pic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CEBCCD-A0DA-D447-B6E1-2578FD6E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752" y="3429001"/>
            <a:ext cx="6857248" cy="34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2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E25C5-75BE-0948-BFF4-9EBDADAC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Loan status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22BB9B5-D459-F04A-9843-1F716572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92778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FD3567-9779-4A85-8AC2-5A0088BD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Lower loan amounts have higher probability of paying off</a:t>
            </a:r>
          </a:p>
          <a:p>
            <a:r>
              <a:rPr lang="en-US" sz="1600" dirty="0"/>
              <a:t>Looking closely approx. 28% of the loan amount greater then 30,000$ are expected to charge off.</a:t>
            </a:r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42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4EF8-6E29-214C-94DF-FC194F5B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685800"/>
          </a:xfrm>
        </p:spPr>
        <p:txBody>
          <a:bodyPr/>
          <a:lstStyle/>
          <a:p>
            <a:r>
              <a:rPr lang="en-US" dirty="0"/>
              <a:t>Term analysis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56D70C8E-80AD-DA44-B9A1-F26F3C237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827" y="0"/>
            <a:ext cx="6656172" cy="68888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37DFC-126A-F645-8FEF-3D7E826DF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371600"/>
            <a:ext cx="3855720" cy="44958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Overall, most of the loan terms are from 36 months, but charged off loans have a larger proportion of 60 months loan compared to fully paid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Almost 45% of the charged off loans is with a 60 months term which means that despite the longer duration of the loans it still can be charged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We can see that loans with 60 months term are more likely to be charged off </a:t>
            </a:r>
            <a:r>
              <a:rPr lang="en-US" dirty="0">
                <a:solidFill>
                  <a:srgbClr val="000000"/>
                </a:solidFill>
              </a:rPr>
              <a:t>compared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to loans with 36 months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1 out of 4 loans with 60 months term resulted in charged off loan while only 1 out of 10 loan with 36-month term resulted in charged off loan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4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63B2D0-900B-1A41-B000-153AA067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Interest rate</a:t>
            </a:r>
          </a:p>
        </p:txBody>
      </p:sp>
      <p:pic>
        <p:nvPicPr>
          <p:cNvPr id="9" name="Picture Placeholder 8" descr="A picture containing icon&#10;&#10;Description automatically generated">
            <a:extLst>
              <a:ext uri="{FF2B5EF4-FFF2-40B4-BE49-F238E27FC236}">
                <a16:creationId xmlns:a16="http://schemas.microsoft.com/office/drawing/2014/main" id="{65D29AD4-CEEE-624C-B4BF-A94CB08C26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894" t="7730" b="49676"/>
          <a:stretch/>
        </p:blipFill>
        <p:spPr>
          <a:xfrm>
            <a:off x="1322016" y="827903"/>
            <a:ext cx="5416417" cy="260109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DFA6F1-383C-A44C-BDF0-D55D11DF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As the interest rate increases percentage of charged off increases.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Once the interest rate goes above 8% charged off increases </a:t>
            </a:r>
            <a:r>
              <a:rPr lang="en-US"/>
              <a:t>by approximately 10% </a:t>
            </a:r>
            <a:endParaRPr lang="en-US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8DE7996-5CD1-5D40-93F2-27FFDFA13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2" r="11091" b="50000"/>
          <a:stretch/>
        </p:blipFill>
        <p:spPr>
          <a:xfrm>
            <a:off x="1322016" y="3125556"/>
            <a:ext cx="5536095" cy="36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705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238</TotalTime>
  <Words>271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Helvetica Neue</vt:lpstr>
      <vt:lpstr>Crop</vt:lpstr>
      <vt:lpstr>Lending club case study</vt:lpstr>
      <vt:lpstr>Problem statement</vt:lpstr>
      <vt:lpstr>Annual income</vt:lpstr>
      <vt:lpstr>Loan status</vt:lpstr>
      <vt:lpstr>Term analysis</vt:lpstr>
      <vt:lpstr>Interest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Palupunoori, Naren</dc:creator>
  <cp:lastModifiedBy>Palupunoori, Naren</cp:lastModifiedBy>
  <cp:revision>2</cp:revision>
  <dcterms:created xsi:type="dcterms:W3CDTF">2022-03-09T04:48:25Z</dcterms:created>
  <dcterms:modified xsi:type="dcterms:W3CDTF">2022-03-09T08:47:12Z</dcterms:modified>
</cp:coreProperties>
</file>