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73" r:id="rId3"/>
    <p:sldId id="274" r:id="rId4"/>
    <p:sldId id="271" r:id="rId5"/>
    <p:sldId id="269" r:id="rId6"/>
    <p:sldId id="268" r:id="rId7"/>
    <p:sldId id="270" r:id="rId8"/>
    <p:sldId id="290" r:id="rId9"/>
    <p:sldId id="287" r:id="rId10"/>
    <p:sldId id="286" r:id="rId11"/>
    <p:sldId id="285" r:id="rId12"/>
    <p:sldId id="289" r:id="rId13"/>
    <p:sldId id="278" r:id="rId14"/>
    <p:sldId id="284" r:id="rId15"/>
    <p:sldId id="279" r:id="rId16"/>
    <p:sldId id="283" r:id="rId17"/>
    <p:sldId id="280" r:id="rId18"/>
    <p:sldId id="281" r:id="rId19"/>
    <p:sldId id="282" r:id="rId20"/>
    <p:sldId id="272" r:id="rId21"/>
    <p:sldId id="257" r:id="rId22"/>
    <p:sldId id="258" r:id="rId23"/>
    <p:sldId id="261" r:id="rId24"/>
    <p:sldId id="262" r:id="rId25"/>
    <p:sldId id="264" r:id="rId26"/>
    <p:sldId id="265" r:id="rId27"/>
    <p:sldId id="259" r:id="rId28"/>
    <p:sldId id="260" r:id="rId29"/>
    <p:sldId id="266" r:id="rId30"/>
    <p:sldId id="267" r:id="rId31"/>
    <p:sldId id="27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17"/>
    <p:restoredTop sz="96197"/>
  </p:normalViewPr>
  <p:slideViewPr>
    <p:cSldViewPr snapToGrid="0" snapToObjects="1">
      <p:cViewPr varScale="1">
        <p:scale>
          <a:sx n="65" d="100"/>
          <a:sy n="65" d="100"/>
        </p:scale>
        <p:origin x="2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47:37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2219 228 16383,'-67'0'0,"0"0"0,-2 0 0,0 0 0,4 0 0,-2 0 0,-10 0 0,-2 0 0,-4 2 0,-1 4 0,-2 7 0,2 8 0,-2 13 0,3 10 0,4 14 0,4 8 0,24-16 0,3 2 0,1 3 0,2 0 0,1 3 0,2 0 0,2 2 0,2 0 0,2 3 0,1 2 0,1 1 0,0 2 0,1 4 0,0 2 0,1 2 0,0 4 0,1 3 0,1 0 0,0 2 0,1 1 0,1 0 0,1 0 0,2 0 0,2 0 0,3-1 0,1 0 0,2-1 0,2-5 0,2 0 0,1-1 0,3-1 0,2 0 0,2 0 0,0-2 0,3-1 0,-1 0 0,2 0 0,0-1 0,1 1 0,-2 0 0,1-1 0,-1 0 0,0-3 0,0 0 0,0-1 0,0-1 0,0 1 0,0-1 0,0 2 0,1-1 0,-1 2 0,2 3 0,0 2 0,0 1 0,0 6 0,0 1 0,0 1 0,0 3 0,-1 1 0,2-2 0,0-5 0,1 0 0,2-4 0,5 24 0,7-8 0,6-20 0,10-9 0,9-17 0,10-8 0,10-6 0,7-6 0,15-2 0,6-3 0,-18-7 0,3-1 0,4 0 0,13 1 0,3-1 0,3 0 0,-21-3 0,2 0 0,0-1 0,1 1 0,7 0 0,0 0 0,2 1 0,-1-1 0,-1 1 0,1 0 0,-1 0 0,0-1 0,-2 1 0,0 0 0,-1-1 0,2-1 0,3-1 0,1 0 0,0-1 0,0-2 0,-4 0 0,-1-1 0,0-1 0,1-2 0,0-1 0,0-1 0,1-1 0,-2-2 0,-1-2 0,-1-2 0,0-1 0,-2-3 0,19-6 0,-1-3 0,-2-4 0,-5-5 0,-1-3 0,-2-4 0,-7-2 0,-2-4 0,-3-2 0,-3-2 0,-2-2 0,-2-2 0,-2-2 0,-2 0 0,-2-2 0,-3 1 0,-2 0 0,-1-1 0,-3 0 0,-2 1 0,-3-2 0,-5 2 0,-1-1 0,-5-3 0,-4-5 0,-3-3 0,-5-3 0,-3-7 0,-4-4 0,-4-3 0,-2-7 0,-5-3 0,-1-1 0,-2-5 0,-1-2 0,-2 0 0,-2 3 0,0 0 0,0 1 0,0 2 0,0 2 0,0 0 0,0 5 0,0 1 0,0 1 0,-2 0 0,-1 0 0,-3 0 0,-5 1 0,-4 0 0,-5-1 0,-8-7 0,-6 0 0,-6-1 0,4 18 0,-4 1 0,-3-1 0,-2 2 0,-4-2 0,-3 2 0,-1 0 0,-2 1 0,-2 0 0,-1 0 0,-2 1 0,0 3 0,1 3 0,0 2 0,-1 1 0,0 2 0,3 4 0,0 1 0,-1 1 0,0 2 0,-16-13 0,-1 1 0,-2 3 0,-1 2 0,-1 2 0,-4 2 0,14 13 0,-1 2 0,-2 1 0,-2 2 0,-5-1 0,-1 2 0,-2 1 0,-1 1 0,-5 0 0,-2 1 0,0 1 0,0 1 0,2 2 0,1 0 0,0 1 0,2 1 0,8 4 0,1 1 0,1 1 0,2 0 0,-12-2 0,2 1 0,5 3 0,-16-1 0,7 6 0,19 10 0,4 7 0,9 7 0,3 4 0,0 5 0,1 3 0,-2 6 0,3 0 0,-11 3 0,11-8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13:59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1716 1 16383,'-90'0'0,"-9"0"0,2 6 0,42 3 0,-1 3 0,-3 6 0,2 4 0,3 3 0,2 3 0,2 1 0,3 1 0,3 0 0,1 0 0,1-2 0,0 1 0,1 0 0,0 0 0,-40 29 0,-1-2 0,2 0 0,1 0 0,4-1 0,8-1 0,8-4 0,7-2 0,12-1 0,5-4 0,6 2 0,12-1 0,5-2 0,8 3 0,4 0 0,0 0 0,0 8 0,0 5 0,0 10 0,0 8 0,-5 2 0,-3-2 0,-2-3 0,2-2 0,5 3 0,3 3 0,0 6 0,7 6 0,7-3 0,5 2 0,-1-5 0,-3-9 0,0-3 0,-2-9 0,2-8 0,-2-2 0,0-4 0,2-5 0,1-3 0,3-5 0,5-3 0,4-1 0,4-4 0,6-2 0,11-4 0,10-3 0,13 2 0,11 3 0,12 7 0,-41-13 0,0 1 0,3 1 0,1 1 0,-1 0 0,1-1 0,-2 1 0,-1 0 0,-4-2 0,-2-1 0,38 13 0,-8-6 0,-12-5 0,0-6 0,0-1 0,0-2 0,0-2 0,-1-1 0,0-1 0,2 1 0,3-3 0,0 4 0,-2-2 0,2-1 0,0-1 0,6 0 0,2 1 0,4 1 0,3-2 0,2-4 0,3 0 0,1 0 0,4 0 0,2 0 0,1 0 0,1 0 0,-2 0 0,-4 0 0,-2 0 0,-6 0 0,0 0 0,-3 0 0,0 0 0,0 0 0,-3 0 0,2 0 0,-5 0 0,1 0 0,-4 0 0,1 0 0,2 0 0,0 0 0,-5-4 0,-9 0 0,-3 0 0,-5-1 0,-1 1 0,-2-3 0,-7-4 0,-1 1 0,1-1 0,-2 3 0,2 0 0,-5-3 0,-4-1 0,4-6 0,-4-3 0,0-5 0,-1-3 0,-4-6 0,1-6 0,-4-10 0,-7-11 0,-9-10 0,-8-11 0,-4-1 0,0 8 0,0 18 0,0 16 0,0 9 0,0-3 0,-2-10 0,-13-16 0,-15-14 0,-18-11 0,20 43 0,-2-1 0,0 1 0,-1 0 0,1 3 0,0 0 0,-32-34 0,-3 8 0,-8 7 0,-5-2 0,37 29 0,-2 1 0,-2-1 0,-1-1 0,-1 0 0,-1 0 0,-4 1 0,-1 1 0,-2 3 0,-1 1 0,-1 3 0,-1 2 0,-1 3 0,-1 1 0,2 3 0,0 1 0,3 0 0,1 0 0,3-1 0,1 0 0,-45-14 0,4-6 0,3-1 0,-1-4 0,7 0 0,7 7 0,4 3 0,4 3 0,-1 4 0,-2-2 0,3 3 0,3 2 0,3 2 0,-3 5 0,-2-5 0,-4-3 0,-1-3 0,4 0 0,1 2 0,4 0 0,1 0 0,-5-2 0,3-1 0,1 1 0,7 4 0,8 2 0,1 3 0,5 4 0,0 1 0,2 1 0,3 3 0,0 0 0,2 3 0,5-1 0,2 1 0,3-2 0,-3-2 0,10 5 0,-4-1 0,10 4 0,-7 0 0,3 0 0,-1-7 0,-1 4 0,4-7 0,-7 2 0,1 0 0,1 2 0,1 3 0,2 3 0,0-7 0,1-4 0,-2-8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4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3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4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6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9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6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4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64" r:id="rId3"/>
    <p:sldLayoutId id="2147483665" r:id="rId4"/>
    <p:sldLayoutId id="2147483676" r:id="rId5"/>
    <p:sldLayoutId id="2147483675" r:id="rId6"/>
    <p:sldLayoutId id="2147483674" r:id="rId7"/>
    <p:sldLayoutId id="2147483669" r:id="rId8"/>
    <p:sldLayoutId id="2147483670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5485C-9BFA-862E-C96B-6E8F7ECC3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solidFill>
                  <a:schemeClr val="bg1"/>
                </a:solidFill>
              </a:rPr>
              <a:t>Market crash KEY indicators &amp; optimal portfolios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A76E9-DC5B-3FD3-4B9F-6B6DDEE6B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your portfolio ready 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 crash?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6BEA0B-CED2-401C-B1D4-B98406B94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A5BB53-7262-9B81-DC18-B589632DF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5" r="-1" b="1616"/>
          <a:stretch/>
        </p:blipFill>
        <p:spPr>
          <a:xfrm>
            <a:off x="6859934" y="10"/>
            <a:ext cx="5332070" cy="3396984"/>
          </a:xfrm>
          <a:prstGeom prst="rect">
            <a:avLst/>
          </a:prstGeom>
        </p:spPr>
      </p:pic>
      <p:pic>
        <p:nvPicPr>
          <p:cNvPr id="5" name="Picture 4" descr="A newspaper with a picture of a person on it&#10;&#10;Description automatically generated with low confidence">
            <a:extLst>
              <a:ext uri="{FF2B5EF4-FFF2-40B4-BE49-F238E27FC236}">
                <a16:creationId xmlns:a16="http://schemas.microsoft.com/office/drawing/2014/main" id="{CA55F7F1-DFD3-A629-8A9E-2C3B917B2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32"/>
          <a:stretch/>
        </p:blipFill>
        <p:spPr>
          <a:xfrm>
            <a:off x="6036301" y="3106881"/>
            <a:ext cx="6155699" cy="375761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5CF0E02-A624-4106-A6C4-89C0BE9C6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0DEA8-BC98-5714-6B67-822DEE9160A5}"/>
              </a:ext>
            </a:extLst>
          </p:cNvPr>
          <p:cNvSpPr txBox="1"/>
          <p:nvPr/>
        </p:nvSpPr>
        <p:spPr>
          <a:xfrm>
            <a:off x="1770927" y="5602147"/>
            <a:ext cx="394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 Montgomery, </a:t>
            </a:r>
          </a:p>
          <a:p>
            <a:r>
              <a:rPr lang="en-US" dirty="0"/>
              <a:t>Nicholas Pamboukis</a:t>
            </a:r>
          </a:p>
        </p:txBody>
      </p:sp>
    </p:spTree>
    <p:extLst>
      <p:ext uri="{BB962C8B-B14F-4D97-AF65-F5344CB8AC3E}">
        <p14:creationId xmlns:p14="http://schemas.microsoft.com/office/powerpoint/2010/main" val="10080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FF1ACF16-2C69-04B0-A5A2-28D97CCAE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778105"/>
            <a:ext cx="10906125" cy="46623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C77110-EF2D-8532-52CF-386A5C7ABBE9}"/>
                  </a:ext>
                </a:extLst>
              </p14:cNvPr>
              <p14:cNvContentPartPr/>
              <p14:nvPr/>
            </p14:nvContentPartPr>
            <p14:xfrm>
              <a:off x="6839687" y="1736233"/>
              <a:ext cx="1991880" cy="217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C77110-EF2D-8532-52CF-386A5C7ABB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5687" y="1628233"/>
                <a:ext cx="2099520" cy="23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34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, histogram&#10;&#10;Description automatically generated">
            <a:extLst>
              <a:ext uri="{FF2B5EF4-FFF2-40B4-BE49-F238E27FC236}">
                <a16:creationId xmlns:a16="http://schemas.microsoft.com/office/drawing/2014/main" id="{83F7593D-566E-018D-9928-B7C59FD58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1064391"/>
            <a:ext cx="10906125" cy="40897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8C22-F489-81D9-A36F-E76EE33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en-US" sz="5400" b="0" cap="all" dirty="0">
                <a:solidFill>
                  <a:schemeClr val="bg1"/>
                </a:solidFill>
              </a:rPr>
              <a:t>Fed-fund rate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1089B948-8831-EFB3-248A-81FAEC8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3" y="1456456"/>
            <a:ext cx="10717173" cy="394508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7B6597-9CD8-2099-D45D-1E5D633D9F36}"/>
                  </a:ext>
                </a:extLst>
              </p14:cNvPr>
              <p14:cNvContentPartPr/>
              <p14:nvPr/>
            </p14:nvContentPartPr>
            <p14:xfrm>
              <a:off x="6674447" y="3100273"/>
              <a:ext cx="1986840" cy="1207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7B6597-9CD8-2099-D45D-1E5D633D9F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0807" y="2992633"/>
                <a:ext cx="2094480" cy="14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92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3FFF91-C59C-C2F1-E806-4CE418DD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6" y="1766836"/>
            <a:ext cx="3328786" cy="32954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8701D-C76D-EFA0-C8EC-60431551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US" dirty="0"/>
              <a:t>COVID Crash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FD319B-16D7-36FD-F4C1-E1F8CCFB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February 20, 2020 – April 7, 2020</a:t>
            </a:r>
          </a:p>
          <a:p>
            <a:pPr marL="285750" indent="-285750">
              <a:buFontTx/>
              <a:buChar char="-"/>
            </a:pPr>
            <a:r>
              <a:rPr lang="en-US" dirty="0"/>
              <a:t>Economy: Artificial Coma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Indicators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5B1D-3DF1-B805-459A-821F67B7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Sectors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582-A90F-ABFA-9BF2-EF86CDE7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Communication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Information Technology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Consumer Discretionary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Consumer Staples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Energy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Financials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Health Care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Materials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Real Estate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13486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363A57F1-95C3-1250-2D89-FE39CEE7E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079" y="2311026"/>
            <a:ext cx="4956006" cy="225498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0F8760D-4DE7-7618-4FED-8DF26D2F7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41" y="2399989"/>
            <a:ext cx="4956006" cy="211869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F77A41-F700-D245-E46C-FEA70D933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3" y="1301923"/>
            <a:ext cx="9995759" cy="42731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3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72538-E28C-5233-4091-4A211E74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S&amp;P500 Sectors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EC097C-C891-CA41-CFED-C595AC36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Average Percent 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Volatility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Information Technology vs Health Care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BF0A6307-BC93-6BC3-20B4-24B6B09D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2036532"/>
            <a:ext cx="6514470" cy="2784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6DEF2B8-F7F4-DEBB-D817-AF7FD339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55" y="121569"/>
            <a:ext cx="4344841" cy="28567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BC545-4670-0CF0-0A84-CB2E0C81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Information Technology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874980A-4179-5A25-0F11-7D69072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900" y="215706"/>
            <a:ext cx="5051612" cy="25510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A1780A-27F9-6073-99F9-19862997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4416014"/>
            <a:ext cx="9512732" cy="1801906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cov</a:t>
            </a:r>
            <a:r>
              <a:rPr lang="en-US" dirty="0"/>
              <a:t> = 0.001241</a:t>
            </a:r>
          </a:p>
          <a:p>
            <a:pPr marL="285750" indent="-285750">
              <a:buFontTx/>
              <a:buChar char="-"/>
            </a:pPr>
            <a:r>
              <a:rPr lang="el-GR" dirty="0"/>
              <a:t>σ2</a:t>
            </a:r>
            <a:r>
              <a:rPr lang="en-US" dirty="0"/>
              <a:t> = 0.001075</a:t>
            </a:r>
          </a:p>
          <a:p>
            <a:pPr marL="285750" indent="-285750">
              <a:buFontTx/>
              <a:buChar char="-"/>
            </a:pPr>
            <a:r>
              <a:rPr lang="el-GR" dirty="0"/>
              <a:t>β</a:t>
            </a:r>
            <a:r>
              <a:rPr lang="en-US" dirty="0"/>
              <a:t> = 1.155</a:t>
            </a:r>
          </a:p>
        </p:txBody>
      </p:sp>
    </p:spTree>
    <p:extLst>
      <p:ext uri="{BB962C8B-B14F-4D97-AF65-F5344CB8AC3E}">
        <p14:creationId xmlns:p14="http://schemas.microsoft.com/office/powerpoint/2010/main" val="245709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EF8FAC-E650-9D25-E436-86723D7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71" y="83250"/>
            <a:ext cx="4325851" cy="28442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6946F-920E-7A01-FDEC-A4003886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Health Care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53FAECA-9F6C-2125-8C09-F0AD5A15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67" y="177216"/>
            <a:ext cx="5274034" cy="26633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6C1268-E561-82B4-BED9-49548918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4416014"/>
            <a:ext cx="9512732" cy="1801906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cov</a:t>
            </a:r>
            <a:r>
              <a:rPr lang="en-US" dirty="0"/>
              <a:t> = 0.0009377</a:t>
            </a:r>
          </a:p>
          <a:p>
            <a:pPr marL="285750" indent="-285750">
              <a:buFontTx/>
              <a:buChar char="-"/>
            </a:pPr>
            <a:r>
              <a:rPr lang="el-GR" dirty="0"/>
              <a:t>σ2</a:t>
            </a:r>
            <a:r>
              <a:rPr lang="en-US" dirty="0"/>
              <a:t> = 0.0010747</a:t>
            </a:r>
          </a:p>
          <a:p>
            <a:pPr marL="285750" indent="-285750">
              <a:buFontTx/>
              <a:buChar char="-"/>
            </a:pPr>
            <a:r>
              <a:rPr lang="el-GR" dirty="0"/>
              <a:t>β</a:t>
            </a:r>
            <a:r>
              <a:rPr lang="en-US" dirty="0"/>
              <a:t> = 0.873</a:t>
            </a:r>
          </a:p>
        </p:txBody>
      </p:sp>
    </p:spTree>
    <p:extLst>
      <p:ext uri="{BB962C8B-B14F-4D97-AF65-F5344CB8AC3E}">
        <p14:creationId xmlns:p14="http://schemas.microsoft.com/office/powerpoint/2010/main" val="172144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706F-DFE8-6157-5211-2045EE4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B0D7-3492-B6EC-B72E-2472FFCB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b="0" dirty="0">
                <a:solidFill>
                  <a:schemeClr val="tx1"/>
                </a:solidFill>
              </a:rPr>
              <a:t>Stock Market Opportunities During Bear Market</a:t>
            </a:r>
          </a:p>
          <a:p>
            <a:pPr marL="285750" indent="-285750" algn="l">
              <a:buFontTx/>
              <a:buChar char="-"/>
            </a:pPr>
            <a:r>
              <a:rPr lang="en-US" b="0" dirty="0">
                <a:solidFill>
                  <a:schemeClr val="tx1"/>
                </a:solidFill>
              </a:rPr>
              <a:t>Examining Different Sectors that Make up the S&amp;P500</a:t>
            </a:r>
          </a:p>
          <a:p>
            <a:pPr marL="285750" indent="-285750" algn="l">
              <a:buFontTx/>
              <a:buChar char="-"/>
            </a:pPr>
            <a:r>
              <a:rPr lang="en-US" b="0" dirty="0">
                <a:solidFill>
                  <a:schemeClr val="tx1"/>
                </a:solidFill>
              </a:rPr>
              <a:t>Look at Outside Influences (</a:t>
            </a:r>
            <a:r>
              <a:rPr lang="en-US" b="0" dirty="0" err="1">
                <a:solidFill>
                  <a:schemeClr val="tx1"/>
                </a:solidFill>
              </a:rPr>
              <a:t>ie</a:t>
            </a:r>
            <a:r>
              <a:rPr lang="en-US" b="0" dirty="0">
                <a:solidFill>
                  <a:schemeClr val="tx1"/>
                </a:solidFill>
              </a:rPr>
              <a:t>. Economic Status of Unemployment, GDP, Federal Fund Rate and Inflation)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08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standing next to a sign&#10;&#10;Description automatically generated with medium confidence">
            <a:extLst>
              <a:ext uri="{FF2B5EF4-FFF2-40B4-BE49-F238E27FC236}">
                <a16:creationId xmlns:a16="http://schemas.microsoft.com/office/drawing/2014/main" id="{E34BC39B-CE77-A9EB-04FD-C562F2F87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B8020-98C3-7E08-BE98-757D67F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6000" b="0" cap="all">
                <a:solidFill>
                  <a:schemeClr val="bg1"/>
                </a:solidFill>
              </a:rPr>
              <a:t>Are we headed for a crash????</a:t>
            </a:r>
          </a:p>
        </p:txBody>
      </p:sp>
    </p:spTree>
    <p:extLst>
      <p:ext uri="{BB962C8B-B14F-4D97-AF65-F5344CB8AC3E}">
        <p14:creationId xmlns:p14="http://schemas.microsoft.com/office/powerpoint/2010/main" val="1143177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CB919-5E79-EA44-D0A8-5E4F150F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sz="4200" b="0" cap="all" dirty="0">
                <a:solidFill>
                  <a:schemeClr val="bg1"/>
                </a:solidFill>
              </a:rPr>
              <a:t>SPY 2021-Present &amp; SMA100 – 23.4% drop from the high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B8FFADBE-C3DA-F1E1-79EF-21032F33B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289" y="269544"/>
            <a:ext cx="9216941" cy="3645773"/>
          </a:xfrm>
          <a:prstGeom prst="rect">
            <a:avLst/>
          </a:prstGeom>
        </p:spPr>
      </p:pic>
      <p:sp>
        <p:nvSpPr>
          <p:cNvPr id="23" name="Frame 22">
            <a:extLst>
              <a:ext uri="{FF2B5EF4-FFF2-40B4-BE49-F238E27FC236}">
                <a16:creationId xmlns:a16="http://schemas.microsoft.com/office/drawing/2014/main" id="{305FC0A9-38AC-62C9-B2B5-CB3A8B6FF578}"/>
              </a:ext>
            </a:extLst>
          </p:cNvPr>
          <p:cNvSpPr/>
          <p:nvPr/>
        </p:nvSpPr>
        <p:spPr>
          <a:xfrm>
            <a:off x="6841066" y="801512"/>
            <a:ext cx="3668890" cy="1806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13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420D2-6EE3-011A-4D10-32A57BFA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400" b="0" cap="all">
                <a:solidFill>
                  <a:schemeClr val="bg1"/>
                </a:solidFill>
              </a:rPr>
              <a:t>SPY Daily Returns 2021-Present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15B47701-B1FC-194B-7F15-3B53EFF0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542" y="65087"/>
            <a:ext cx="8863256" cy="3851817"/>
          </a:xfrm>
        </p:spPr>
      </p:pic>
    </p:spTree>
    <p:extLst>
      <p:ext uri="{BB962C8B-B14F-4D97-AF65-F5344CB8AC3E}">
        <p14:creationId xmlns:p14="http://schemas.microsoft.com/office/powerpoint/2010/main" val="424170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48EFA-5EF5-6EC7-80C7-C05577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400" b="0" cap="all" dirty="0">
                <a:solidFill>
                  <a:schemeClr val="bg1"/>
                </a:solidFill>
              </a:rPr>
              <a:t>GDP 2018-Present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waterfall chart&#10;&#10;Description automatically generated">
            <a:extLst>
              <a:ext uri="{FF2B5EF4-FFF2-40B4-BE49-F238E27FC236}">
                <a16:creationId xmlns:a16="http://schemas.microsoft.com/office/drawing/2014/main" id="{04B7A01E-1F5A-2CF7-9F04-F8817B5AF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834" y="65088"/>
            <a:ext cx="10011899" cy="3851817"/>
          </a:xfrm>
        </p:spPr>
      </p:pic>
    </p:spTree>
    <p:extLst>
      <p:ext uri="{BB962C8B-B14F-4D97-AF65-F5344CB8AC3E}">
        <p14:creationId xmlns:p14="http://schemas.microsoft.com/office/powerpoint/2010/main" val="363021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9880-A93B-189C-60CB-49C12458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Unemployment 1996-present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E7A0E9-01BB-75C4-632A-D8217042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777" y="65088"/>
            <a:ext cx="10753423" cy="3631067"/>
          </a:xfrm>
        </p:spPr>
      </p:pic>
    </p:spTree>
    <p:extLst>
      <p:ext uri="{BB962C8B-B14F-4D97-AF65-F5344CB8AC3E}">
        <p14:creationId xmlns:p14="http://schemas.microsoft.com/office/powerpoint/2010/main" val="128232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D728B-F24A-FDD1-0EEF-3E0F4540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Inflation rate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1ED801D-4508-F746-4722-25F599185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65" y="-2948"/>
            <a:ext cx="10213365" cy="3919853"/>
          </a:xfrm>
        </p:spPr>
      </p:pic>
    </p:spTree>
    <p:extLst>
      <p:ext uri="{BB962C8B-B14F-4D97-AF65-F5344CB8AC3E}">
        <p14:creationId xmlns:p14="http://schemas.microsoft.com/office/powerpoint/2010/main" val="151677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98C22-F489-81D9-A36F-E76EE33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en-US" sz="5400" b="0" cap="all" dirty="0">
                <a:solidFill>
                  <a:schemeClr val="bg1"/>
                </a:solidFill>
              </a:rPr>
              <a:t>Fed-fund rate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1089B948-8831-EFB3-248A-81FAEC8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358" y="31750"/>
            <a:ext cx="10228858" cy="3765335"/>
          </a:xfrm>
        </p:spPr>
      </p:pic>
    </p:spTree>
    <p:extLst>
      <p:ext uri="{BB962C8B-B14F-4D97-AF65-F5344CB8AC3E}">
        <p14:creationId xmlns:p14="http://schemas.microsoft.com/office/powerpoint/2010/main" val="306402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FE23BE24-569E-2F95-5057-91C55A3B9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875" y="1302290"/>
            <a:ext cx="9558251" cy="42534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3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38871-C970-D5DD-6986-A5FD6697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>
                <a:solidFill>
                  <a:schemeClr val="bg1"/>
                </a:solidFill>
              </a:rPr>
              <a:t>Top Performing Sectors Since 2021 Bear Run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F5E2-AF69-1B75-614D-221E17F8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100"/>
              <a:t>Communication Services: -12.28 </a:t>
            </a:r>
          </a:p>
          <a:p>
            <a:pPr>
              <a:lnSpc>
                <a:spcPct val="130000"/>
              </a:lnSpc>
            </a:pPr>
            <a:r>
              <a:rPr lang="en-US" sz="1100"/>
              <a:t>Consumer Discretionary: 0.02 </a:t>
            </a:r>
          </a:p>
          <a:p>
            <a:pPr>
              <a:lnSpc>
                <a:spcPct val="130000"/>
              </a:lnSpc>
            </a:pPr>
            <a:r>
              <a:rPr lang="en-US" sz="1100"/>
              <a:t>Consumer Staples: 0.02 </a:t>
            </a:r>
          </a:p>
          <a:p>
            <a:pPr>
              <a:lnSpc>
                <a:spcPct val="130000"/>
              </a:lnSpc>
            </a:pPr>
            <a:r>
              <a:rPr lang="en-US" sz="1100">
                <a:highlight>
                  <a:srgbClr val="FFFF00"/>
                </a:highlight>
              </a:rPr>
              <a:t>Energy: 104.42 </a:t>
            </a:r>
          </a:p>
          <a:p>
            <a:pPr>
              <a:lnSpc>
                <a:spcPct val="130000"/>
              </a:lnSpc>
            </a:pPr>
            <a:r>
              <a:rPr lang="en-US" sz="1100"/>
              <a:t>Financials: 14.73 </a:t>
            </a:r>
          </a:p>
          <a:p>
            <a:pPr>
              <a:lnSpc>
                <a:spcPct val="130000"/>
              </a:lnSpc>
            </a:pPr>
            <a:r>
              <a:rPr lang="en-US" sz="1100">
                <a:highlight>
                  <a:srgbClr val="FFFF00"/>
                </a:highlight>
              </a:rPr>
              <a:t>Health Care: 16.23 </a:t>
            </a:r>
          </a:p>
          <a:p>
            <a:pPr>
              <a:lnSpc>
                <a:spcPct val="130000"/>
              </a:lnSpc>
            </a:pPr>
            <a:r>
              <a:rPr lang="en-US" sz="1100"/>
              <a:t>Information Technology: 11.88 </a:t>
            </a:r>
          </a:p>
          <a:p>
            <a:pPr>
              <a:lnSpc>
                <a:spcPct val="130000"/>
              </a:lnSpc>
            </a:pPr>
            <a:r>
              <a:rPr lang="en-US" sz="1100"/>
              <a:t>Materials: 8.04 </a:t>
            </a:r>
          </a:p>
          <a:p>
            <a:pPr>
              <a:lnSpc>
                <a:spcPct val="130000"/>
              </a:lnSpc>
            </a:pPr>
            <a:r>
              <a:rPr lang="en-US" sz="1100">
                <a:highlight>
                  <a:srgbClr val="FFFF00"/>
                </a:highlight>
              </a:rPr>
              <a:t>Real Estate: 24.78 </a:t>
            </a:r>
          </a:p>
          <a:p>
            <a:pPr>
              <a:lnSpc>
                <a:spcPct val="130000"/>
              </a:lnSpc>
            </a:pPr>
            <a:r>
              <a:rPr lang="en-US" sz="1100">
                <a:highlight>
                  <a:srgbClr val="FFFF00"/>
                </a:highlight>
              </a:rPr>
              <a:t>Utilities percent: 21.0</a:t>
            </a:r>
          </a:p>
        </p:txBody>
      </p:sp>
    </p:spTree>
    <p:extLst>
      <p:ext uri="{BB962C8B-B14F-4D97-AF65-F5344CB8AC3E}">
        <p14:creationId xmlns:p14="http://schemas.microsoft.com/office/powerpoint/2010/main" val="2365947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1661-B93C-AE51-2703-BBC1D493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400" b="0" cap="all" dirty="0">
                <a:solidFill>
                  <a:schemeClr val="bg1"/>
                </a:solidFill>
              </a:rPr>
              <a:t>Top sectors vs </a:t>
            </a:r>
            <a:r>
              <a:rPr lang="en-US" sz="5400" b="0" cap="all" dirty="0" err="1">
                <a:solidFill>
                  <a:schemeClr val="bg1"/>
                </a:solidFill>
              </a:rPr>
              <a:t>s&amp;p</a:t>
            </a:r>
            <a:endParaRPr lang="en-US" sz="5400" b="0" cap="all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AF18DD14-CA2B-9D35-34E0-FAD9C13C4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60" y="-4418"/>
            <a:ext cx="10209352" cy="3919852"/>
          </a:xfrm>
        </p:spPr>
      </p:pic>
    </p:spTree>
    <p:extLst>
      <p:ext uri="{BB962C8B-B14F-4D97-AF65-F5344CB8AC3E}">
        <p14:creationId xmlns:p14="http://schemas.microsoft.com/office/powerpoint/2010/main" val="225049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7F6F-08AA-37DB-3D74-9329EC5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6FAA-7550-6FA2-0514-853093F1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="0" dirty="0">
                <a:solidFill>
                  <a:schemeClr val="tx1"/>
                </a:solidFill>
              </a:rPr>
              <a:t>Three Main Stock Market Crashes: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solidFill>
                  <a:schemeClr val="tx1"/>
                </a:solidFill>
              </a:rPr>
              <a:t>Dotcom Bubble: Real Estate Crisis: COVID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solidFill>
                  <a:schemeClr val="tx1"/>
                </a:solidFill>
              </a:rPr>
              <a:t>Which sectors of the S&amp;P 500 performed well?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solidFill>
                  <a:schemeClr val="tx1"/>
                </a:solidFill>
              </a:rPr>
              <a:t>With the current economic environment: should we brace ourselves for another crash? If so, where can I “safely” put my money?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92945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CA90916-9729-CDF0-D33F-30D8C3E3B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495" y="675469"/>
            <a:ext cx="9511010" cy="45699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F301C-ECA0-DAA0-C12B-59157148784A}"/>
              </a:ext>
            </a:extLst>
          </p:cNvPr>
          <p:cNvSpPr txBox="1"/>
          <p:nvPr/>
        </p:nvSpPr>
        <p:spPr>
          <a:xfrm>
            <a:off x="1338952" y="5373471"/>
            <a:ext cx="957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95% chance that an initial investment of $10,000 in the portfolio over the next 5 years will end within in the range of $10462.85 and $22272.81</a:t>
            </a:r>
          </a:p>
        </p:txBody>
      </p:sp>
    </p:spTree>
    <p:extLst>
      <p:ext uri="{BB962C8B-B14F-4D97-AF65-F5344CB8AC3E}">
        <p14:creationId xmlns:p14="http://schemas.microsoft.com/office/powerpoint/2010/main" val="79298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D5AD-21D5-4EC2-1738-FC74D8DE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6F14-4D4F-A11C-C104-E251D026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1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C06BCF-7320-499B-88F4-B5CA302B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B09ADA6-E958-6328-7575-71120E400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11" y="984262"/>
            <a:ext cx="8930630" cy="48795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56391D0-667E-4896-B135-3EACC242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4253" y="-2"/>
            <a:ext cx="1934696" cy="6167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960E78-2AB2-44CD-9D6D-3A87531D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0245" y="6167615"/>
            <a:ext cx="1998704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9C433-6200-400E-ACC5-60A500486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328808-6121-4268-B0D0-AB78E2170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93248" y="3396996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B36B-DA34-56AD-2065-C42DE48D5A6E}"/>
              </a:ext>
            </a:extLst>
          </p:cNvPr>
          <p:cNvSpPr txBox="1"/>
          <p:nvPr/>
        </p:nvSpPr>
        <p:spPr>
          <a:xfrm>
            <a:off x="1700470" y="-1102640"/>
            <a:ext cx="121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Dotcom Bubble of the early 2000’s</a:t>
            </a:r>
          </a:p>
        </p:txBody>
      </p:sp>
    </p:spTree>
    <p:extLst>
      <p:ext uri="{BB962C8B-B14F-4D97-AF65-F5344CB8AC3E}">
        <p14:creationId xmlns:p14="http://schemas.microsoft.com/office/powerpoint/2010/main" val="198939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B9D0-4132-AB6D-BC31-99CAD629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DD009FE-B1DA-877B-0C78-72DA172C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20486"/>
          </a:xfrm>
          <a:prstGeom prst="rect">
            <a:avLst/>
          </a:prstGeo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40D67E75-8530-0257-1204-79902B9CA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3720486"/>
            <a:ext cx="12191999" cy="333331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CB27A-3AEE-C02B-B31C-9E8D2AD8BE9E}"/>
              </a:ext>
            </a:extLst>
          </p:cNvPr>
          <p:cNvSpPr txBox="1"/>
          <p:nvPr/>
        </p:nvSpPr>
        <p:spPr>
          <a:xfrm>
            <a:off x="6274676" y="-972343"/>
            <a:ext cx="49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Market fell 78% from its peak 2000-2002</a:t>
            </a:r>
          </a:p>
        </p:txBody>
      </p:sp>
    </p:spTree>
    <p:extLst>
      <p:ext uri="{BB962C8B-B14F-4D97-AF65-F5344CB8AC3E}">
        <p14:creationId xmlns:p14="http://schemas.microsoft.com/office/powerpoint/2010/main" val="14809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DFD2-8845-1720-2F0F-0AB05BDE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C904C5-653C-1E8D-6DFA-5F7D413C4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958"/>
            <a:ext cx="8542116" cy="335698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C7869B1-F5D6-D8F9-C597-658958F4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862"/>
            <a:ext cx="9788705" cy="369061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2F2A092-2274-73A3-BD84-13A950B2C529}"/>
              </a:ext>
            </a:extLst>
          </p:cNvPr>
          <p:cNvSpPr/>
          <p:nvPr/>
        </p:nvSpPr>
        <p:spPr>
          <a:xfrm rot="982733">
            <a:off x="3719820" y="612892"/>
            <a:ext cx="2349062" cy="362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287DF33-C380-5773-1EE9-DFC42DD43026}"/>
              </a:ext>
            </a:extLst>
          </p:cNvPr>
          <p:cNvSpPr/>
          <p:nvPr/>
        </p:nvSpPr>
        <p:spPr>
          <a:xfrm rot="20423534">
            <a:off x="2710917" y="4893174"/>
            <a:ext cx="2101200" cy="39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70C7-4F4D-210B-DE78-A1C3195B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2C8261B-CA8F-7D61-6AF3-CAD16934A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723598"/>
            <a:ext cx="9113133" cy="3110775"/>
          </a:xfrm>
        </p:spPr>
      </p:pic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1C18F6E-796E-57FB-3169-FDBE2973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13"/>
            <a:ext cx="9113134" cy="37680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83847-6FB7-197B-8253-DBA864F16434}"/>
              </a:ext>
            </a:extLst>
          </p:cNvPr>
          <p:cNvCxnSpPr>
            <a:cxnSpLocks/>
          </p:cNvCxnSpPr>
          <p:nvPr/>
        </p:nvCxnSpPr>
        <p:spPr>
          <a:xfrm>
            <a:off x="1215342" y="4328932"/>
            <a:ext cx="7164729" cy="740779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1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F18BAA-F01A-2FAC-1DBA-78FD019D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849469"/>
            <a:ext cx="3488814" cy="22590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FC3D8-1E82-F72C-AA36-1FA58DA7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2138902"/>
            <a:ext cx="6754447" cy="1139172"/>
          </a:xfrm>
        </p:spPr>
        <p:txBody>
          <a:bodyPr anchor="b">
            <a:normAutofit/>
          </a:bodyPr>
          <a:lstStyle/>
          <a:p>
            <a:r>
              <a:rPr lang="en-US" dirty="0"/>
              <a:t>”Housing” Market Crash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A9E5A1-80AC-41EF-3578-E000F432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3283889"/>
            <a:ext cx="6754446" cy="2490705"/>
          </a:xfrm>
        </p:spPr>
        <p:txBody>
          <a:bodyPr anchor="t">
            <a:normAutofit/>
          </a:bodyPr>
          <a:lstStyle/>
          <a:p>
            <a:r>
              <a:rPr lang="en-US" dirty="0"/>
              <a:t>- October 7, 2007 – March 28, 2013</a:t>
            </a:r>
          </a:p>
          <a:p>
            <a:r>
              <a:rPr lang="en-US" dirty="0"/>
              <a:t>- Mortgage Backed Securities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9DD1284-B269-5570-499A-523C360D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3" y="1301923"/>
            <a:ext cx="9995759" cy="42731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4933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3220</TotalTime>
  <Words>336</Words>
  <Application>Microsoft Macintosh PowerPoint</Application>
  <PresentationFormat>Widescreen</PresentationFormat>
  <Paragraphs>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Meiryo</vt:lpstr>
      <vt:lpstr>Corbel</vt:lpstr>
      <vt:lpstr>ShojiVTI</vt:lpstr>
      <vt:lpstr>Market crash KEY indicators &amp; optimal portfolios</vt:lpstr>
      <vt:lpstr>Core Message</vt:lpstr>
      <vt:lpstr>Questions &amp; Data</vt:lpstr>
      <vt:lpstr>PowerPoint Presentation</vt:lpstr>
      <vt:lpstr>PowerPoint Presentation</vt:lpstr>
      <vt:lpstr>PowerPoint Presentation</vt:lpstr>
      <vt:lpstr>PowerPoint Presentation</vt:lpstr>
      <vt:lpstr>”Housing” Market Crash</vt:lpstr>
      <vt:lpstr>PowerPoint Presentation</vt:lpstr>
      <vt:lpstr>PowerPoint Presentation</vt:lpstr>
      <vt:lpstr>PowerPoint Presentation</vt:lpstr>
      <vt:lpstr>Fed-fund rate</vt:lpstr>
      <vt:lpstr>COVID Crash</vt:lpstr>
      <vt:lpstr>Ten Sectors</vt:lpstr>
      <vt:lpstr>PowerPoint Presentation</vt:lpstr>
      <vt:lpstr>PowerPoint Presentation</vt:lpstr>
      <vt:lpstr>S&amp;P500 Sectors</vt:lpstr>
      <vt:lpstr>Information Technology</vt:lpstr>
      <vt:lpstr>Health Care</vt:lpstr>
      <vt:lpstr>Are we headed for a crash????</vt:lpstr>
      <vt:lpstr>SPY 2021-Present &amp; SMA100 – 23.4% drop from the high</vt:lpstr>
      <vt:lpstr>SPY Daily Returns 2021-Present</vt:lpstr>
      <vt:lpstr>GDP 2018-Present </vt:lpstr>
      <vt:lpstr>Unemployment 1996-present</vt:lpstr>
      <vt:lpstr>Inflation rate </vt:lpstr>
      <vt:lpstr>Fed-fund rate</vt:lpstr>
      <vt:lpstr>PowerPoint Presentation</vt:lpstr>
      <vt:lpstr>Top Performing Sectors Since 2021 Bear Run</vt:lpstr>
      <vt:lpstr>Top sectors vs s&amp;p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crash KEY indicators &amp; optimal portfolios</dc:title>
  <dc:creator>Andre Montgomery</dc:creator>
  <cp:lastModifiedBy>Nicholas Pamboukis</cp:lastModifiedBy>
  <cp:revision>8</cp:revision>
  <dcterms:created xsi:type="dcterms:W3CDTF">2022-09-09T17:07:27Z</dcterms:created>
  <dcterms:modified xsi:type="dcterms:W3CDTF">2022-09-13T23:52:48Z</dcterms:modified>
</cp:coreProperties>
</file>