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Default Extension="vml" ContentType="application/vnd.openxmlformats-officedocument.vmlDrawing"/>
  <Override PartName="/customXml/itemProps6.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Default Extension="emf" ContentType="image/x-emf"/>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93" r:id="rId7"/>
  </p:sldMasterIdLst>
  <p:notesMasterIdLst>
    <p:notesMasterId r:id="rId23"/>
  </p:notesMasterIdLst>
  <p:handoutMasterIdLst>
    <p:handoutMasterId r:id="rId24"/>
  </p:handoutMasterIdLst>
  <p:sldIdLst>
    <p:sldId id="320" r:id="rId8"/>
    <p:sldId id="340" r:id="rId9"/>
    <p:sldId id="354" r:id="rId10"/>
    <p:sldId id="365" r:id="rId11"/>
    <p:sldId id="351" r:id="rId12"/>
    <p:sldId id="363" r:id="rId13"/>
    <p:sldId id="366" r:id="rId14"/>
    <p:sldId id="370" r:id="rId15"/>
    <p:sldId id="371" r:id="rId16"/>
    <p:sldId id="372" r:id="rId17"/>
    <p:sldId id="373" r:id="rId18"/>
    <p:sldId id="367" r:id="rId19"/>
    <p:sldId id="368" r:id="rId20"/>
    <p:sldId id="369" r:id="rId21"/>
    <p:sldId id="362" r:id="rId22"/>
  </p:sldIdLst>
  <p:sldSz cx="9144000" cy="5143500" type="screen16x9"/>
  <p:notesSz cx="6858000" cy="9144000"/>
  <p:custDataLst>
    <p:tags r:id="rId25"/>
  </p:custDataLst>
  <p:defaultTextStyle>
    <a:defPPr>
      <a:defRPr lang="en-US"/>
    </a:defPPr>
    <a:lvl1pPr algn="l" defTabSz="457200" rtl="0" fontAlgn="base">
      <a:spcBef>
        <a:spcPct val="0"/>
      </a:spcBef>
      <a:spcAft>
        <a:spcPct val="0"/>
      </a:spcAft>
      <a:defRPr sz="2400" kern="1200">
        <a:solidFill>
          <a:schemeClr val="tx1"/>
        </a:solidFill>
        <a:latin typeface="Arial" pitchFamily="34" charset="0"/>
        <a:ea typeface="ＭＳ Ｐゴシック" pitchFamily="34" charset="-128"/>
        <a:cs typeface="+mn-cs"/>
      </a:defRPr>
    </a:lvl1pPr>
    <a:lvl2pPr marL="457200" algn="l" defTabSz="457200" rtl="0" fontAlgn="base">
      <a:spcBef>
        <a:spcPct val="0"/>
      </a:spcBef>
      <a:spcAft>
        <a:spcPct val="0"/>
      </a:spcAft>
      <a:defRPr sz="2400" kern="1200">
        <a:solidFill>
          <a:schemeClr val="tx1"/>
        </a:solidFill>
        <a:latin typeface="Arial" pitchFamily="34" charset="0"/>
        <a:ea typeface="ＭＳ Ｐゴシック" pitchFamily="34" charset="-128"/>
        <a:cs typeface="+mn-cs"/>
      </a:defRPr>
    </a:lvl2pPr>
    <a:lvl3pPr marL="914400" algn="l" defTabSz="457200" rtl="0" fontAlgn="base">
      <a:spcBef>
        <a:spcPct val="0"/>
      </a:spcBef>
      <a:spcAft>
        <a:spcPct val="0"/>
      </a:spcAft>
      <a:defRPr sz="2400" kern="1200">
        <a:solidFill>
          <a:schemeClr val="tx1"/>
        </a:solidFill>
        <a:latin typeface="Arial" pitchFamily="34" charset="0"/>
        <a:ea typeface="ＭＳ Ｐゴシック" pitchFamily="34" charset="-128"/>
        <a:cs typeface="+mn-cs"/>
      </a:defRPr>
    </a:lvl3pPr>
    <a:lvl4pPr marL="1371600" algn="l" defTabSz="457200" rtl="0" fontAlgn="base">
      <a:spcBef>
        <a:spcPct val="0"/>
      </a:spcBef>
      <a:spcAft>
        <a:spcPct val="0"/>
      </a:spcAft>
      <a:defRPr sz="2400" kern="1200">
        <a:solidFill>
          <a:schemeClr val="tx1"/>
        </a:solidFill>
        <a:latin typeface="Arial" pitchFamily="34" charset="0"/>
        <a:ea typeface="ＭＳ Ｐゴシック" pitchFamily="34" charset="-128"/>
        <a:cs typeface="+mn-cs"/>
      </a:defRPr>
    </a:lvl4pPr>
    <a:lvl5pPr marL="1828800" algn="l" defTabSz="457200" rtl="0" fontAlgn="base">
      <a:spcBef>
        <a:spcPct val="0"/>
      </a:spcBef>
      <a:spcAft>
        <a:spcPct val="0"/>
      </a:spcAft>
      <a:defRPr sz="24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24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24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24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2400" kern="1200">
        <a:solidFill>
          <a:schemeClr val="tx1"/>
        </a:solidFill>
        <a:latin typeface="Arial" pitchFamily="34" charset="0"/>
        <a:ea typeface="ＭＳ Ｐゴシック" pitchFamily="34" charset="-128"/>
        <a:cs typeface="+mn-cs"/>
      </a:defRPr>
    </a:lvl9pPr>
  </p:defaultTextStyle>
  <p:extLst>
    <p:ext uri="{EFAFB233-063F-42B5-8137-9DF3F51BA10A}">
      <p15:sldGuideLst xmlns="" xmlns:p15="http://schemas.microsoft.com/office/powerpoint/2012/main">
        <p15:guide id="1" orient="horz" pos="940" userDrawn="1">
          <p15:clr>
            <a:srgbClr val="A4A3A4"/>
          </p15:clr>
        </p15:guide>
        <p15:guide id="2" orient="horz" pos="622" userDrawn="1">
          <p15:clr>
            <a:srgbClr val="A4A3A4"/>
          </p15:clr>
        </p15:guide>
        <p15:guide id="3" orient="horz" pos="708" userDrawn="1">
          <p15:clr>
            <a:srgbClr val="A4A3A4"/>
          </p15:clr>
        </p15:guide>
        <p15:guide id="4" pos="468">
          <p15:clr>
            <a:srgbClr val="A4A3A4"/>
          </p15:clr>
        </p15:guide>
        <p15:guide id="5" pos="294">
          <p15:clr>
            <a:srgbClr val="A4A3A4"/>
          </p15:clr>
        </p15:guide>
        <p15:guide id="6" pos="5511" userDrawn="1">
          <p15:clr>
            <a:srgbClr val="A4A3A4"/>
          </p15:clr>
        </p15:guide>
        <p15:guide id="7" pos="287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åkon Bruaset Kjøl" initials="HBK" lastIdx="4" clrIdx="0"/>
  <p:cmAuthor id="1" name="Jo Eikeland Roald" initials="JER"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C9DB03"/>
    <a:srgbClr val="FF2ED7"/>
    <a:srgbClr val="FFFFFF"/>
    <a:srgbClr val="00ACE7"/>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92" autoAdjust="0"/>
    <p:restoredTop sz="98646" autoAdjust="0"/>
  </p:normalViewPr>
  <p:slideViewPr>
    <p:cSldViewPr snapToGrid="0" snapToObjects="1">
      <p:cViewPr varScale="1">
        <p:scale>
          <a:sx n="89" d="100"/>
          <a:sy n="89" d="100"/>
        </p:scale>
        <p:origin x="-852" y="-96"/>
      </p:cViewPr>
      <p:guideLst>
        <p:guide orient="horz" pos="940"/>
        <p:guide orient="horz" pos="622"/>
        <p:guide orient="horz" pos="708"/>
        <p:guide pos="468"/>
        <p:guide pos="294"/>
        <p:guide pos="5511"/>
        <p:guide pos="2878"/>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1.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4.xml"/><Relationship Id="rId24" Type="http://schemas.openxmlformats.org/officeDocument/2006/relationships/handoutMaster" Target="handoutMasters/handoutMaster1.xml"/><Relationship Id="rId5" Type="http://schemas.openxmlformats.org/officeDocument/2006/relationships/customXml" Target="../customXml/item5.xml"/><Relationship Id="rId15" Type="http://schemas.openxmlformats.org/officeDocument/2006/relationships/slide" Target="slides/slide8.xml"/><Relationship Id="rId23" Type="http://schemas.openxmlformats.org/officeDocument/2006/relationships/notesMaster" Target="notesMasters/notesMaster1.xml"/><Relationship Id="rId28"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A9F29A5-D82A-404C-AAD7-BB0F67680136}" type="datetimeFigureOut">
              <a:rPr lang="en-US" smtClean="0"/>
              <a:pPr/>
              <a:t>11/16/2017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2948685-5728-6A48-8D09-CD26155E2C0B}" type="slidenum">
              <a:rPr lang="en-US" smtClean="0"/>
              <a:pPr/>
              <a:t>‹#›</a:t>
            </a:fld>
            <a:endParaRPr lang="en-US"/>
          </a:p>
        </p:txBody>
      </p:sp>
    </p:spTree>
    <p:extLst>
      <p:ext uri="{BB962C8B-B14F-4D97-AF65-F5344CB8AC3E}">
        <p14:creationId xmlns:p14="http://schemas.microsoft.com/office/powerpoint/2010/main" xmlns="" val="27914044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ＭＳ Ｐゴシック" charset="0"/>
                <a:cs typeface="ＭＳ Ｐゴシック"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F21650DC-0AE6-4360-ABDE-560F025F1C43}" type="datetime1">
              <a:rPr lang="en-US"/>
              <a:pPr/>
              <a:t>11/16/2017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202E1E2-55EE-4BB1-A4DB-B6DE613DBC36}" type="slidenum">
              <a:rPr lang="en-US"/>
              <a:pPr/>
              <a:t>‹#›</a:t>
            </a:fld>
            <a:endParaRPr lang="en-US"/>
          </a:p>
        </p:txBody>
      </p:sp>
    </p:spTree>
    <p:extLst>
      <p:ext uri="{BB962C8B-B14F-4D97-AF65-F5344CB8AC3E}">
        <p14:creationId xmlns:p14="http://schemas.microsoft.com/office/powerpoint/2010/main" xmlns="" val="3431313360"/>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02E1E2-55EE-4BB1-A4DB-B6DE613DBC36}" type="slidenum">
              <a:rPr lang="en-US" smtClean="0"/>
              <a:pPr/>
              <a:t>1</a:t>
            </a:fld>
            <a:endParaRPr lang="en-US"/>
          </a:p>
        </p:txBody>
      </p:sp>
    </p:spTree>
    <p:extLst>
      <p:ext uri="{BB962C8B-B14F-4D97-AF65-F5344CB8AC3E}">
        <p14:creationId xmlns:p14="http://schemas.microsoft.com/office/powerpoint/2010/main" xmlns="" val="1729265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Notes: Reference</a:t>
            </a:r>
            <a:r>
              <a:rPr lang="en-US" baseline="0" dirty="0"/>
              <a:t> from </a:t>
            </a:r>
            <a:r>
              <a:rPr lang="en-US" baseline="0" dirty="0" err="1"/>
              <a:t>prodpad</a:t>
            </a:r>
            <a:endParaRPr lang="en-US" dirty="0"/>
          </a:p>
        </p:txBody>
      </p:sp>
      <p:sp>
        <p:nvSpPr>
          <p:cNvPr id="4" name="Slide Number Placeholder 3"/>
          <p:cNvSpPr>
            <a:spLocks noGrp="1"/>
          </p:cNvSpPr>
          <p:nvPr>
            <p:ph type="sldNum" sz="quarter" idx="10"/>
          </p:nvPr>
        </p:nvSpPr>
        <p:spPr/>
        <p:txBody>
          <a:bodyPr/>
          <a:lstStyle/>
          <a:p>
            <a:fld id="{AE625DC9-653D-974B-B735-4AFE34B074C8}" type="slidenum">
              <a:rPr lang="en-US" smtClean="0"/>
              <a:pPr/>
              <a:t>2</a:t>
            </a:fld>
            <a:endParaRPr lang="en-US"/>
          </a:p>
        </p:txBody>
      </p:sp>
    </p:spTree>
    <p:extLst>
      <p:ext uri="{BB962C8B-B14F-4D97-AF65-F5344CB8AC3E}">
        <p14:creationId xmlns:p14="http://schemas.microsoft.com/office/powerpoint/2010/main" xmlns="" val="1585499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vmlDrawing" Target="../drawings/vmlDrawing2.v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028700"/>
            <a:ext cx="8229600" cy="13716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2D68D508-A786-48F7-A9ED-2BFEB1CF9B3E}" type="datetimeFigureOut">
              <a:rPr lang="en-IN" smtClean="0"/>
              <a:pPr/>
              <a:t>16-11-2017</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a:lstStyle/>
          <a:p>
            <a:fld id="{F1FF22CE-919B-4DDB-B955-32681A424E8D}" type="slidenum">
              <a:rPr lang="en-IN" smtClean="0"/>
              <a:pPr/>
              <a:t>‹#›</a:t>
            </a:fld>
            <a:endParaRPr lang="en-IN"/>
          </a:p>
        </p:txBody>
      </p:sp>
      <p:sp>
        <p:nvSpPr>
          <p:cNvPr id="9" name="Subtitle 8"/>
          <p:cNvSpPr>
            <a:spLocks noGrp="1"/>
          </p:cNvSpPr>
          <p:nvPr>
            <p:ph type="subTitle" idx="1"/>
          </p:nvPr>
        </p:nvSpPr>
        <p:spPr>
          <a:xfrm>
            <a:off x="1371600" y="2498774"/>
            <a:ext cx="6400800" cy="131445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D68D508-A786-48F7-A9ED-2BFEB1CF9B3E}" type="datetimeFigureOut">
              <a:rPr lang="en-IN" smtClean="0"/>
              <a:pPr/>
              <a:t>16-11-2017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FF22CE-919B-4DDB-B955-32681A424E8D}" type="slidenum">
              <a:rPr lang="en-IN" smtClean="0"/>
              <a:pPr/>
              <a:t>‹#›</a:t>
            </a:fld>
            <a:endParaRPr lang="en-I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D68D508-A786-48F7-A9ED-2BFEB1CF9B3E}" type="datetimeFigureOut">
              <a:rPr lang="en-IN" smtClean="0"/>
              <a:pPr/>
              <a:t>16-11-2017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1FF22CE-919B-4DDB-B955-32681A424E8D}" type="slidenum">
              <a:rPr lang="en-IN" smtClean="0"/>
              <a:pPr/>
              <a:t>‹#›</a:t>
            </a:fld>
            <a:endParaRPr lang="en-IN"/>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0_Title and Content1">
    <p:bg>
      <p:bgPr>
        <a:solidFill>
          <a:schemeClr val="bg1"/>
        </a:solidFill>
        <a:effectLst/>
      </p:bgPr>
    </p:bg>
    <p:spTree>
      <p:nvGrpSpPr>
        <p:cNvPr id="1" name=""/>
        <p:cNvGrpSpPr/>
        <p:nvPr/>
      </p:nvGrpSpPr>
      <p:grpSpPr>
        <a:xfrm>
          <a:off x="0" y="0"/>
          <a:ext cx="0" cy="0"/>
          <a:chOff x="0" y="0"/>
          <a:chExt cx="0" cy="0"/>
        </a:xfrm>
      </p:grpSpPr>
      <p:sp>
        <p:nvSpPr>
          <p:cNvPr id="8" name="Rectangle 6"/>
          <p:cNvSpPr/>
          <p:nvPr userDrawn="1"/>
        </p:nvSpPr>
        <p:spPr>
          <a:xfrm>
            <a:off x="0" y="0"/>
            <a:ext cx="9144000" cy="5143500"/>
          </a:xfrm>
          <a:prstGeom prst="rect">
            <a:avLst/>
          </a:prstGeom>
          <a:gradFill>
            <a:gsLst>
              <a:gs pos="0">
                <a:srgbClr val="1E9DE6"/>
              </a:gs>
              <a:gs pos="100000">
                <a:srgbClr val="294D9A"/>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457178" fontAlgn="auto">
              <a:spcBef>
                <a:spcPts val="0"/>
              </a:spcBef>
              <a:spcAft>
                <a:spcPts val="0"/>
              </a:spcAft>
              <a:defRPr/>
            </a:pPr>
            <a:endParaRPr lang="en-US">
              <a:solidFill>
                <a:srgbClr val="FFFFFF"/>
              </a:solidFill>
            </a:endParaRPr>
          </a:p>
        </p:txBody>
      </p:sp>
      <p:sp>
        <p:nvSpPr>
          <p:cNvPr id="6" name="Title 1"/>
          <p:cNvSpPr>
            <a:spLocks noGrp="1"/>
          </p:cNvSpPr>
          <p:nvPr>
            <p:ph type="title"/>
          </p:nvPr>
        </p:nvSpPr>
        <p:spPr>
          <a:xfrm>
            <a:off x="461819" y="263706"/>
            <a:ext cx="8224982" cy="857250"/>
          </a:xfrm>
        </p:spPr>
        <p:txBody>
          <a:bodyPr/>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xmlns="" val="35856032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solidFill>
        <a:effectLst/>
      </p:bgPr>
    </p:bg>
    <p:spTree>
      <p:nvGrpSpPr>
        <p:cNvPr id="1" name=""/>
        <p:cNvGrpSpPr/>
        <p:nvPr/>
      </p:nvGrpSpPr>
      <p:grpSpPr>
        <a:xfrm>
          <a:off x="0" y="0"/>
          <a:ext cx="0" cy="0"/>
          <a:chOff x="0" y="0"/>
          <a:chExt cx="0" cy="0"/>
        </a:xfrm>
      </p:grpSpPr>
      <p:sp>
        <p:nvSpPr>
          <p:cNvPr id="6" name="Rectangle 6"/>
          <p:cNvSpPr/>
          <p:nvPr userDrawn="1"/>
        </p:nvSpPr>
        <p:spPr>
          <a:xfrm>
            <a:off x="0" y="0"/>
            <a:ext cx="9144000" cy="5143500"/>
          </a:xfrm>
          <a:prstGeom prst="rect">
            <a:avLst/>
          </a:prstGeom>
          <a:gradFill>
            <a:gsLst>
              <a:gs pos="0">
                <a:srgbClr val="1E9DE6"/>
              </a:gs>
              <a:gs pos="100000">
                <a:srgbClr val="294D9A"/>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457178" fontAlgn="auto">
              <a:spcBef>
                <a:spcPts val="0"/>
              </a:spcBef>
              <a:spcAft>
                <a:spcPts val="0"/>
              </a:spcAft>
              <a:defRPr/>
            </a:pPr>
            <a:endParaRPr lang="en-US">
              <a:solidFill>
                <a:srgbClr val="FFFFFF"/>
              </a:solidFill>
            </a:endParaRPr>
          </a:p>
        </p:txBody>
      </p:sp>
      <p:pic>
        <p:nvPicPr>
          <p:cNvPr id="5" name="Bilde 4"/>
          <p:cNvPicPr>
            <a:picLocks noChangeAspect="1"/>
          </p:cNvPicPr>
          <p:nvPr userDrawn="1"/>
        </p:nvPicPr>
        <p:blipFill rotWithShape="1">
          <a:blip r:embed="rId2" cstate="screen">
            <a:extLst>
              <a:ext uri="{28A0092B-C50C-407E-A947-70E740481C1C}">
                <a14:useLocalDpi xmlns:a14="http://schemas.microsoft.com/office/drawing/2010/main" xmlns=""/>
              </a:ext>
            </a:extLst>
          </a:blip>
          <a:srcRect/>
          <a:stretch/>
        </p:blipFill>
        <p:spPr>
          <a:xfrm>
            <a:off x="4660345" y="0"/>
            <a:ext cx="4483656" cy="5143500"/>
          </a:xfrm>
          <a:prstGeom prst="rect">
            <a:avLst/>
          </a:prstGeom>
        </p:spPr>
      </p:pic>
      <p:sp>
        <p:nvSpPr>
          <p:cNvPr id="9" name="Title 8"/>
          <p:cNvSpPr>
            <a:spLocks noGrp="1"/>
          </p:cNvSpPr>
          <p:nvPr>
            <p:ph type="title" hasCustomPrompt="1"/>
          </p:nvPr>
        </p:nvSpPr>
        <p:spPr>
          <a:xfrm>
            <a:off x="466725" y="3224664"/>
            <a:ext cx="6041225" cy="327814"/>
          </a:xfrm>
        </p:spPr>
        <p:txBody>
          <a:bodyPr anchor="b"/>
          <a:lstStyle>
            <a:lvl1pPr>
              <a:defRPr sz="2600" b="0"/>
            </a:lvl1pPr>
          </a:lstStyle>
          <a:p>
            <a:r>
              <a:rPr lang="en-GB" dirty="0"/>
              <a:t>Click to edit Master title text</a:t>
            </a:r>
            <a:endParaRPr lang="en-US" dirty="0"/>
          </a:p>
        </p:txBody>
      </p:sp>
      <p:sp>
        <p:nvSpPr>
          <p:cNvPr id="8" name="Content Placeholder 7"/>
          <p:cNvSpPr>
            <a:spLocks noGrp="1"/>
          </p:cNvSpPr>
          <p:nvPr>
            <p:ph sz="quarter" idx="10" hasCustomPrompt="1"/>
          </p:nvPr>
        </p:nvSpPr>
        <p:spPr>
          <a:xfrm>
            <a:off x="466724" y="3574577"/>
            <a:ext cx="6041225" cy="302589"/>
          </a:xfrm>
        </p:spPr>
        <p:txBody>
          <a:bodyPr/>
          <a:lstStyle>
            <a:lvl1pPr marL="0" indent="0">
              <a:defRPr/>
            </a:lvl1pPr>
          </a:lstStyle>
          <a:p>
            <a:pPr lvl="0"/>
            <a:r>
              <a:rPr lang="en-GB" dirty="0"/>
              <a:t>Click to edit Master sub-title text</a:t>
            </a:r>
          </a:p>
        </p:txBody>
      </p:sp>
      <p:pic>
        <p:nvPicPr>
          <p:cNvPr id="3" name="Bilde 2"/>
          <p:cNvPicPr>
            <a:picLocks noChangeAspect="1"/>
          </p:cNvPicPr>
          <p:nvPr userDrawn="1"/>
        </p:nvPicPr>
        <p:blipFill>
          <a:blip r:embed="rId3" cstate="screen">
            <a:extLst>
              <a:ext uri="{28A0092B-C50C-407E-A947-70E740481C1C}">
                <a14:useLocalDpi xmlns:a14="http://schemas.microsoft.com/office/drawing/2010/main" xmlns=""/>
              </a:ext>
            </a:extLst>
          </a:blip>
          <a:stretch>
            <a:fillRect/>
          </a:stretch>
        </p:blipFill>
        <p:spPr>
          <a:xfrm>
            <a:off x="466725" y="699327"/>
            <a:ext cx="4571168" cy="2085420"/>
          </a:xfrm>
          <a:prstGeom prst="rect">
            <a:avLst/>
          </a:prstGeom>
        </p:spPr>
      </p:pic>
      <p:pic>
        <p:nvPicPr>
          <p:cNvPr id="2" name="Bilde 1"/>
          <p:cNvPicPr>
            <a:picLocks noChangeAspect="1"/>
          </p:cNvPicPr>
          <p:nvPr userDrawn="1"/>
        </p:nvPicPr>
        <p:blipFill>
          <a:blip r:embed="rId4" cstate="screen">
            <a:extLst>
              <a:ext uri="{28A0092B-C50C-407E-A947-70E740481C1C}">
                <a14:useLocalDpi xmlns:a14="http://schemas.microsoft.com/office/drawing/2010/main" xmlns=""/>
              </a:ext>
            </a:extLst>
          </a:blip>
          <a:stretch>
            <a:fillRect/>
          </a:stretch>
        </p:blipFill>
        <p:spPr>
          <a:xfrm>
            <a:off x="7869480" y="4634630"/>
            <a:ext cx="813588" cy="363878"/>
          </a:xfrm>
          <a:prstGeom prst="rect">
            <a:avLst/>
          </a:prstGeom>
        </p:spPr>
      </p:pic>
    </p:spTree>
    <p:extLst>
      <p:ext uri="{BB962C8B-B14F-4D97-AF65-F5344CB8AC3E}">
        <p14:creationId xmlns:p14="http://schemas.microsoft.com/office/powerpoint/2010/main" xmlns="" val="13857196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2_Title slide">
    <p:bg>
      <p:bgPr>
        <a:solidFill>
          <a:schemeClr val="bg1"/>
        </a:solidFill>
        <a:effectLst/>
      </p:bgPr>
    </p:bg>
    <p:spTree>
      <p:nvGrpSpPr>
        <p:cNvPr id="1" name=""/>
        <p:cNvGrpSpPr/>
        <p:nvPr/>
      </p:nvGrpSpPr>
      <p:grpSpPr>
        <a:xfrm>
          <a:off x="0" y="0"/>
          <a:ext cx="0" cy="0"/>
          <a:chOff x="0" y="0"/>
          <a:chExt cx="0" cy="0"/>
        </a:xfrm>
      </p:grpSpPr>
      <p:sp>
        <p:nvSpPr>
          <p:cNvPr id="6" name="Rectangle 6"/>
          <p:cNvSpPr/>
          <p:nvPr userDrawn="1"/>
        </p:nvSpPr>
        <p:spPr>
          <a:xfrm>
            <a:off x="0" y="0"/>
            <a:ext cx="9144000" cy="5143500"/>
          </a:xfrm>
          <a:prstGeom prst="rect">
            <a:avLst/>
          </a:prstGeom>
          <a:gradFill>
            <a:gsLst>
              <a:gs pos="0">
                <a:srgbClr val="1E9DE6"/>
              </a:gs>
              <a:gs pos="100000">
                <a:srgbClr val="294D9A"/>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457178" fontAlgn="auto">
              <a:spcBef>
                <a:spcPts val="0"/>
              </a:spcBef>
              <a:spcAft>
                <a:spcPts val="0"/>
              </a:spcAft>
              <a:defRPr/>
            </a:pPr>
            <a:endParaRPr lang="en-US">
              <a:solidFill>
                <a:srgbClr val="FFFFFF"/>
              </a:solidFill>
            </a:endParaRPr>
          </a:p>
        </p:txBody>
      </p:sp>
      <p:pic>
        <p:nvPicPr>
          <p:cNvPr id="5" name="Bilde 4"/>
          <p:cNvPicPr>
            <a:picLocks noChangeAspect="1"/>
          </p:cNvPicPr>
          <p:nvPr userDrawn="1"/>
        </p:nvPicPr>
        <p:blipFill rotWithShape="1">
          <a:blip r:embed="rId2" cstate="screen">
            <a:extLst>
              <a:ext uri="{28A0092B-C50C-407E-A947-70E740481C1C}">
                <a14:useLocalDpi xmlns:a14="http://schemas.microsoft.com/office/drawing/2010/main" xmlns=""/>
              </a:ext>
            </a:extLst>
          </a:blip>
          <a:srcRect/>
          <a:stretch/>
        </p:blipFill>
        <p:spPr>
          <a:xfrm>
            <a:off x="4660345" y="0"/>
            <a:ext cx="4483656" cy="5143500"/>
          </a:xfrm>
          <a:prstGeom prst="rect">
            <a:avLst/>
          </a:prstGeom>
        </p:spPr>
      </p:pic>
      <p:sp>
        <p:nvSpPr>
          <p:cNvPr id="9" name="Title 8"/>
          <p:cNvSpPr>
            <a:spLocks noGrp="1"/>
          </p:cNvSpPr>
          <p:nvPr>
            <p:ph type="title" hasCustomPrompt="1"/>
          </p:nvPr>
        </p:nvSpPr>
        <p:spPr>
          <a:xfrm>
            <a:off x="466725" y="3224664"/>
            <a:ext cx="6041225" cy="327814"/>
          </a:xfrm>
        </p:spPr>
        <p:txBody>
          <a:bodyPr anchor="b"/>
          <a:lstStyle>
            <a:lvl1pPr>
              <a:defRPr sz="2600" b="0"/>
            </a:lvl1pPr>
          </a:lstStyle>
          <a:p>
            <a:r>
              <a:rPr lang="en-GB" dirty="0"/>
              <a:t>Click to edit Master title text</a:t>
            </a:r>
            <a:endParaRPr lang="en-US" dirty="0"/>
          </a:p>
        </p:txBody>
      </p:sp>
      <p:sp>
        <p:nvSpPr>
          <p:cNvPr id="8" name="Content Placeholder 7"/>
          <p:cNvSpPr>
            <a:spLocks noGrp="1"/>
          </p:cNvSpPr>
          <p:nvPr>
            <p:ph sz="quarter" idx="10" hasCustomPrompt="1"/>
          </p:nvPr>
        </p:nvSpPr>
        <p:spPr>
          <a:xfrm>
            <a:off x="466724" y="3574577"/>
            <a:ext cx="6041225" cy="302589"/>
          </a:xfrm>
        </p:spPr>
        <p:txBody>
          <a:bodyPr/>
          <a:lstStyle>
            <a:lvl1pPr marL="0" indent="0">
              <a:defRPr/>
            </a:lvl1pPr>
          </a:lstStyle>
          <a:p>
            <a:pPr lvl="0"/>
            <a:r>
              <a:rPr lang="en-GB" dirty="0"/>
              <a:t>Click to edit Master sub-title text</a:t>
            </a:r>
          </a:p>
        </p:txBody>
      </p:sp>
      <p:pic>
        <p:nvPicPr>
          <p:cNvPr id="3" name="Bilde 2"/>
          <p:cNvPicPr>
            <a:picLocks noChangeAspect="1"/>
          </p:cNvPicPr>
          <p:nvPr userDrawn="1"/>
        </p:nvPicPr>
        <p:blipFill rotWithShape="1">
          <a:blip r:embed="rId3" cstate="screen">
            <a:extLst>
              <a:ext uri="{28A0092B-C50C-407E-A947-70E740481C1C}">
                <a14:useLocalDpi xmlns:a14="http://schemas.microsoft.com/office/drawing/2010/main" xmlns=""/>
              </a:ext>
            </a:extLst>
          </a:blip>
          <a:srcRect b="32625"/>
          <a:stretch/>
        </p:blipFill>
        <p:spPr>
          <a:xfrm>
            <a:off x="466725" y="1117600"/>
            <a:ext cx="4571168" cy="1405046"/>
          </a:xfrm>
          <a:prstGeom prst="rect">
            <a:avLst/>
          </a:prstGeom>
        </p:spPr>
      </p:pic>
      <p:pic>
        <p:nvPicPr>
          <p:cNvPr id="10" name="Bilde 9"/>
          <p:cNvPicPr>
            <a:picLocks noChangeAspect="1"/>
          </p:cNvPicPr>
          <p:nvPr userDrawn="1"/>
        </p:nvPicPr>
        <p:blipFill>
          <a:blip r:embed="rId4" cstate="screen">
            <a:extLst>
              <a:ext uri="{28A0092B-C50C-407E-A947-70E740481C1C}">
                <a14:useLocalDpi xmlns:a14="http://schemas.microsoft.com/office/drawing/2010/main" xmlns=""/>
              </a:ext>
            </a:extLst>
          </a:blip>
          <a:stretch>
            <a:fillRect/>
          </a:stretch>
        </p:blipFill>
        <p:spPr>
          <a:xfrm>
            <a:off x="7869480" y="4634630"/>
            <a:ext cx="813588" cy="363878"/>
          </a:xfrm>
          <a:prstGeom prst="rect">
            <a:avLst/>
          </a:prstGeom>
        </p:spPr>
      </p:pic>
    </p:spTree>
    <p:extLst>
      <p:ext uri="{BB962C8B-B14F-4D97-AF65-F5344CB8AC3E}">
        <p14:creationId xmlns:p14="http://schemas.microsoft.com/office/powerpoint/2010/main" xmlns="" val="14888178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lumns">
    <p:spTree>
      <p:nvGrpSpPr>
        <p:cNvPr id="1" name=""/>
        <p:cNvGrpSpPr/>
        <p:nvPr/>
      </p:nvGrpSpPr>
      <p:grpSpPr>
        <a:xfrm>
          <a:off x="0" y="0"/>
          <a:ext cx="0" cy="0"/>
          <a:chOff x="0" y="0"/>
          <a:chExt cx="0" cy="0"/>
        </a:xfrm>
      </p:grpSpPr>
      <p:sp>
        <p:nvSpPr>
          <p:cNvPr id="10" name="Title 1"/>
          <p:cNvSpPr>
            <a:spLocks noGrp="1"/>
          </p:cNvSpPr>
          <p:nvPr>
            <p:ph type="title"/>
          </p:nvPr>
        </p:nvSpPr>
        <p:spPr>
          <a:xfrm>
            <a:off x="461819" y="263706"/>
            <a:ext cx="8274194" cy="747532"/>
          </a:xfrm>
        </p:spPr>
        <p:txBody>
          <a:bodyPr/>
          <a:lstStyle>
            <a:lvl1pPr>
              <a:defRPr>
                <a:solidFill>
                  <a:schemeClr val="bg1"/>
                </a:solidFill>
              </a:defRPr>
            </a:lvl1pPr>
          </a:lstStyle>
          <a:p>
            <a:r>
              <a:rPr lang="en-US" dirty="0"/>
              <a:t>Click to edit Master title style</a:t>
            </a:r>
          </a:p>
        </p:txBody>
      </p:sp>
      <p:sp>
        <p:nvSpPr>
          <p:cNvPr id="11" name="Content Placeholder 2"/>
          <p:cNvSpPr>
            <a:spLocks noGrp="1"/>
          </p:cNvSpPr>
          <p:nvPr>
            <p:ph idx="1"/>
          </p:nvPr>
        </p:nvSpPr>
        <p:spPr>
          <a:xfrm>
            <a:off x="461819" y="1257878"/>
            <a:ext cx="4067028" cy="3152486"/>
          </a:xfrm>
        </p:spPr>
        <p:txBody>
          <a:bodyPr/>
          <a:lstStyle>
            <a:lvl1pPr marL="180000" indent="-180000">
              <a:buSzPct val="140000"/>
              <a:buFont typeface="Arial"/>
              <a:buChar char="•"/>
              <a:defRPr baseline="0">
                <a:solidFill>
                  <a:schemeClr val="bg1"/>
                </a:solidFill>
              </a:defRPr>
            </a:lvl1pPr>
            <a:lvl2pPr>
              <a:buFont typeface="Arial"/>
              <a:buChar char="•"/>
              <a:defRPr>
                <a:solidFill>
                  <a:schemeClr val="bg1"/>
                </a:solidFill>
              </a:defRPr>
            </a:lvl2pPr>
            <a:lvl3pPr marL="540000" indent="-180000">
              <a:spcBef>
                <a:spcPts val="600"/>
              </a:spcBef>
              <a:buSzPct val="90000"/>
              <a:buFont typeface="Lucida Grande"/>
              <a:buChar char="–"/>
              <a:defRPr>
                <a:solidFill>
                  <a:schemeClr val="bg1"/>
                </a:solidFill>
              </a:defRPr>
            </a:lvl3pPr>
            <a:lvl4pPr marL="720000" indent="-180000">
              <a:buFont typeface="+mj-lt"/>
              <a:buAutoNum type="arabicPeriod"/>
              <a:defRPr>
                <a:solidFill>
                  <a:schemeClr val="bg1"/>
                </a:solidFill>
              </a:defRPr>
            </a:lvl4pPr>
            <a:lvl5pPr marL="900000" indent="-180000">
              <a:buFont typeface="+mj-lt"/>
              <a:buAutoNum type="alphaLcPeriod"/>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8" name="Content Placeholder 2"/>
          <p:cNvSpPr>
            <a:spLocks noGrp="1"/>
          </p:cNvSpPr>
          <p:nvPr>
            <p:ph idx="17"/>
          </p:nvPr>
        </p:nvSpPr>
        <p:spPr>
          <a:xfrm>
            <a:off x="4668985" y="1257878"/>
            <a:ext cx="4067028" cy="3152486"/>
          </a:xfrm>
        </p:spPr>
        <p:txBody>
          <a:bodyPr/>
          <a:lstStyle>
            <a:lvl1pPr marL="180000" indent="-180000">
              <a:buSzPct val="140000"/>
              <a:buFont typeface="Arial"/>
              <a:buChar char="•"/>
              <a:defRPr sz="1600" baseline="0">
                <a:solidFill>
                  <a:schemeClr val="bg1"/>
                </a:solidFill>
              </a:defRPr>
            </a:lvl1pPr>
            <a:lvl2pPr>
              <a:buFont typeface="Arial"/>
              <a:buChar char="•"/>
              <a:defRPr sz="1600">
                <a:solidFill>
                  <a:schemeClr val="bg1"/>
                </a:solidFill>
              </a:defRPr>
            </a:lvl2pPr>
            <a:lvl3pPr marL="540000" indent="-180000">
              <a:spcBef>
                <a:spcPts val="600"/>
              </a:spcBef>
              <a:buSzPct val="90000"/>
              <a:buFont typeface="Lucida Grande"/>
              <a:buChar char="–"/>
              <a:defRPr sz="1400">
                <a:solidFill>
                  <a:schemeClr val="bg1"/>
                </a:solidFill>
              </a:defRPr>
            </a:lvl3pPr>
            <a:lvl4pPr marL="720000" indent="-180000">
              <a:buFont typeface="+mj-lt"/>
              <a:buAutoNum type="arabicPeriod"/>
              <a:defRPr sz="1200">
                <a:solidFill>
                  <a:schemeClr val="bg1"/>
                </a:solidFill>
              </a:defRPr>
            </a:lvl4pPr>
            <a:lvl5pPr marL="900000" indent="-180000">
              <a:buFont typeface="+mj-lt"/>
              <a:buAutoNum type="alphaLcPeriod"/>
              <a:defRPr sz="11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xmlns="" val="3798384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rotWithShape="1">
          <a:blip r:embed="rId2" cstate="screen">
            <a:extLst>
              <a:ext uri="{28A0092B-C50C-407E-A947-70E740481C1C}">
                <a14:useLocalDpi xmlns:a14="http://schemas.microsoft.com/office/drawing/2010/main" xmlns=""/>
              </a:ext>
            </a:extLst>
          </a:blip>
          <a:stretch>
            <a:fillRect/>
          </a:stretch>
        </a:blip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1819" y="215901"/>
            <a:ext cx="8274194" cy="795338"/>
          </a:xfrm>
        </p:spPr>
        <p:txBody>
          <a:bodyPr/>
          <a:lstStyle>
            <a:lvl1pPr>
              <a:defRPr>
                <a:solidFill>
                  <a:schemeClr val="bg1"/>
                </a:solidFill>
              </a:defRPr>
            </a:lvl1pPr>
          </a:lstStyle>
          <a:p>
            <a:r>
              <a:rPr lang="en-GB" dirty="0"/>
              <a:t>Click to edit Divider title style</a:t>
            </a:r>
            <a:endParaRPr lang="en-US" dirty="0"/>
          </a:p>
        </p:txBody>
      </p:sp>
      <p:sp>
        <p:nvSpPr>
          <p:cNvPr id="10" name="Subtitle 2"/>
          <p:cNvSpPr>
            <a:spLocks noGrp="1"/>
          </p:cNvSpPr>
          <p:nvPr>
            <p:ph type="subTitle" idx="1" hasCustomPrompt="1"/>
          </p:nvPr>
        </p:nvSpPr>
        <p:spPr>
          <a:xfrm>
            <a:off x="459883" y="1117600"/>
            <a:ext cx="8276114" cy="316706"/>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Divider subtitle style</a:t>
            </a:r>
            <a:endParaRPr lang="en-US" dirty="0"/>
          </a:p>
        </p:txBody>
      </p:sp>
    </p:spTree>
    <p:extLst>
      <p:ext uri="{BB962C8B-B14F-4D97-AF65-F5344CB8AC3E}">
        <p14:creationId xmlns:p14="http://schemas.microsoft.com/office/powerpoint/2010/main" xmlns="" val="38377233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Title and Content">
    <p:bg>
      <p:bgPr>
        <a:blipFill rotWithShape="1">
          <a:blip r:embed="rId2" cstate="screen">
            <a:extLst>
              <a:ext uri="{28A0092B-C50C-407E-A947-70E740481C1C}">
                <a14:useLocalDpi xmlns:a14="http://schemas.microsoft.com/office/drawing/2010/main" xmlns=""/>
              </a:ext>
            </a:extLst>
          </a:blip>
          <a:stretch>
            <a:fillRect/>
          </a:stretch>
        </a:blip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1819" y="215901"/>
            <a:ext cx="8274194" cy="795338"/>
          </a:xfrm>
        </p:spPr>
        <p:txBody>
          <a:bodyPr/>
          <a:lstStyle>
            <a:lvl1pPr>
              <a:defRPr>
                <a:solidFill>
                  <a:schemeClr val="bg1"/>
                </a:solidFill>
              </a:defRPr>
            </a:lvl1pPr>
          </a:lstStyle>
          <a:p>
            <a:r>
              <a:rPr lang="en-GB" dirty="0"/>
              <a:t>Click to edit Divider title style</a:t>
            </a:r>
            <a:endParaRPr lang="en-US" dirty="0"/>
          </a:p>
        </p:txBody>
      </p:sp>
    </p:spTree>
    <p:extLst>
      <p:ext uri="{BB962C8B-B14F-4D97-AF65-F5344CB8AC3E}">
        <p14:creationId xmlns:p14="http://schemas.microsoft.com/office/powerpoint/2010/main" xmlns="" val="40100683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Empty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679119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1FF22CE-919B-4DDB-B955-32681A424E8D}"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457200"/>
            <a:ext cx="7086600" cy="13716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1880840"/>
            <a:ext cx="7086600" cy="1132284"/>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D68D508-A786-48F7-A9ED-2BFEB1CF9B3E}" type="datetimeFigureOut">
              <a:rPr lang="en-IN" smtClean="0"/>
              <a:pPr/>
              <a:t>16-11-2017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7924800" y="4812507"/>
            <a:ext cx="762000" cy="273844"/>
          </a:xfrm>
        </p:spPr>
        <p:txBody>
          <a:bodyPr/>
          <a:lstStyle/>
          <a:p>
            <a:fld id="{F1FF22CE-919B-4DDB-B955-32681A424E8D}"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200151"/>
            <a:ext cx="4038600" cy="3394472"/>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200151"/>
            <a:ext cx="4038600" cy="3394472"/>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D68D508-A786-48F7-A9ED-2BFEB1CF9B3E}" type="datetimeFigureOut">
              <a:rPr lang="en-IN" smtClean="0"/>
              <a:pPr/>
              <a:t>16-11-2017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FF22CE-919B-4DDB-B955-32681A424E8D}" type="slidenum">
              <a:rPr lang="en-IN" smtClean="0"/>
              <a:pPr/>
              <a:t>‹#›</a:t>
            </a:fld>
            <a:endParaRPr lang="en-IN"/>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8229600" cy="85725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151335"/>
            <a:ext cx="4040188" cy="563165"/>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1151335"/>
            <a:ext cx="4041775" cy="563165"/>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71651"/>
            <a:ext cx="4040188" cy="282297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6" y="1771651"/>
            <a:ext cx="4041775" cy="282297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D68D508-A786-48F7-A9ED-2BFEB1CF9B3E}" type="datetimeFigureOut">
              <a:rPr lang="en-IN" smtClean="0"/>
              <a:pPr/>
              <a:t>16-11-2017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1FF22CE-919B-4DDB-B955-32681A424E8D}" type="slidenum">
              <a:rPr lang="en-IN" smtClean="0"/>
              <a:pPr/>
              <a:t>‹#›</a:t>
            </a:fld>
            <a:endParaRPr lang="en-IN"/>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D68D508-A786-48F7-A9ED-2BFEB1CF9B3E}" type="datetimeFigureOut">
              <a:rPr lang="en-IN" smtClean="0"/>
              <a:pPr/>
              <a:t>16-11-2017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1FF22CE-919B-4DDB-B955-32681A424E8D}" type="slidenum">
              <a:rPr lang="en-IN" smtClean="0"/>
              <a:pPr/>
              <a:t>‹#›</a:t>
            </a:fld>
            <a:endParaRPr lang="en-IN"/>
          </a:p>
        </p:txBody>
      </p:sp>
      <p:graphicFrame>
        <p:nvGraphicFramePr>
          <p:cNvPr id="6" name="Object 5" hidden="1"/>
          <p:cNvGraphicFramePr>
            <a:graphicFrameLocks noChangeAspect="1"/>
          </p:cNvGraphicFramePr>
          <p:nvPr userDrawn="1">
            <p:extLst>
              <p:ext uri="{D42A27DB-BD31-4B8C-83A1-F6EECF244321}">
                <p14:modId xmlns:p14="http://schemas.microsoft.com/office/powerpoint/2010/main" xmlns="" val="3358785762"/>
              </p:ext>
            </p:extLst>
          </p:nvPr>
        </p:nvGraphicFramePr>
        <p:xfrm>
          <a:off x="1588" y="1588"/>
          <a:ext cx="1587" cy="1587"/>
        </p:xfrm>
        <a:graphic>
          <a:graphicData uri="http://schemas.openxmlformats.org/presentationml/2006/ole">
            <p:oleObj spid="_x0000_s48136" name="think-cell Slide" r:id="rId3" imgW="360" imgH="360" progId="">
              <p:embed/>
            </p:oleObj>
          </a:graphicData>
        </a:graphic>
      </p:graphicFrame>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68D508-A786-48F7-A9ED-2BFEB1CF9B3E}" type="datetimeFigureOut">
              <a:rPr lang="en-IN" smtClean="0"/>
              <a:pPr/>
              <a:t>16-11-2017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1FF22CE-919B-4DDB-B955-32681A424E8D}" type="slidenum">
              <a:rPr lang="en-IN" smtClean="0"/>
              <a:pPr/>
              <a:t>‹#›</a:t>
            </a:fld>
            <a:endParaRPr lang="en-IN"/>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1" y="1143001"/>
            <a:ext cx="3008313" cy="3451622"/>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04788"/>
            <a:ext cx="5111750" cy="4389835"/>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D68D508-A786-48F7-A9ED-2BFEB1CF9B3E}" type="datetimeFigureOut">
              <a:rPr lang="en-IN" smtClean="0"/>
              <a:pPr/>
              <a:t>16-11-2017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FF22CE-919B-4DDB-B955-32681A424E8D}" type="slidenum">
              <a:rPr lang="en-IN" smtClean="0"/>
              <a:pPr/>
              <a:t>‹#›</a:t>
            </a:fld>
            <a:endParaRPr lang="en-IN"/>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457200"/>
            <a:ext cx="5486400" cy="391716"/>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373981"/>
            <a:ext cx="5486400" cy="29718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875090"/>
            <a:ext cx="5486400" cy="397764"/>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D68D508-A786-48F7-A9ED-2BFEB1CF9B3E}" type="datetimeFigureOut">
              <a:rPr lang="en-IN" smtClean="0"/>
              <a:pPr/>
              <a:t>16-11-2017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1FF22CE-919B-4DDB-B955-32681A424E8D}" type="slidenum">
              <a:rPr lang="en-IN" smtClean="0"/>
              <a:pPr/>
              <a:t>‹#›</a:t>
            </a:fld>
            <a:endParaRPr lang="en-IN"/>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oleObject" Target="../embeddings/oleObject1.bin"/><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vmlDrawing" Target="../drawings/vmlDrawing1.v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05979"/>
            <a:ext cx="8229600" cy="85725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00150"/>
            <a:ext cx="8229600" cy="353187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4812507"/>
            <a:ext cx="2133600" cy="273844"/>
          </a:xfrm>
          <a:prstGeom prst="rect">
            <a:avLst/>
          </a:prstGeom>
        </p:spPr>
        <p:txBody>
          <a:bodyPr vert="horz" anchor="b"/>
          <a:lstStyle>
            <a:lvl1pPr algn="l" eaLnBrk="1" latinLnBrk="0" hangingPunct="1">
              <a:defRPr kumimoji="0" sz="1200">
                <a:solidFill>
                  <a:schemeClr val="tx1">
                    <a:shade val="50000"/>
                  </a:schemeClr>
                </a:solidFill>
              </a:defRPr>
            </a:lvl1pPr>
          </a:lstStyle>
          <a:p>
            <a:fld id="{2D68D508-A786-48F7-A9ED-2BFEB1CF9B3E}" type="datetimeFigureOut">
              <a:rPr lang="en-IN" smtClean="0"/>
              <a:pPr/>
              <a:t>16-11-2017</a:t>
            </a:fld>
            <a:endParaRPr lang="en-IN"/>
          </a:p>
        </p:txBody>
      </p:sp>
      <p:sp>
        <p:nvSpPr>
          <p:cNvPr id="3" name="Footer Placeholder 2"/>
          <p:cNvSpPr>
            <a:spLocks noGrp="1"/>
          </p:cNvSpPr>
          <p:nvPr>
            <p:ph type="ftr" sz="quarter" idx="3"/>
          </p:nvPr>
        </p:nvSpPr>
        <p:spPr>
          <a:xfrm>
            <a:off x="3124200" y="4812507"/>
            <a:ext cx="2895600" cy="273844"/>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IN"/>
          </a:p>
        </p:txBody>
      </p:sp>
      <p:sp>
        <p:nvSpPr>
          <p:cNvPr id="23" name="Slide Number Placeholder 22"/>
          <p:cNvSpPr>
            <a:spLocks noGrp="1"/>
          </p:cNvSpPr>
          <p:nvPr>
            <p:ph type="sldNum" sz="quarter" idx="4"/>
          </p:nvPr>
        </p:nvSpPr>
        <p:spPr>
          <a:xfrm>
            <a:off x="7924800" y="4812507"/>
            <a:ext cx="762000" cy="273844"/>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F1FF22CE-919B-4DDB-B955-32681A424E8D}" type="slidenum">
              <a:rPr lang="en-IN" smtClean="0"/>
              <a:pPr/>
              <a:t>‹#›</a:t>
            </a:fld>
            <a:endParaRPr lang="en-IN"/>
          </a:p>
        </p:txBody>
      </p:sp>
      <p:sp>
        <p:nvSpPr>
          <p:cNvPr id="7" name="Rectangle 6"/>
          <p:cNvSpPr/>
          <p:nvPr userDrawn="1"/>
        </p:nvSpPr>
        <p:spPr>
          <a:xfrm>
            <a:off x="0" y="0"/>
            <a:ext cx="9144000" cy="5143500"/>
          </a:xfrm>
          <a:prstGeom prst="rect">
            <a:avLst/>
          </a:prstGeom>
          <a:gradFill>
            <a:gsLst>
              <a:gs pos="0">
                <a:srgbClr val="1E9DE6"/>
              </a:gs>
              <a:gs pos="100000">
                <a:srgbClr val="294D9A"/>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lIns="91436" tIns="45718" rIns="91436" bIns="45718" anchor="ctr"/>
          <a:lstStyle/>
          <a:p>
            <a:pPr algn="ctr" defTabSz="457178" fontAlgn="auto">
              <a:spcBef>
                <a:spcPts val="0"/>
              </a:spcBef>
              <a:spcAft>
                <a:spcPts val="0"/>
              </a:spcAft>
              <a:defRPr/>
            </a:pPr>
            <a:endParaRPr lang="en-US">
              <a:solidFill>
                <a:srgbClr val="FFFFFF"/>
              </a:solidFill>
            </a:endParaRPr>
          </a:p>
        </p:txBody>
      </p:sp>
      <p:graphicFrame>
        <p:nvGraphicFramePr>
          <p:cNvPr id="8" name="Object 7" hidden="1"/>
          <p:cNvGraphicFramePr>
            <a:graphicFrameLocks noChangeAspect="1"/>
          </p:cNvGraphicFramePr>
          <p:nvPr userDrawn="1">
            <p:extLst>
              <p:ext uri="{D42A27DB-BD31-4B8C-83A1-F6EECF244321}">
                <p14:modId xmlns:p14="http://schemas.microsoft.com/office/powerpoint/2010/main" xmlns="" val="3520897935"/>
              </p:ext>
            </p:extLst>
          </p:nvPr>
        </p:nvGraphicFramePr>
        <p:xfrm>
          <a:off x="1588" y="1588"/>
          <a:ext cx="1587" cy="1587"/>
        </p:xfrm>
        <a:graphic>
          <a:graphicData uri="http://schemas.openxmlformats.org/presentationml/2006/ole">
            <p:oleObj spid="_x0000_s49160" name="think-cell Slide" r:id="rId21" imgW="360" imgH="360" progId="">
              <p:embed/>
            </p:oleObj>
          </a:graphicData>
        </a:graphic>
      </p:graphicFrame>
      <p:pic>
        <p:nvPicPr>
          <p:cNvPr id="10" name="Bilde 9"/>
          <p:cNvPicPr>
            <a:picLocks noChangeAspect="1"/>
          </p:cNvPicPr>
          <p:nvPr userDrawn="1"/>
        </p:nvPicPr>
        <p:blipFill>
          <a:blip r:embed="rId22">
            <a:extLst>
              <a:ext uri="{28A0092B-C50C-407E-A947-70E740481C1C}">
                <a14:useLocalDpi xmlns:a14="http://schemas.microsoft.com/office/drawing/2010/main" xmlns="" val="0"/>
              </a:ext>
            </a:extLst>
          </a:blip>
          <a:stretch>
            <a:fillRect/>
          </a:stretch>
        </p:blipFill>
        <p:spPr>
          <a:xfrm>
            <a:off x="7869480" y="4634630"/>
            <a:ext cx="813588" cy="363878"/>
          </a:xfrm>
          <a:prstGeom prst="rect">
            <a:avLst/>
          </a:prstGeom>
        </p:spPr>
      </p:pic>
    </p:spTree>
  </p:cSld>
  <p:clrMap bg1="dk1" tx1="lt1" bg2="dk2" tx2="lt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 id="2147483757" r:id="rId13"/>
    <p:sldLayoutId id="2147483775" r:id="rId14"/>
    <p:sldLayoutId id="2147483761" r:id="rId15"/>
    <p:sldLayoutId id="2147483770" r:id="rId16"/>
    <p:sldLayoutId id="2147483773" r:id="rId17"/>
    <p:sldLayoutId id="2147483763" r:id="rId18"/>
  </p:sldLayoutIdLst>
  <p:hf sldNum="0" hdr="0" ftr="0" dt="0"/>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txBox="1">
            <a:spLocks/>
          </p:cNvSpPr>
          <p:nvPr/>
        </p:nvSpPr>
        <p:spPr bwMode="auto">
          <a:xfrm>
            <a:off x="466725" y="2843594"/>
            <a:ext cx="7718782" cy="7084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defTabSz="457200" rtl="0" eaLnBrk="1" fontAlgn="base" hangingPunct="1">
              <a:spcBef>
                <a:spcPct val="0"/>
              </a:spcBef>
              <a:spcAft>
                <a:spcPct val="0"/>
              </a:spcAft>
              <a:defRPr sz="2400" b="1" kern="1200">
                <a:solidFill>
                  <a:schemeClr val="bg1"/>
                </a:solidFill>
                <a:latin typeface="Telenor" pitchFamily="50" charset="0"/>
                <a:ea typeface="ＭＳ Ｐゴシック" charset="-128"/>
                <a:cs typeface="Arial"/>
              </a:defRPr>
            </a:lvl1pPr>
            <a:lvl2pPr algn="l" defTabSz="457200" rtl="0" eaLnBrk="1" fontAlgn="base" hangingPunct="1">
              <a:spcBef>
                <a:spcPct val="0"/>
              </a:spcBef>
              <a:spcAft>
                <a:spcPct val="0"/>
              </a:spcAft>
              <a:defRPr sz="2400" b="1">
                <a:solidFill>
                  <a:srgbClr val="000000"/>
                </a:solidFill>
                <a:latin typeface="Arial" charset="0"/>
                <a:ea typeface="ＭＳ Ｐゴシック" charset="-128"/>
              </a:defRPr>
            </a:lvl2pPr>
            <a:lvl3pPr algn="l" defTabSz="457200" rtl="0" eaLnBrk="1" fontAlgn="base" hangingPunct="1">
              <a:spcBef>
                <a:spcPct val="0"/>
              </a:spcBef>
              <a:spcAft>
                <a:spcPct val="0"/>
              </a:spcAft>
              <a:defRPr sz="2400" b="1">
                <a:solidFill>
                  <a:srgbClr val="000000"/>
                </a:solidFill>
                <a:latin typeface="Arial" charset="0"/>
                <a:ea typeface="ＭＳ Ｐゴシック" charset="-128"/>
              </a:defRPr>
            </a:lvl3pPr>
            <a:lvl4pPr algn="l" defTabSz="457200" rtl="0" eaLnBrk="1" fontAlgn="base" hangingPunct="1">
              <a:spcBef>
                <a:spcPct val="0"/>
              </a:spcBef>
              <a:spcAft>
                <a:spcPct val="0"/>
              </a:spcAft>
              <a:defRPr sz="2400" b="1">
                <a:solidFill>
                  <a:srgbClr val="000000"/>
                </a:solidFill>
                <a:latin typeface="Arial" charset="0"/>
                <a:ea typeface="ＭＳ Ｐゴシック" charset="-128"/>
              </a:defRPr>
            </a:lvl4pPr>
            <a:lvl5pPr algn="l" defTabSz="457200" rtl="0" eaLnBrk="1" fontAlgn="base" hangingPunct="1">
              <a:spcBef>
                <a:spcPct val="0"/>
              </a:spcBef>
              <a:spcAft>
                <a:spcPct val="0"/>
              </a:spcAft>
              <a:defRPr sz="2400" b="1">
                <a:solidFill>
                  <a:srgbClr val="000000"/>
                </a:solidFill>
                <a:latin typeface="Arial" charset="0"/>
                <a:ea typeface="ＭＳ Ｐゴシック" charset="-128"/>
              </a:defRPr>
            </a:lvl5pPr>
            <a:lvl6pPr marL="457200" algn="l" defTabSz="457200" rtl="0" eaLnBrk="1" fontAlgn="base" hangingPunct="1">
              <a:spcBef>
                <a:spcPct val="0"/>
              </a:spcBef>
              <a:spcAft>
                <a:spcPct val="0"/>
              </a:spcAft>
              <a:defRPr sz="2400" b="1">
                <a:solidFill>
                  <a:srgbClr val="000000"/>
                </a:solidFill>
                <a:latin typeface="Arial" charset="0"/>
                <a:ea typeface="ＭＳ Ｐゴシック" charset="-128"/>
              </a:defRPr>
            </a:lvl6pPr>
            <a:lvl7pPr marL="914400" algn="l" defTabSz="457200" rtl="0" eaLnBrk="1" fontAlgn="base" hangingPunct="1">
              <a:spcBef>
                <a:spcPct val="0"/>
              </a:spcBef>
              <a:spcAft>
                <a:spcPct val="0"/>
              </a:spcAft>
              <a:defRPr sz="2400" b="1">
                <a:solidFill>
                  <a:srgbClr val="000000"/>
                </a:solidFill>
                <a:latin typeface="Arial" charset="0"/>
                <a:ea typeface="ＭＳ Ｐゴシック" charset="-128"/>
              </a:defRPr>
            </a:lvl7pPr>
            <a:lvl8pPr marL="1371600" algn="l" defTabSz="457200" rtl="0" eaLnBrk="1" fontAlgn="base" hangingPunct="1">
              <a:spcBef>
                <a:spcPct val="0"/>
              </a:spcBef>
              <a:spcAft>
                <a:spcPct val="0"/>
              </a:spcAft>
              <a:defRPr sz="2400" b="1">
                <a:solidFill>
                  <a:srgbClr val="000000"/>
                </a:solidFill>
                <a:latin typeface="Arial" charset="0"/>
                <a:ea typeface="ＭＳ Ｐゴシック" charset="-128"/>
              </a:defRPr>
            </a:lvl8pPr>
            <a:lvl9pPr marL="1828800" algn="l" defTabSz="457200" rtl="0" eaLnBrk="1" fontAlgn="base" hangingPunct="1">
              <a:spcBef>
                <a:spcPct val="0"/>
              </a:spcBef>
              <a:spcAft>
                <a:spcPct val="0"/>
              </a:spcAft>
              <a:defRPr sz="2400" b="1">
                <a:solidFill>
                  <a:srgbClr val="000000"/>
                </a:solidFill>
                <a:latin typeface="Arial" charset="0"/>
                <a:ea typeface="ＭＳ Ｐゴシック" charset="-128"/>
              </a:defRPr>
            </a:lvl9pPr>
          </a:lstStyle>
          <a:p>
            <a:r>
              <a:rPr lang="nb-NO" sz="6000" spc="300" dirty="0">
                <a:solidFill>
                  <a:srgbClr val="C9DB03"/>
                </a:solidFill>
              </a:rPr>
              <a:t>BUILD YOUR DREAM</a:t>
            </a:r>
            <a:endParaRPr lang="nb-NO" sz="3600" spc="300" dirty="0">
              <a:solidFill>
                <a:srgbClr val="C9DB03"/>
              </a:solidFill>
            </a:endParaRPr>
          </a:p>
        </p:txBody>
      </p:sp>
    </p:spTree>
    <p:extLst>
      <p:ext uri="{BB962C8B-B14F-4D97-AF65-F5344CB8AC3E}">
        <p14:creationId xmlns:p14="http://schemas.microsoft.com/office/powerpoint/2010/main" xmlns="" val="1220024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355"/>
            <a:ext cx="8229600" cy="857250"/>
          </a:xfrm>
        </p:spPr>
        <p:txBody>
          <a:bodyPr>
            <a:normAutofit/>
          </a:bodyPr>
          <a:lstStyle/>
          <a:p>
            <a:r>
              <a:rPr lang="en-US" dirty="0"/>
              <a:t>5</a:t>
            </a:r>
            <a:r>
              <a:rPr lang="en-US" dirty="0" smtClean="0"/>
              <a:t>. Solution Details</a:t>
            </a:r>
            <a:endParaRPr lang="en-US" dirty="0"/>
          </a:p>
        </p:txBody>
      </p:sp>
      <p:sp>
        <p:nvSpPr>
          <p:cNvPr id="3" name="Content Placeholder 2"/>
          <p:cNvSpPr>
            <a:spLocks noGrp="1"/>
          </p:cNvSpPr>
          <p:nvPr>
            <p:ph idx="1"/>
          </p:nvPr>
        </p:nvSpPr>
        <p:spPr>
          <a:xfrm>
            <a:off x="223348" y="696195"/>
            <a:ext cx="8909894" cy="745067"/>
          </a:xfrm>
        </p:spPr>
        <p:txBody>
          <a:bodyPr>
            <a:normAutofit fontScale="70000" lnSpcReduction="20000"/>
          </a:bodyPr>
          <a:lstStyle/>
          <a:p>
            <a:pPr>
              <a:buNone/>
            </a:pPr>
            <a:r>
              <a:rPr lang="en-IN" sz="2000" dirty="0" smtClean="0">
                <a:solidFill>
                  <a:srgbClr val="C9DB03"/>
                </a:solidFill>
              </a:rPr>
              <a:t>4. Explore  &amp; Define the data-set (In Progress)</a:t>
            </a:r>
            <a:endParaRPr lang="en-IN" sz="2000" dirty="0" smtClean="0"/>
          </a:p>
          <a:p>
            <a:pPr marL="594360" indent="-457200">
              <a:buNone/>
            </a:pPr>
            <a:r>
              <a:rPr lang="en-IN" sz="2000" dirty="0" smtClean="0"/>
              <a:t>	No of days of in-activity to be considered churn</a:t>
            </a:r>
          </a:p>
          <a:p>
            <a:pPr marL="594360" indent="-457200">
              <a:buNone/>
            </a:pPr>
            <a:r>
              <a:rPr lang="en-IN" sz="2000" dirty="0" smtClean="0"/>
              <a:t> </a:t>
            </a:r>
          </a:p>
          <a:p>
            <a:pPr marL="594360" indent="-457200">
              <a:buNone/>
            </a:pPr>
            <a:endParaRPr lang="en-IN" sz="2000" dirty="0" smtClean="0"/>
          </a:p>
          <a:p>
            <a:pPr>
              <a:buNone/>
            </a:pPr>
            <a:endParaRPr lang="en-US" sz="2000" b="1" dirty="0" smtClean="0">
              <a:solidFill>
                <a:srgbClr val="C9DB03"/>
              </a:solidFill>
              <a:latin typeface="Telenor" pitchFamily="50" charset="0"/>
            </a:endParaRPr>
          </a:p>
          <a:p>
            <a:endParaRPr lang="en-US" sz="2000" b="1" dirty="0" smtClean="0">
              <a:solidFill>
                <a:srgbClr val="C9DB03"/>
              </a:solidFill>
              <a:latin typeface="Telenor" pitchFamily="50" charset="0"/>
            </a:endParaRPr>
          </a:p>
          <a:p>
            <a:endParaRPr lang="en-US" sz="2000" b="1" dirty="0">
              <a:solidFill>
                <a:srgbClr val="C9DB03"/>
              </a:solidFill>
              <a:latin typeface="Telenor" pitchFamily="50" charset="0"/>
            </a:endParaRPr>
          </a:p>
        </p:txBody>
      </p:sp>
      <p:graphicFrame>
        <p:nvGraphicFramePr>
          <p:cNvPr id="11" name="Table 10"/>
          <p:cNvGraphicFramePr>
            <a:graphicFrameLocks noGrp="1"/>
          </p:cNvGraphicFramePr>
          <p:nvPr/>
        </p:nvGraphicFramePr>
        <p:xfrm>
          <a:off x="1975556" y="3048707"/>
          <a:ext cx="3251200" cy="1466850"/>
        </p:xfrm>
        <a:graphic>
          <a:graphicData uri="http://schemas.openxmlformats.org/drawingml/2006/table">
            <a:tbl>
              <a:tblPr/>
              <a:tblGrid>
                <a:gridCol w="1170432"/>
                <a:gridCol w="1268761"/>
                <a:gridCol w="812007"/>
              </a:tblGrid>
              <a:tr h="685800">
                <a:tc>
                  <a:txBody>
                    <a:bodyPr/>
                    <a:lstStyle/>
                    <a:p>
                      <a:pPr algn="ctr" fontAlgn="b"/>
                      <a:r>
                        <a:rPr lang="en-IN" sz="1100" b="0" i="0" u="none" strike="noStrike" dirty="0">
                          <a:solidFill>
                            <a:schemeClr val="tx1"/>
                          </a:solidFill>
                          <a:latin typeface="Calibri"/>
                        </a:rPr>
                        <a:t> </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chemeClr val="tx1"/>
                          </a:solidFill>
                          <a:latin typeface="Calibri"/>
                        </a:rPr>
                        <a:t>usage&lt;0 in 0 to d-30 days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chemeClr val="tx1"/>
                          </a:solidFill>
                          <a:latin typeface="Calibri"/>
                        </a:rPr>
                        <a:t>usage&gt;0  in 0 to d-30 days</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0500">
                <a:tc rowSpan="2">
                  <a:txBody>
                    <a:bodyPr/>
                    <a:lstStyle/>
                    <a:p>
                      <a:pPr algn="ctr" fontAlgn="b"/>
                      <a:r>
                        <a:rPr lang="en-IN" sz="1100" b="0" i="0" u="none" strike="noStrike">
                          <a:solidFill>
                            <a:schemeClr val="tx1"/>
                          </a:solidFill>
                          <a:latin typeface="Calibri"/>
                        </a:rPr>
                        <a:t>usage &lt;0 in next 7 days</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chemeClr val="tx1"/>
                          </a:solidFill>
                          <a:latin typeface="Calibri"/>
                        </a:rPr>
                        <a:t>69,79,872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chemeClr val="tx1"/>
                          </a:solidFill>
                          <a:latin typeface="Calibri"/>
                        </a:rPr>
                        <a:t>58,03,271</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025">
                <a:tc vMerge="1">
                  <a:txBody>
                    <a:bodyPr/>
                    <a:lstStyle/>
                    <a:p>
                      <a:endParaRPr lang="en-IN"/>
                    </a:p>
                  </a:txBody>
                  <a:tcPr/>
                </a:tc>
                <a:tc>
                  <a:txBody>
                    <a:bodyPr/>
                    <a:lstStyle/>
                    <a:p>
                      <a:pPr algn="ctr" fontAlgn="b"/>
                      <a:r>
                        <a:rPr lang="en-IN" sz="1100" b="0" i="0" u="none" strike="noStrike">
                          <a:solidFill>
                            <a:schemeClr val="tx1"/>
                          </a:solidFill>
                          <a:latin typeface="Calibri"/>
                        </a:rPr>
                        <a:t>GONE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chemeClr val="tx1"/>
                          </a:solidFill>
                          <a:latin typeface="Calibri"/>
                        </a:rPr>
                        <a:t>LOST</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r>
              <a:tr h="190500">
                <a:tc rowSpan="2">
                  <a:txBody>
                    <a:bodyPr/>
                    <a:lstStyle/>
                    <a:p>
                      <a:pPr algn="ctr" fontAlgn="b"/>
                      <a:r>
                        <a:rPr lang="en-IN" sz="1100" b="0" i="0" u="none" strike="noStrike" dirty="0">
                          <a:solidFill>
                            <a:schemeClr val="tx1"/>
                          </a:solidFill>
                          <a:latin typeface="Calibri"/>
                        </a:rPr>
                        <a:t>usage &gt;0 in next 7 days</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chemeClr val="tx1"/>
                          </a:solidFill>
                          <a:latin typeface="Calibri"/>
                        </a:rPr>
                        <a:t>3,37,554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1100" b="0" i="0" u="none" strike="noStrike">
                          <a:solidFill>
                            <a:schemeClr val="tx1"/>
                          </a:solidFill>
                          <a:latin typeface="Calibri"/>
                        </a:rPr>
                        <a:t>3,10,96,894</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025">
                <a:tc vMerge="1">
                  <a:txBody>
                    <a:bodyPr/>
                    <a:lstStyle/>
                    <a:p>
                      <a:endParaRPr lang="en-IN"/>
                    </a:p>
                  </a:txBody>
                  <a:tcPr/>
                </a:tc>
                <a:tc>
                  <a:txBody>
                    <a:bodyPr/>
                    <a:lstStyle/>
                    <a:p>
                      <a:pPr algn="ctr" fontAlgn="b"/>
                      <a:r>
                        <a:rPr lang="en-IN" sz="1100" b="0" i="0" u="none" strike="noStrike">
                          <a:solidFill>
                            <a:schemeClr val="tx1"/>
                          </a:solidFill>
                          <a:latin typeface="Calibri"/>
                        </a:rPr>
                        <a:t>WB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fontAlgn="b"/>
                      <a:r>
                        <a:rPr lang="en-IN" sz="1100" b="0" i="0" u="none" strike="noStrike" dirty="0">
                          <a:solidFill>
                            <a:schemeClr val="tx1"/>
                          </a:solidFill>
                          <a:latin typeface="Calibri"/>
                        </a:rPr>
                        <a:t>ACTIVE</a:t>
                      </a:r>
                    </a:p>
                  </a:txBody>
                  <a:tcPr marL="9525" marR="9525" marT="9525"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bl>
          </a:graphicData>
        </a:graphic>
      </p:graphicFrame>
      <p:graphicFrame>
        <p:nvGraphicFramePr>
          <p:cNvPr id="12" name="Table 11"/>
          <p:cNvGraphicFramePr>
            <a:graphicFrameLocks noGrp="1"/>
          </p:cNvGraphicFramePr>
          <p:nvPr/>
        </p:nvGraphicFramePr>
        <p:xfrm>
          <a:off x="1907829" y="1192353"/>
          <a:ext cx="6095999" cy="783772"/>
        </p:xfrm>
        <a:graphic>
          <a:graphicData uri="http://schemas.openxmlformats.org/drawingml/2006/table">
            <a:tbl>
              <a:tblPr/>
              <a:tblGrid>
                <a:gridCol w="803972"/>
                <a:gridCol w="803972"/>
                <a:gridCol w="803972"/>
                <a:gridCol w="532040"/>
                <a:gridCol w="532040"/>
                <a:gridCol w="2620003"/>
              </a:tblGrid>
              <a:tr h="141988">
                <a:tc>
                  <a:txBody>
                    <a:bodyPr/>
                    <a:lstStyle/>
                    <a:p>
                      <a:pPr algn="l" fontAlgn="b"/>
                      <a:r>
                        <a:rPr lang="en-IN" sz="800" b="0" i="0" u="none" strike="noStrike" dirty="0">
                          <a:solidFill>
                            <a:schemeClr val="tx1"/>
                          </a:solidFill>
                          <a:latin typeface="Calibri"/>
                        </a:rPr>
                        <a:t>USG_FLAG_21_27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IN" sz="800" b="0" i="0" u="none" strike="noStrike">
                          <a:solidFill>
                            <a:schemeClr val="tx1"/>
                          </a:solidFill>
                          <a:latin typeface="Calibri"/>
                        </a:rPr>
                        <a:t>USG_FLAG_28_03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IN" sz="800" b="0" i="0" u="none" strike="noStrike">
                          <a:solidFill>
                            <a:schemeClr val="tx1"/>
                          </a:solidFill>
                          <a:latin typeface="Calibri"/>
                        </a:rPr>
                        <a:t>USG_FLAG_04_10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IN" sz="800" b="0" i="0" u="none" strike="noStrike">
                          <a:solidFill>
                            <a:schemeClr val="tx1"/>
                          </a:solidFill>
                          <a:latin typeface="Calibri"/>
                        </a:rPr>
                        <a:t>Total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IN" sz="800" b="0" i="0" u="none" strike="noStrike">
                          <a:solidFill>
                            <a:schemeClr val="tx1"/>
                          </a:solidFill>
                          <a:latin typeface="Calibri"/>
                        </a:rPr>
                        <a:t>%Age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IN" sz="800" b="0" i="0" u="none" strike="noStrike">
                          <a:solidFill>
                            <a:schemeClr val="tx1"/>
                          </a:solidFill>
                          <a:latin typeface="Calibri"/>
                        </a:rPr>
                        <a:t>Analysis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92D050"/>
                    </a:solidFill>
                  </a:tcPr>
                </a:tc>
              </a:tr>
              <a:tr h="124949">
                <a:tc rowSpan="4">
                  <a:txBody>
                    <a:bodyPr/>
                    <a:lstStyle/>
                    <a:p>
                      <a:pPr algn="ctr" fontAlgn="ctr"/>
                      <a:r>
                        <a:rPr lang="en-IN" sz="800" b="0" i="0" u="none" strike="noStrike">
                          <a:solidFill>
                            <a:schemeClr val="tx1"/>
                          </a:solidFill>
                          <a:latin typeface="Calibri"/>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en-IN" sz="800" b="0" i="0" u="none" strike="noStrike">
                          <a:solidFill>
                            <a:schemeClr val="tx1"/>
                          </a:solidFill>
                          <a:latin typeface="Calibri"/>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a:solidFill>
                            <a:schemeClr val="tx1"/>
                          </a:solidFill>
                          <a:latin typeface="Calibri"/>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800" b="0" i="0" u="none" strike="noStrike">
                          <a:solidFill>
                            <a:schemeClr val="tx1"/>
                          </a:solidFill>
                          <a:latin typeface="Calibri"/>
                        </a:rPr>
                        <a:t>1,06,28,315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800" b="0" i="0" u="none" strike="noStrike">
                          <a:solidFill>
                            <a:schemeClr val="tx1"/>
                          </a:solidFill>
                          <a:latin typeface="Calibri"/>
                        </a:rPr>
                        <a:t>83%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800" b="0" i="0" u="none" strike="noStrike">
                          <a:solidFill>
                            <a:schemeClr val="tx1"/>
                          </a:solidFill>
                          <a:latin typeface="Calibri"/>
                        </a:rPr>
                        <a:t>Continued to be in non usage for 3 weeks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4949">
                <a:tc vMerge="1">
                  <a:txBody>
                    <a:bodyPr/>
                    <a:lstStyle/>
                    <a:p>
                      <a:endParaRPr lang="en-IN"/>
                    </a:p>
                  </a:txBody>
                  <a:tcPr/>
                </a:tc>
                <a:tc vMerge="1">
                  <a:txBody>
                    <a:bodyPr/>
                    <a:lstStyle/>
                    <a:p>
                      <a:endParaRPr lang="en-IN"/>
                    </a:p>
                  </a:txBody>
                  <a:tcPr/>
                </a:tc>
                <a:tc>
                  <a:txBody>
                    <a:bodyPr/>
                    <a:lstStyle/>
                    <a:p>
                      <a:pPr algn="ctr" fontAlgn="ctr"/>
                      <a:r>
                        <a:rPr lang="en-IN" sz="800" b="0" i="0" u="none" strike="noStrike">
                          <a:solidFill>
                            <a:schemeClr val="tx1"/>
                          </a:solidFill>
                          <a:latin typeface="Calibri"/>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800" b="0" i="0" u="none" strike="noStrike">
                          <a:solidFill>
                            <a:schemeClr val="tx1"/>
                          </a:solidFill>
                          <a:latin typeface="Calibri"/>
                        </a:rPr>
                        <a:t>7,81,301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800" b="0" i="0" u="none" strike="noStrike">
                          <a:solidFill>
                            <a:schemeClr val="tx1"/>
                          </a:solidFill>
                          <a:latin typeface="Calibri"/>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800" b="0" i="0" u="none" strike="noStrike">
                          <a:solidFill>
                            <a:schemeClr val="tx1"/>
                          </a:solidFill>
                          <a:latin typeface="Calibri"/>
                        </a:rPr>
                        <a:t>Started using in 3rd week</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4949">
                <a:tc vMerge="1">
                  <a:txBody>
                    <a:bodyPr/>
                    <a:lstStyle/>
                    <a:p>
                      <a:endParaRPr lang="en-IN"/>
                    </a:p>
                  </a:txBody>
                  <a:tcPr/>
                </a:tc>
                <a:tc rowSpan="2">
                  <a:txBody>
                    <a:bodyPr/>
                    <a:lstStyle/>
                    <a:p>
                      <a:pPr algn="ctr" fontAlgn="ctr"/>
                      <a:r>
                        <a:rPr lang="en-IN" sz="800" b="0" i="0" u="none" strike="noStrike" dirty="0">
                          <a:solidFill>
                            <a:schemeClr val="tx1"/>
                          </a:solidFill>
                          <a:latin typeface="Calibri"/>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800" b="0" i="0" u="none" strike="noStrike" dirty="0">
                          <a:solidFill>
                            <a:schemeClr val="tx1"/>
                          </a:solidFill>
                          <a:latin typeface="Calibri"/>
                        </a:rPr>
                        <a:t>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800" b="0" i="0" u="none" strike="noStrike">
                          <a:solidFill>
                            <a:schemeClr val="tx1"/>
                          </a:solidFill>
                          <a:latin typeface="Calibri"/>
                        </a:rPr>
                        <a:t>4,48,445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800" b="0" i="0" u="none" strike="noStrike">
                          <a:solidFill>
                            <a:schemeClr val="tx1"/>
                          </a:solidFill>
                          <a:latin typeface="Calibri"/>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800" b="0" i="0" u="none" strike="noStrike">
                          <a:solidFill>
                            <a:schemeClr val="tx1"/>
                          </a:solidFill>
                          <a:latin typeface="Calibri"/>
                        </a:rPr>
                        <a:t>Started using in 2nd week, but again stopped in 3rd week</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24949">
                <a:tc vMerge="1">
                  <a:txBody>
                    <a:bodyPr/>
                    <a:lstStyle/>
                    <a:p>
                      <a:endParaRPr lang="en-IN"/>
                    </a:p>
                  </a:txBody>
                  <a:tcPr/>
                </a:tc>
                <a:tc vMerge="1">
                  <a:txBody>
                    <a:bodyPr/>
                    <a:lstStyle/>
                    <a:p>
                      <a:endParaRPr lang="en-IN"/>
                    </a:p>
                  </a:txBody>
                  <a:tcPr/>
                </a:tc>
                <a:tc>
                  <a:txBody>
                    <a:bodyPr/>
                    <a:lstStyle/>
                    <a:p>
                      <a:pPr algn="ctr" fontAlgn="ctr"/>
                      <a:r>
                        <a:rPr lang="en-IN" sz="800" b="0" i="0" u="none" strike="noStrike">
                          <a:solidFill>
                            <a:schemeClr val="tx1"/>
                          </a:solidFill>
                          <a:latin typeface="Calibri"/>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800" b="0" i="0" u="none" strike="noStrike">
                          <a:solidFill>
                            <a:schemeClr val="tx1"/>
                          </a:solidFill>
                          <a:latin typeface="Calibri"/>
                        </a:rPr>
                        <a:t>9,25,082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800" b="0" i="0" u="none" strike="noStrike">
                          <a:solidFill>
                            <a:schemeClr val="tx1"/>
                          </a:solidFill>
                          <a:latin typeface="Calibri"/>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800" b="0" i="0" u="none" strike="noStrike">
                          <a:solidFill>
                            <a:schemeClr val="tx1"/>
                          </a:solidFill>
                          <a:latin typeface="Calibri"/>
                        </a:rPr>
                        <a:t>Started using in 2nd &amp; 3rd week</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1988">
                <a:tc gridSpan="3">
                  <a:txBody>
                    <a:bodyPr/>
                    <a:lstStyle/>
                    <a:p>
                      <a:pPr algn="ctr" fontAlgn="b"/>
                      <a:r>
                        <a:rPr lang="en-IN" sz="800" b="0" i="0" u="none" strike="noStrike" dirty="0">
                          <a:solidFill>
                            <a:schemeClr val="tx1"/>
                          </a:solidFill>
                          <a:latin typeface="Calibri"/>
                        </a:rPr>
                        <a:t>Total </a:t>
                      </a:r>
                      <a:r>
                        <a:rPr lang="en-IN" sz="800" b="0" i="0" u="none" strike="noStrike" dirty="0" smtClean="0">
                          <a:solidFill>
                            <a:schemeClr val="tx1"/>
                          </a:solidFill>
                          <a:latin typeface="Calibri"/>
                        </a:rPr>
                        <a:t>Non usage in </a:t>
                      </a:r>
                      <a:r>
                        <a:rPr lang="en-IN" sz="800" b="0" i="0" u="none" strike="noStrike" dirty="0">
                          <a:solidFill>
                            <a:schemeClr val="tx1"/>
                          </a:solidFill>
                          <a:latin typeface="Calibri"/>
                        </a:rPr>
                        <a:t>7 days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a:txBody>
                    <a:bodyPr/>
                    <a:lstStyle/>
                    <a:p>
                      <a:pPr algn="r" fontAlgn="b"/>
                      <a:r>
                        <a:rPr lang="en-IN" sz="800" b="0" i="0" u="none" strike="noStrike">
                          <a:solidFill>
                            <a:schemeClr val="tx1"/>
                          </a:solidFill>
                          <a:latin typeface="Calibri"/>
                        </a:rPr>
                        <a:t>1,27,83,143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800" b="0" i="0" u="none" strike="noStrike">
                        <a:solidFill>
                          <a:schemeClr val="tx1"/>
                        </a:solidFill>
                        <a:latin typeface="Calibri"/>
                      </a:endParaRPr>
                    </a:p>
                  </a:txBody>
                  <a:tcPr marL="0" marR="0" marT="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IN" sz="800" b="0" i="0" u="none" strike="noStrike" dirty="0">
                        <a:solidFill>
                          <a:schemeClr val="tx1"/>
                        </a:solidFill>
                        <a:latin typeface="Calibri"/>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r>
            </a:tbl>
          </a:graphicData>
        </a:graphic>
      </p:graphicFrame>
      <p:sp>
        <p:nvSpPr>
          <p:cNvPr id="13" name="Content Placeholder 2"/>
          <p:cNvSpPr txBox="1">
            <a:spLocks/>
          </p:cNvSpPr>
          <p:nvPr/>
        </p:nvSpPr>
        <p:spPr>
          <a:xfrm>
            <a:off x="745066" y="2254063"/>
            <a:ext cx="7941733" cy="869950"/>
          </a:xfrm>
          <a:prstGeom prst="rect">
            <a:avLst/>
          </a:prstGeom>
        </p:spPr>
        <p:txBody>
          <a:bodyPr vert="horz">
            <a:normAutofit fontScale="70000" lnSpcReduction="20000"/>
          </a:bodyPr>
          <a:lstStyle/>
          <a:p>
            <a:pPr marL="594360" marR="0" lvl="0" indent="-457200" algn="l" defTabSz="914400" rtl="0" eaLnBrk="1" fontAlgn="auto" latinLnBrk="0" hangingPunct="1">
              <a:lnSpc>
                <a:spcPct val="100000"/>
              </a:lnSpc>
              <a:spcBef>
                <a:spcPct val="20000"/>
              </a:spcBef>
              <a:spcAft>
                <a:spcPts val="0"/>
              </a:spcAft>
              <a:buClr>
                <a:schemeClr val="tx1">
                  <a:shade val="95000"/>
                </a:schemeClr>
              </a:buClr>
              <a:buSzPct val="65000"/>
              <a:buFont typeface="Arial" pitchFamily="34" charset="0"/>
              <a:buChar char="•"/>
              <a:tabLst/>
              <a:defRPr/>
            </a:pPr>
            <a:r>
              <a:rPr kumimoji="0" lang="en-IN" sz="2000" b="0" i="0" u="none" strike="noStrike" kern="1200" cap="none" spc="0" normalizeH="0" baseline="0" noProof="0" dirty="0" smtClean="0">
                <a:ln>
                  <a:noFill/>
                </a:ln>
                <a:solidFill>
                  <a:schemeClr val="tx1"/>
                </a:solidFill>
                <a:effectLst/>
                <a:uLnTx/>
                <a:uFillTx/>
                <a:latin typeface="+mn-lt"/>
                <a:ea typeface="+mn-ea"/>
                <a:cs typeface="+mn-cs"/>
              </a:rPr>
              <a:t>In the table , labelled as LOST is the most interesting. </a:t>
            </a:r>
          </a:p>
          <a:p>
            <a:pPr marL="594360" marR="0" lvl="0" indent="-457200" algn="l" defTabSz="914400" rtl="0" eaLnBrk="1" fontAlgn="auto" latinLnBrk="0" hangingPunct="1">
              <a:lnSpc>
                <a:spcPct val="100000"/>
              </a:lnSpc>
              <a:spcBef>
                <a:spcPct val="20000"/>
              </a:spcBef>
              <a:spcAft>
                <a:spcPts val="0"/>
              </a:spcAft>
              <a:buClr>
                <a:schemeClr val="tx1">
                  <a:shade val="95000"/>
                </a:schemeClr>
              </a:buClr>
              <a:buSzPct val="65000"/>
              <a:buFont typeface="Arial" pitchFamily="34" charset="0"/>
              <a:buChar char="•"/>
              <a:tabLst/>
              <a:defRPr/>
            </a:pPr>
            <a:r>
              <a:rPr kumimoji="0" lang="en-IN" sz="2000" b="0" i="0" u="none" strike="noStrike" kern="1200" cap="none" spc="0" normalizeH="0" baseline="0" noProof="0" dirty="0" smtClean="0">
                <a:ln>
                  <a:noFill/>
                </a:ln>
                <a:solidFill>
                  <a:schemeClr val="tx1"/>
                </a:solidFill>
                <a:effectLst/>
                <a:uLnTx/>
                <a:uFillTx/>
                <a:latin typeface="+mn-lt"/>
                <a:ea typeface="+mn-ea"/>
                <a:cs typeface="+mn-cs"/>
              </a:rPr>
              <a:t> First model to be created with ignoring </a:t>
            </a:r>
            <a:r>
              <a:rPr kumimoji="0" lang="en-IN" sz="2000" b="0" i="0" u="none" strike="noStrike" kern="1200" cap="none" spc="0" normalizeH="0" baseline="0" noProof="0" dirty="0" err="1" smtClean="0">
                <a:ln>
                  <a:noFill/>
                </a:ln>
                <a:solidFill>
                  <a:schemeClr val="tx1"/>
                </a:solidFill>
                <a:effectLst/>
                <a:uLnTx/>
                <a:uFillTx/>
                <a:latin typeface="+mn-lt"/>
                <a:ea typeface="+mn-ea"/>
                <a:cs typeface="+mn-cs"/>
              </a:rPr>
              <a:t>nos</a:t>
            </a:r>
            <a:r>
              <a:rPr kumimoji="0" lang="en-IN" sz="2000" b="0" i="0" u="none" strike="noStrike" kern="1200" cap="none" spc="0" normalizeH="0" baseline="0" noProof="0" dirty="0" smtClean="0">
                <a:ln>
                  <a:noFill/>
                </a:ln>
                <a:solidFill>
                  <a:schemeClr val="tx1"/>
                </a:solidFill>
                <a:effectLst/>
                <a:uLnTx/>
                <a:uFillTx/>
                <a:latin typeface="+mn-lt"/>
                <a:ea typeface="+mn-ea"/>
                <a:cs typeface="+mn-cs"/>
              </a:rPr>
              <a:t> labelled as GONE as to reduce influence of inactivity before the D date.</a:t>
            </a:r>
          </a:p>
          <a:p>
            <a:pPr marL="594360" marR="0" lvl="0" indent="-457200" algn="l" defTabSz="914400" rtl="0" eaLnBrk="1" fontAlgn="auto" latinLnBrk="0" hangingPunct="1">
              <a:lnSpc>
                <a:spcPct val="100000"/>
              </a:lnSpc>
              <a:spcBef>
                <a:spcPct val="20000"/>
              </a:spcBef>
              <a:spcAft>
                <a:spcPts val="0"/>
              </a:spcAft>
              <a:buClr>
                <a:schemeClr val="tx1">
                  <a:shade val="95000"/>
                </a:schemeClr>
              </a:buClr>
              <a:buSzPct val="65000"/>
              <a:buFont typeface="Wingdings 2"/>
              <a:buNone/>
              <a:tabLst/>
              <a:defRPr/>
            </a:pPr>
            <a:r>
              <a:rPr kumimoji="0" lang="en-IN" sz="2000" b="0" i="0" u="none" strike="noStrike" kern="1200" cap="none" spc="0" normalizeH="0" baseline="0" noProof="0" dirty="0" smtClean="0">
                <a:ln>
                  <a:noFill/>
                </a:ln>
                <a:solidFill>
                  <a:schemeClr val="tx1"/>
                </a:solidFill>
                <a:effectLst/>
                <a:uLnTx/>
                <a:uFillTx/>
                <a:latin typeface="+mn-lt"/>
                <a:ea typeface="+mn-ea"/>
                <a:cs typeface="+mn-cs"/>
              </a:rPr>
              <a:t> </a:t>
            </a:r>
          </a:p>
          <a:p>
            <a:pPr marL="594360" marR="0" lvl="0" indent="-457200" algn="l" defTabSz="914400" rtl="0" eaLnBrk="1" fontAlgn="auto" latinLnBrk="0" hangingPunct="1">
              <a:lnSpc>
                <a:spcPct val="100000"/>
              </a:lnSpc>
              <a:spcBef>
                <a:spcPct val="20000"/>
              </a:spcBef>
              <a:spcAft>
                <a:spcPts val="0"/>
              </a:spcAft>
              <a:buClr>
                <a:schemeClr val="tx1">
                  <a:shade val="95000"/>
                </a:schemeClr>
              </a:buClr>
              <a:buSzPct val="65000"/>
              <a:buFont typeface="Wingdings 2"/>
              <a:buNone/>
              <a:tabLst/>
              <a:defRPr/>
            </a:pP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a:p>
            <a:pPr marL="548640" marR="0" lvl="0" indent="-411480" algn="l" defTabSz="914400" rtl="0" eaLnBrk="1" fontAlgn="auto" latinLnBrk="0" hangingPunct="1">
              <a:lnSpc>
                <a:spcPct val="100000"/>
              </a:lnSpc>
              <a:spcBef>
                <a:spcPct val="20000"/>
              </a:spcBef>
              <a:spcAft>
                <a:spcPts val="0"/>
              </a:spcAft>
              <a:buClr>
                <a:schemeClr val="tx1">
                  <a:shade val="95000"/>
                </a:schemeClr>
              </a:buClr>
              <a:buSzPct val="65000"/>
              <a:buFont typeface="Wingdings 2"/>
              <a:buNone/>
              <a:tabLst/>
              <a:defRPr/>
            </a:pPr>
            <a:endParaRPr kumimoji="0" lang="en-US" sz="2000" b="1" i="0" u="none" strike="noStrike" kern="1200" cap="none" spc="0" normalizeH="0" baseline="0" noProof="0" dirty="0" smtClean="0">
              <a:ln>
                <a:noFill/>
              </a:ln>
              <a:solidFill>
                <a:srgbClr val="C9DB03"/>
              </a:solidFill>
              <a:effectLst/>
              <a:uLnTx/>
              <a:uFillTx/>
              <a:latin typeface="Telenor" pitchFamily="50" charset="0"/>
              <a:ea typeface="+mn-ea"/>
              <a:cs typeface="+mn-cs"/>
            </a:endParaRPr>
          </a:p>
          <a:p>
            <a:pPr marL="548640" marR="0" lvl="0" indent="-411480" algn="l" defTabSz="914400" rtl="0" eaLnBrk="1" fontAlgn="auto" latinLnBrk="0" hangingPunct="1">
              <a:lnSpc>
                <a:spcPct val="100000"/>
              </a:lnSpc>
              <a:spcBef>
                <a:spcPct val="20000"/>
              </a:spcBef>
              <a:spcAft>
                <a:spcPts val="0"/>
              </a:spcAft>
              <a:buClr>
                <a:schemeClr val="tx1">
                  <a:shade val="95000"/>
                </a:schemeClr>
              </a:buClr>
              <a:buSzPct val="65000"/>
              <a:buFont typeface="Wingdings 2"/>
              <a:buChar char=""/>
              <a:tabLst/>
              <a:defRPr/>
            </a:pPr>
            <a:endParaRPr kumimoji="0" lang="en-US" sz="2000" b="1" i="0" u="none" strike="noStrike" kern="1200" cap="none" spc="0" normalizeH="0" baseline="0" noProof="0" dirty="0" smtClean="0">
              <a:ln>
                <a:noFill/>
              </a:ln>
              <a:solidFill>
                <a:srgbClr val="C9DB03"/>
              </a:solidFill>
              <a:effectLst/>
              <a:uLnTx/>
              <a:uFillTx/>
              <a:latin typeface="Telenor" pitchFamily="50" charset="0"/>
              <a:ea typeface="+mn-ea"/>
              <a:cs typeface="+mn-cs"/>
            </a:endParaRPr>
          </a:p>
          <a:p>
            <a:pPr marL="548640" marR="0" lvl="0" indent="-411480" algn="l" defTabSz="914400" rtl="0" eaLnBrk="1" fontAlgn="auto" latinLnBrk="0" hangingPunct="1">
              <a:lnSpc>
                <a:spcPct val="100000"/>
              </a:lnSpc>
              <a:spcBef>
                <a:spcPct val="20000"/>
              </a:spcBef>
              <a:spcAft>
                <a:spcPts val="0"/>
              </a:spcAft>
              <a:buClr>
                <a:schemeClr val="tx1">
                  <a:shade val="95000"/>
                </a:schemeClr>
              </a:buClr>
              <a:buSzPct val="65000"/>
              <a:buFont typeface="Wingdings 2"/>
              <a:buChar char=""/>
              <a:tabLst/>
              <a:defRPr/>
            </a:pPr>
            <a:endParaRPr kumimoji="0" lang="en-US" sz="2000" b="1" i="0" u="none" strike="noStrike" kern="1200" cap="none" spc="0" normalizeH="0" baseline="0" noProof="0" dirty="0">
              <a:ln>
                <a:noFill/>
              </a:ln>
              <a:solidFill>
                <a:srgbClr val="C9DB03"/>
              </a:solidFill>
              <a:effectLst/>
              <a:uLnTx/>
              <a:uFillTx/>
              <a:latin typeface="Telenor" pitchFamily="50" charset="0"/>
              <a:ea typeface="+mn-ea"/>
              <a:cs typeface="+mn-cs"/>
            </a:endParaRPr>
          </a:p>
        </p:txBody>
      </p:sp>
      <p:sp>
        <p:nvSpPr>
          <p:cNvPr id="14" name="Content Placeholder 2"/>
          <p:cNvSpPr txBox="1">
            <a:spLocks/>
          </p:cNvSpPr>
          <p:nvPr/>
        </p:nvSpPr>
        <p:spPr>
          <a:xfrm>
            <a:off x="223348" y="4515557"/>
            <a:ext cx="7941733" cy="627942"/>
          </a:xfrm>
          <a:prstGeom prst="rect">
            <a:avLst/>
          </a:prstGeom>
        </p:spPr>
        <p:txBody>
          <a:bodyPr vert="horz">
            <a:normAutofit/>
          </a:bodyPr>
          <a:lstStyle/>
          <a:p>
            <a:pPr marL="594360" marR="0" lvl="0" indent="-457200" algn="l" defTabSz="914400" rtl="0" eaLnBrk="1" fontAlgn="auto" latinLnBrk="0" hangingPunct="1">
              <a:lnSpc>
                <a:spcPct val="100000"/>
              </a:lnSpc>
              <a:spcBef>
                <a:spcPct val="20000"/>
              </a:spcBef>
              <a:spcAft>
                <a:spcPts val="0"/>
              </a:spcAft>
              <a:buClr>
                <a:schemeClr val="tx1">
                  <a:shade val="95000"/>
                </a:schemeClr>
              </a:buClr>
              <a:buSzPct val="65000"/>
              <a:buFont typeface="Arial" pitchFamily="34" charset="0"/>
              <a:buChar char="•"/>
              <a:tabLst/>
              <a:defRPr/>
            </a:pPr>
            <a:r>
              <a:rPr lang="en-IN" sz="2000" dirty="0" smtClean="0">
                <a:latin typeface="+mn-lt"/>
                <a:ea typeface="+mn-ea"/>
              </a:rPr>
              <a:t>Further exploration is in progress</a:t>
            </a: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a:p>
            <a:pPr marL="594360" marR="0" lvl="0" indent="-457200" algn="l" defTabSz="914400" rtl="0" eaLnBrk="1" fontAlgn="auto" latinLnBrk="0" hangingPunct="1">
              <a:lnSpc>
                <a:spcPct val="100000"/>
              </a:lnSpc>
              <a:spcBef>
                <a:spcPct val="20000"/>
              </a:spcBef>
              <a:spcAft>
                <a:spcPts val="0"/>
              </a:spcAft>
              <a:buClr>
                <a:schemeClr val="tx1">
                  <a:shade val="95000"/>
                </a:schemeClr>
              </a:buClr>
              <a:buSzPct val="65000"/>
              <a:buFont typeface="Wingdings 2"/>
              <a:buNone/>
              <a:tabLst/>
              <a:defRPr/>
            </a:pPr>
            <a:endParaRPr kumimoji="0" lang="en-IN" sz="2000" b="0" i="0" u="none" strike="noStrike" kern="1200" cap="none" spc="0" normalizeH="0" baseline="0" noProof="0" dirty="0" smtClean="0">
              <a:ln>
                <a:noFill/>
              </a:ln>
              <a:solidFill>
                <a:schemeClr val="tx1"/>
              </a:solidFill>
              <a:effectLst/>
              <a:uLnTx/>
              <a:uFillTx/>
              <a:latin typeface="+mn-lt"/>
              <a:ea typeface="+mn-ea"/>
              <a:cs typeface="+mn-cs"/>
            </a:endParaRPr>
          </a:p>
          <a:p>
            <a:pPr marL="548640" marR="0" lvl="0" indent="-411480" algn="l" defTabSz="914400" rtl="0" eaLnBrk="1" fontAlgn="auto" latinLnBrk="0" hangingPunct="1">
              <a:lnSpc>
                <a:spcPct val="100000"/>
              </a:lnSpc>
              <a:spcBef>
                <a:spcPct val="20000"/>
              </a:spcBef>
              <a:spcAft>
                <a:spcPts val="0"/>
              </a:spcAft>
              <a:buClr>
                <a:schemeClr val="tx1">
                  <a:shade val="95000"/>
                </a:schemeClr>
              </a:buClr>
              <a:buSzPct val="65000"/>
              <a:buFont typeface="Wingdings 2"/>
              <a:buNone/>
              <a:tabLst/>
              <a:defRPr/>
            </a:pPr>
            <a:endParaRPr kumimoji="0" lang="en-US" sz="2000" b="1" i="0" u="none" strike="noStrike" kern="1200" cap="none" spc="0" normalizeH="0" baseline="0" noProof="0" dirty="0" smtClean="0">
              <a:ln>
                <a:noFill/>
              </a:ln>
              <a:solidFill>
                <a:srgbClr val="C9DB03"/>
              </a:solidFill>
              <a:effectLst/>
              <a:uLnTx/>
              <a:uFillTx/>
              <a:latin typeface="Telenor" pitchFamily="50" charset="0"/>
              <a:ea typeface="+mn-ea"/>
              <a:cs typeface="+mn-cs"/>
            </a:endParaRPr>
          </a:p>
          <a:p>
            <a:pPr marL="548640" marR="0" lvl="0" indent="-411480" algn="l" defTabSz="914400" rtl="0" eaLnBrk="1" fontAlgn="auto" latinLnBrk="0" hangingPunct="1">
              <a:lnSpc>
                <a:spcPct val="100000"/>
              </a:lnSpc>
              <a:spcBef>
                <a:spcPct val="20000"/>
              </a:spcBef>
              <a:spcAft>
                <a:spcPts val="0"/>
              </a:spcAft>
              <a:buClr>
                <a:schemeClr val="tx1">
                  <a:shade val="95000"/>
                </a:schemeClr>
              </a:buClr>
              <a:buSzPct val="65000"/>
              <a:buFont typeface="Wingdings 2"/>
              <a:buChar char=""/>
              <a:tabLst/>
              <a:defRPr/>
            </a:pPr>
            <a:endParaRPr kumimoji="0" lang="en-US" sz="2000" b="1" i="0" u="none" strike="noStrike" kern="1200" cap="none" spc="0" normalizeH="0" baseline="0" noProof="0" dirty="0" smtClean="0">
              <a:ln>
                <a:noFill/>
              </a:ln>
              <a:solidFill>
                <a:srgbClr val="C9DB03"/>
              </a:solidFill>
              <a:effectLst/>
              <a:uLnTx/>
              <a:uFillTx/>
              <a:latin typeface="Telenor" pitchFamily="50" charset="0"/>
              <a:ea typeface="+mn-ea"/>
              <a:cs typeface="+mn-cs"/>
            </a:endParaRPr>
          </a:p>
          <a:p>
            <a:pPr marL="548640" marR="0" lvl="0" indent="-411480" algn="l" defTabSz="914400" rtl="0" eaLnBrk="1" fontAlgn="auto" latinLnBrk="0" hangingPunct="1">
              <a:lnSpc>
                <a:spcPct val="100000"/>
              </a:lnSpc>
              <a:spcBef>
                <a:spcPct val="20000"/>
              </a:spcBef>
              <a:spcAft>
                <a:spcPts val="0"/>
              </a:spcAft>
              <a:buClr>
                <a:schemeClr val="tx1">
                  <a:shade val="95000"/>
                </a:schemeClr>
              </a:buClr>
              <a:buSzPct val="65000"/>
              <a:buFont typeface="Wingdings 2"/>
              <a:buChar char=""/>
              <a:tabLst/>
              <a:defRPr/>
            </a:pPr>
            <a:endParaRPr kumimoji="0" lang="en-US" sz="2000" b="1" i="0" u="none" strike="noStrike" kern="1200" cap="none" spc="0" normalizeH="0" baseline="0" noProof="0" dirty="0">
              <a:ln>
                <a:noFill/>
              </a:ln>
              <a:solidFill>
                <a:srgbClr val="C9DB03"/>
              </a:solidFill>
              <a:effectLst/>
              <a:uLnTx/>
              <a:uFillTx/>
              <a:latin typeface="Telenor" pitchFamily="50" charset="0"/>
              <a:ea typeface="+mn-ea"/>
              <a:cs typeface="+mn-cs"/>
            </a:endParaRPr>
          </a:p>
        </p:txBody>
      </p:sp>
    </p:spTree>
    <p:extLst>
      <p:ext uri="{BB962C8B-B14F-4D97-AF65-F5344CB8AC3E}">
        <p14:creationId xmlns:p14="http://schemas.microsoft.com/office/powerpoint/2010/main" xmlns="" val="32222619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5</a:t>
            </a:r>
            <a:r>
              <a:rPr lang="en-US" dirty="0" smtClean="0"/>
              <a:t>. Solution Details</a:t>
            </a:r>
            <a:endParaRPr lang="en-US" dirty="0"/>
          </a:p>
        </p:txBody>
      </p:sp>
      <p:sp>
        <p:nvSpPr>
          <p:cNvPr id="3" name="Content Placeholder 2"/>
          <p:cNvSpPr>
            <a:spLocks noGrp="1"/>
          </p:cNvSpPr>
          <p:nvPr>
            <p:ph idx="1"/>
          </p:nvPr>
        </p:nvSpPr>
        <p:spPr>
          <a:xfrm>
            <a:off x="459883" y="1315365"/>
            <a:ext cx="8276114" cy="2680901"/>
          </a:xfrm>
        </p:spPr>
        <p:txBody>
          <a:bodyPr>
            <a:normAutofit fontScale="85000" lnSpcReduction="10000"/>
          </a:bodyPr>
          <a:lstStyle/>
          <a:p>
            <a:pPr marL="594360" indent="-457200">
              <a:buNone/>
            </a:pPr>
            <a:r>
              <a:rPr lang="en-IN" sz="2000" dirty="0" smtClean="0">
                <a:solidFill>
                  <a:srgbClr val="C9DB03"/>
                </a:solidFill>
              </a:rPr>
              <a:t>5. Implement Model</a:t>
            </a:r>
          </a:p>
          <a:p>
            <a:pPr>
              <a:buNone/>
            </a:pPr>
            <a:r>
              <a:rPr lang="en-US" sz="2000" b="1" dirty="0" smtClean="0">
                <a:solidFill>
                  <a:schemeClr val="bg1"/>
                </a:solidFill>
                <a:latin typeface="Telenor" pitchFamily="50" charset="0"/>
              </a:rPr>
              <a:t>	</a:t>
            </a:r>
            <a:r>
              <a:rPr lang="en-US" sz="2000" dirty="0" smtClean="0"/>
              <a:t> This is a typical classification problem where we want to predict y=0 or 1. </a:t>
            </a:r>
          </a:p>
          <a:p>
            <a:pPr>
              <a:buNone/>
            </a:pPr>
            <a:r>
              <a:rPr lang="en-US" sz="2000" dirty="0" smtClean="0"/>
              <a:t> </a:t>
            </a:r>
            <a:r>
              <a:rPr lang="en-US" sz="2000" dirty="0" err="1" smtClean="0"/>
              <a:t>i</a:t>
            </a:r>
            <a:r>
              <a:rPr lang="en-US" sz="2000" dirty="0" smtClean="0"/>
              <a:t>) Model creation: Approx 1 </a:t>
            </a:r>
            <a:r>
              <a:rPr lang="en-US" sz="2000" dirty="0" err="1" smtClean="0"/>
              <a:t>lakh</a:t>
            </a:r>
            <a:r>
              <a:rPr lang="en-US" sz="2000" dirty="0" smtClean="0"/>
              <a:t>  random samples will be used to create a model </a:t>
            </a:r>
          </a:p>
          <a:p>
            <a:pPr>
              <a:buNone/>
            </a:pPr>
            <a:r>
              <a:rPr lang="en-US" sz="2000" dirty="0" smtClean="0"/>
              <a:t>ii) Once the model is created, it will be trained for complete base.</a:t>
            </a:r>
          </a:p>
          <a:p>
            <a:pPr>
              <a:buNone/>
            </a:pPr>
            <a:r>
              <a:rPr lang="en-US" sz="2000" dirty="0" smtClean="0"/>
              <a:t>     Result will be evaluated.</a:t>
            </a:r>
          </a:p>
          <a:p>
            <a:pPr>
              <a:buNone/>
            </a:pPr>
            <a:r>
              <a:rPr lang="en-US" sz="2000" dirty="0" smtClean="0"/>
              <a:t>iii) Run the model for multiple days.</a:t>
            </a:r>
          </a:p>
          <a:p>
            <a:pPr>
              <a:buNone/>
            </a:pPr>
            <a:r>
              <a:rPr lang="en-US" sz="2000" dirty="0" smtClean="0"/>
              <a:t>iii) Continuous iterations &amp; fine tunings.</a:t>
            </a:r>
          </a:p>
          <a:p>
            <a:pPr>
              <a:buNone/>
            </a:pPr>
            <a:r>
              <a:rPr lang="en-US" sz="2000" dirty="0" smtClean="0"/>
              <a:t>iv) Finalize the model.</a:t>
            </a:r>
            <a:endParaRPr lang="en-US" sz="2000" b="1" dirty="0" smtClean="0">
              <a:solidFill>
                <a:schemeClr val="bg1"/>
              </a:solidFill>
              <a:latin typeface="Telenor" pitchFamily="50" charset="0"/>
            </a:endParaRPr>
          </a:p>
          <a:p>
            <a:endParaRPr lang="en-US" sz="2000" b="1" dirty="0" smtClean="0">
              <a:solidFill>
                <a:srgbClr val="C9DB03"/>
              </a:solidFill>
              <a:latin typeface="Telenor" pitchFamily="50" charset="0"/>
            </a:endParaRPr>
          </a:p>
          <a:p>
            <a:endParaRPr lang="en-US" sz="2000" b="1" dirty="0">
              <a:solidFill>
                <a:srgbClr val="C9DB03"/>
              </a:solidFill>
              <a:latin typeface="Telenor" pitchFamily="50" charset="0"/>
            </a:endParaRPr>
          </a:p>
        </p:txBody>
      </p:sp>
    </p:spTree>
    <p:extLst>
      <p:ext uri="{BB962C8B-B14F-4D97-AF65-F5344CB8AC3E}">
        <p14:creationId xmlns:p14="http://schemas.microsoft.com/office/powerpoint/2010/main" xmlns="" val="32222619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6</a:t>
            </a:r>
            <a:r>
              <a:rPr lang="en-US" dirty="0" smtClean="0"/>
              <a:t>. Expected Results</a:t>
            </a:r>
            <a:endParaRPr lang="en-US" dirty="0"/>
          </a:p>
        </p:txBody>
      </p:sp>
      <p:sp>
        <p:nvSpPr>
          <p:cNvPr id="3" name="Content Placeholder 2"/>
          <p:cNvSpPr>
            <a:spLocks noGrp="1"/>
          </p:cNvSpPr>
          <p:nvPr>
            <p:ph idx="1"/>
          </p:nvPr>
        </p:nvSpPr>
        <p:spPr>
          <a:xfrm>
            <a:off x="457200" y="1063229"/>
            <a:ext cx="8276114" cy="415615"/>
          </a:xfrm>
        </p:spPr>
        <p:txBody>
          <a:bodyPr>
            <a:normAutofit/>
          </a:bodyPr>
          <a:lstStyle/>
          <a:p>
            <a:pPr marL="594360" indent="-457200">
              <a:buNone/>
            </a:pPr>
            <a:r>
              <a:rPr lang="en-IN" sz="2000" dirty="0" smtClean="0"/>
              <a:t> </a:t>
            </a:r>
          </a:p>
          <a:p>
            <a:pPr>
              <a:buNone/>
            </a:pPr>
            <a:endParaRPr lang="en-US" sz="2000" b="1" dirty="0" smtClean="0">
              <a:solidFill>
                <a:srgbClr val="C9DB03"/>
              </a:solidFill>
              <a:latin typeface="Telenor" pitchFamily="50" charset="0"/>
            </a:endParaRPr>
          </a:p>
          <a:p>
            <a:pPr>
              <a:buNone/>
            </a:pPr>
            <a:endParaRPr lang="en-US" sz="2000" b="1" dirty="0" smtClean="0">
              <a:solidFill>
                <a:srgbClr val="C9DB03"/>
              </a:solidFill>
              <a:latin typeface="Telenor" pitchFamily="50" charset="0"/>
            </a:endParaRPr>
          </a:p>
          <a:p>
            <a:endParaRPr lang="en-US" sz="2000" b="1" dirty="0" smtClean="0">
              <a:solidFill>
                <a:srgbClr val="C9DB03"/>
              </a:solidFill>
              <a:latin typeface="Telenor" pitchFamily="50" charset="0"/>
            </a:endParaRPr>
          </a:p>
          <a:p>
            <a:endParaRPr lang="en-US" sz="2000" b="1" dirty="0">
              <a:solidFill>
                <a:srgbClr val="C9DB03"/>
              </a:solidFill>
              <a:latin typeface="Telenor" pitchFamily="50" charset="0"/>
            </a:endParaRPr>
          </a:p>
        </p:txBody>
      </p:sp>
      <p:graphicFrame>
        <p:nvGraphicFramePr>
          <p:cNvPr id="9" name="Table 8"/>
          <p:cNvGraphicFramePr>
            <a:graphicFrameLocks noGrp="1"/>
          </p:cNvGraphicFramePr>
          <p:nvPr/>
        </p:nvGraphicFramePr>
        <p:xfrm>
          <a:off x="4954358" y="1315365"/>
          <a:ext cx="3937000" cy="1333500"/>
        </p:xfrm>
        <a:graphic>
          <a:graphicData uri="http://schemas.openxmlformats.org/drawingml/2006/table">
            <a:tbl>
              <a:tblPr/>
              <a:tblGrid>
                <a:gridCol w="1169688"/>
                <a:gridCol w="1407430"/>
                <a:gridCol w="1359882"/>
              </a:tblGrid>
              <a:tr h="762000">
                <a:tc>
                  <a:txBody>
                    <a:bodyPr/>
                    <a:lstStyle/>
                    <a:p>
                      <a:pPr algn="l" fontAlgn="b"/>
                      <a:r>
                        <a:rPr lang="en-IN" sz="1100" b="0" i="0" u="none" strike="noStrike" dirty="0">
                          <a:solidFill>
                            <a:srgbClr val="000000"/>
                          </a:solidFill>
                          <a:latin typeface="Calibri"/>
                        </a:rPr>
                        <a:t>Sample days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dirty="0">
                          <a:solidFill>
                            <a:srgbClr val="000000"/>
                          </a:solidFill>
                          <a:latin typeface="Calibri"/>
                        </a:rPr>
                        <a:t>Precision ( % of correctly predicted against  predicted churn)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latin typeface="Calibri"/>
                        </a:rPr>
                        <a:t>Recall (% of correctly predicted against actual churn)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IN" sz="1100" b="0" i="0" u="none" strike="noStrike">
                          <a:solidFill>
                            <a:srgbClr val="000000"/>
                          </a:solidFill>
                          <a:latin typeface="Calibri"/>
                        </a:rPr>
                        <a:t>Day 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latin typeface="Calibri"/>
                        </a:rPr>
                        <a:t>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latin typeface="Calibri"/>
                        </a:rPr>
                        <a:t>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IN" sz="1100" b="0" i="0" u="none" strike="noStrike">
                          <a:solidFill>
                            <a:srgbClr val="000000"/>
                          </a:solidFill>
                          <a:latin typeface="Calibri"/>
                        </a:rPr>
                        <a:t>Day 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IN" sz="1100" b="0" i="0" u="none" strike="noStrike" dirty="0">
                          <a:solidFill>
                            <a:srgbClr val="000000"/>
                          </a:solidFill>
                          <a:latin typeface="Calibri"/>
                        </a:rPr>
                        <a:t>Day 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dirty="0">
                          <a:solidFill>
                            <a:srgbClr val="000000"/>
                          </a:solidFill>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10" name="Content Placeholder 2"/>
          <p:cNvSpPr txBox="1">
            <a:spLocks/>
          </p:cNvSpPr>
          <p:nvPr/>
        </p:nvSpPr>
        <p:spPr>
          <a:xfrm>
            <a:off x="0" y="1315365"/>
            <a:ext cx="5218428" cy="2680901"/>
          </a:xfrm>
          <a:prstGeom prst="rect">
            <a:avLst/>
          </a:prstGeom>
        </p:spPr>
        <p:txBody>
          <a:bodyPr vert="horz">
            <a:normAutofit/>
          </a:bodyPr>
          <a:lstStyle/>
          <a:p>
            <a:pPr marL="594360" marR="0" lvl="0" indent="-457200" algn="l" defTabSz="914400" rtl="0" eaLnBrk="1" fontAlgn="auto" latinLnBrk="0" hangingPunct="1">
              <a:lnSpc>
                <a:spcPct val="100000"/>
              </a:lnSpc>
              <a:spcBef>
                <a:spcPct val="20000"/>
              </a:spcBef>
              <a:spcAft>
                <a:spcPts val="0"/>
              </a:spcAft>
              <a:buClr>
                <a:schemeClr val="tx1">
                  <a:shade val="95000"/>
                </a:schemeClr>
              </a:buClr>
              <a:buSzPct val="65000"/>
              <a:buFont typeface="Wingdings 2"/>
              <a:buNone/>
              <a:tabLst/>
              <a:defRPr/>
            </a:pPr>
            <a:r>
              <a:rPr kumimoji="0" lang="en-IN" sz="2000" b="0" i="0" u="none" strike="noStrike" kern="1200" cap="none" spc="0" normalizeH="0" baseline="0" noProof="0" dirty="0" smtClean="0">
                <a:ln>
                  <a:noFill/>
                </a:ln>
                <a:solidFill>
                  <a:srgbClr val="C9DB03"/>
                </a:solidFill>
                <a:effectLst/>
                <a:uLnTx/>
                <a:uFillTx/>
                <a:latin typeface="+mn-lt"/>
                <a:ea typeface="+mn-ea"/>
                <a:cs typeface="+mn-cs"/>
              </a:rPr>
              <a:t>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We</a:t>
            </a:r>
            <a:r>
              <a:rPr kumimoji="0" lang="en-US" sz="2000" b="0" i="0" u="none" strike="noStrike" kern="1200" cap="none" spc="0" normalizeH="0" noProof="0" dirty="0" smtClean="0">
                <a:ln>
                  <a:noFill/>
                </a:ln>
                <a:solidFill>
                  <a:schemeClr val="tx1"/>
                </a:solidFill>
                <a:effectLst/>
                <a:uLnTx/>
                <a:uFillTx/>
                <a:latin typeface="+mn-lt"/>
                <a:ea typeface="+mn-ea"/>
                <a:cs typeface="+mn-cs"/>
              </a:rPr>
              <a:t> shall be evaluating the accuracy for the LOST case only.</a:t>
            </a:r>
            <a:endParaRPr kumimoji="0" lang="en-US" sz="2000" b="1" i="0" u="none" strike="noStrike" kern="1200" cap="none" spc="0" normalizeH="0" baseline="0" noProof="0" dirty="0" smtClean="0">
              <a:ln>
                <a:noFill/>
              </a:ln>
              <a:solidFill>
                <a:srgbClr val="C9DB03"/>
              </a:solidFill>
              <a:effectLst/>
              <a:uLnTx/>
              <a:uFillTx/>
              <a:latin typeface="Telenor" pitchFamily="50" charset="0"/>
              <a:ea typeface="+mn-ea"/>
              <a:cs typeface="+mn-cs"/>
            </a:endParaRPr>
          </a:p>
          <a:p>
            <a:pPr marL="548640" marR="0" lvl="0" indent="-411480" algn="l" defTabSz="914400" rtl="0" eaLnBrk="1" fontAlgn="auto" latinLnBrk="0" hangingPunct="1">
              <a:lnSpc>
                <a:spcPct val="100000"/>
              </a:lnSpc>
              <a:spcBef>
                <a:spcPct val="20000"/>
              </a:spcBef>
              <a:spcAft>
                <a:spcPts val="0"/>
              </a:spcAft>
              <a:buClr>
                <a:schemeClr val="tx1">
                  <a:shade val="95000"/>
                </a:schemeClr>
              </a:buClr>
              <a:buSzPct val="65000"/>
              <a:buFont typeface="Wingdings 2"/>
              <a:buChar char=""/>
              <a:tabLst/>
              <a:defRPr/>
            </a:pPr>
            <a:endParaRPr kumimoji="0" lang="en-US" sz="2000" b="1" i="0" u="none" strike="noStrike" kern="1200" cap="none" spc="0" normalizeH="0" baseline="0" noProof="0" dirty="0">
              <a:ln>
                <a:noFill/>
              </a:ln>
              <a:solidFill>
                <a:srgbClr val="C9DB03"/>
              </a:solidFill>
              <a:effectLst/>
              <a:uLnTx/>
              <a:uFillTx/>
              <a:latin typeface="Telenor" pitchFamily="50" charset="0"/>
              <a:ea typeface="+mn-ea"/>
              <a:cs typeface="+mn-cs"/>
            </a:endParaRPr>
          </a:p>
        </p:txBody>
      </p:sp>
    </p:spTree>
    <p:extLst>
      <p:ext uri="{BB962C8B-B14F-4D97-AF65-F5344CB8AC3E}">
        <p14:creationId xmlns:p14="http://schemas.microsoft.com/office/powerpoint/2010/main" xmlns="" val="32222619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a:t>
            </a:r>
            <a:r>
              <a:rPr lang="en-US" dirty="0" smtClean="0"/>
              <a:t>. advantage</a:t>
            </a:r>
            <a:endParaRPr lang="en-US" dirty="0"/>
          </a:p>
        </p:txBody>
      </p:sp>
      <p:sp>
        <p:nvSpPr>
          <p:cNvPr id="7" name="Rectangle 6"/>
          <p:cNvSpPr/>
          <p:nvPr/>
        </p:nvSpPr>
        <p:spPr>
          <a:xfrm>
            <a:off x="461820" y="1103757"/>
            <a:ext cx="1976580" cy="1072594"/>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dirty="0" smtClean="0">
                <a:solidFill>
                  <a:srgbClr val="C9DB03"/>
                </a:solidFill>
                <a:latin typeface="Telenor" pitchFamily="50" charset="0"/>
              </a:rPr>
              <a:t>Increase retention</a:t>
            </a:r>
            <a:endParaRPr lang="en-US" sz="1800" b="1" dirty="0">
              <a:solidFill>
                <a:srgbClr val="C9DB03"/>
              </a:solidFill>
              <a:latin typeface="Telenor" pitchFamily="50" charset="0"/>
            </a:endParaRPr>
          </a:p>
        </p:txBody>
      </p:sp>
      <p:sp>
        <p:nvSpPr>
          <p:cNvPr id="8" name="Rectangle 7"/>
          <p:cNvSpPr/>
          <p:nvPr/>
        </p:nvSpPr>
        <p:spPr>
          <a:xfrm>
            <a:off x="3629007" y="1103757"/>
            <a:ext cx="5106985" cy="1072594"/>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285750" lvl="0" indent="-285750" fontAlgn="ctr">
              <a:spcBef>
                <a:spcPts val="0"/>
              </a:spcBef>
              <a:buFont typeface="Arial" panose="020B0604020202020204" pitchFamily="34" charset="0"/>
              <a:buChar char="•"/>
            </a:pPr>
            <a:r>
              <a:rPr lang="en-US" sz="1400" dirty="0" smtClean="0"/>
              <a:t> Using predictions, business ca run various promotions and offer schemes to retain customers.</a:t>
            </a:r>
          </a:p>
        </p:txBody>
      </p:sp>
      <p:sp>
        <p:nvSpPr>
          <p:cNvPr id="6" name="Rectangle 5"/>
          <p:cNvSpPr/>
          <p:nvPr/>
        </p:nvSpPr>
        <p:spPr>
          <a:xfrm>
            <a:off x="3629024" y="2218216"/>
            <a:ext cx="5106985" cy="118042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285750" lvl="0" indent="-285750" fontAlgn="ctr">
              <a:spcBef>
                <a:spcPts val="600"/>
              </a:spcBef>
              <a:buFont typeface="Arial" panose="020B0604020202020204" pitchFamily="34" charset="0"/>
              <a:buChar char="•"/>
            </a:pPr>
            <a:r>
              <a:rPr lang="en-US" sz="1400" dirty="0" smtClean="0"/>
              <a:t>Good learning &amp; hands-on experience for the team on Machine Learning. </a:t>
            </a:r>
            <a:endParaRPr lang="en-US" sz="1400" dirty="0"/>
          </a:p>
        </p:txBody>
      </p:sp>
      <p:sp>
        <p:nvSpPr>
          <p:cNvPr id="10" name="Rectangle 9"/>
          <p:cNvSpPr/>
          <p:nvPr/>
        </p:nvSpPr>
        <p:spPr>
          <a:xfrm>
            <a:off x="461820" y="2272133"/>
            <a:ext cx="1976580" cy="1072594"/>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dirty="0" smtClean="0">
                <a:solidFill>
                  <a:srgbClr val="C9DB03"/>
                </a:solidFill>
                <a:latin typeface="Telenor" pitchFamily="50" charset="0"/>
              </a:rPr>
              <a:t>Learning</a:t>
            </a:r>
            <a:endParaRPr lang="en-US" sz="1800" b="1" dirty="0">
              <a:solidFill>
                <a:srgbClr val="C9DB03"/>
              </a:solidFill>
              <a:latin typeface="Telenor" pitchFamily="50" charset="0"/>
            </a:endParaRPr>
          </a:p>
        </p:txBody>
      </p:sp>
      <p:sp>
        <p:nvSpPr>
          <p:cNvPr id="9" name="Rectangle 8"/>
          <p:cNvSpPr/>
          <p:nvPr/>
        </p:nvSpPr>
        <p:spPr>
          <a:xfrm>
            <a:off x="3629024" y="3440508"/>
            <a:ext cx="5106985" cy="118042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285750" lvl="0" indent="-285750" fontAlgn="ctr">
              <a:spcBef>
                <a:spcPts val="600"/>
              </a:spcBef>
              <a:buFont typeface="Arial" panose="020B0604020202020204" pitchFamily="34" charset="0"/>
              <a:buChar char="•"/>
            </a:pPr>
            <a:r>
              <a:rPr lang="en-US" sz="1400" dirty="0" smtClean="0"/>
              <a:t>This is can be a ML based showcase project for Telenor India.</a:t>
            </a:r>
            <a:endParaRPr lang="en-US" sz="1400" dirty="0"/>
          </a:p>
        </p:txBody>
      </p:sp>
      <p:sp>
        <p:nvSpPr>
          <p:cNvPr id="11" name="Rectangle 10"/>
          <p:cNvSpPr/>
          <p:nvPr/>
        </p:nvSpPr>
        <p:spPr>
          <a:xfrm>
            <a:off x="461820" y="3494425"/>
            <a:ext cx="1976580" cy="1072594"/>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b="1" dirty="0" smtClean="0">
                <a:solidFill>
                  <a:srgbClr val="C9DB03"/>
                </a:solidFill>
                <a:latin typeface="Telenor" pitchFamily="50" charset="0"/>
              </a:rPr>
              <a:t>1</a:t>
            </a:r>
            <a:r>
              <a:rPr lang="en-US" sz="1800" b="1" baseline="30000" dirty="0" smtClean="0">
                <a:solidFill>
                  <a:srgbClr val="C9DB03"/>
                </a:solidFill>
                <a:latin typeface="Telenor" pitchFamily="50" charset="0"/>
              </a:rPr>
              <a:t>st</a:t>
            </a:r>
            <a:r>
              <a:rPr lang="en-US" sz="1800" b="1" dirty="0" smtClean="0">
                <a:solidFill>
                  <a:srgbClr val="C9DB03"/>
                </a:solidFill>
                <a:latin typeface="Telenor" pitchFamily="50" charset="0"/>
              </a:rPr>
              <a:t> ML based showcase project</a:t>
            </a:r>
            <a:endParaRPr lang="en-US" sz="1800" b="1" dirty="0">
              <a:solidFill>
                <a:srgbClr val="C9DB03"/>
              </a:solidFill>
              <a:latin typeface="Telenor" pitchFamily="50" charset="0"/>
            </a:endParaRPr>
          </a:p>
        </p:txBody>
      </p:sp>
      <p:cxnSp>
        <p:nvCxnSpPr>
          <p:cNvPr id="12" name="Straight Connector 11"/>
          <p:cNvCxnSpPr/>
          <p:nvPr/>
        </p:nvCxnSpPr>
        <p:spPr>
          <a:xfrm>
            <a:off x="461819" y="2188671"/>
            <a:ext cx="8272800" cy="0"/>
          </a:xfrm>
          <a:prstGeom prst="line">
            <a:avLst/>
          </a:prstGeom>
          <a:ln w="6350">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461819" y="3406621"/>
            <a:ext cx="8272800" cy="0"/>
          </a:xfrm>
          <a:prstGeom prst="line">
            <a:avLst/>
          </a:prstGeom>
          <a:ln w="6350">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56322" name="AutoShape 2" descr="Image result for increase reten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56323" name="Picture 3"/>
          <p:cNvPicPr>
            <a:picLocks noChangeAspect="1" noChangeArrowheads="1"/>
          </p:cNvPicPr>
          <p:nvPr/>
        </p:nvPicPr>
        <p:blipFill>
          <a:blip r:embed="rId2"/>
          <a:srcRect/>
          <a:stretch>
            <a:fillRect/>
          </a:stretch>
        </p:blipFill>
        <p:spPr bwMode="auto">
          <a:xfrm>
            <a:off x="2343329" y="1332745"/>
            <a:ext cx="1200891" cy="744412"/>
          </a:xfrm>
          <a:prstGeom prst="rect">
            <a:avLst/>
          </a:prstGeom>
          <a:noFill/>
          <a:ln w="9525">
            <a:noFill/>
            <a:miter lim="800000"/>
            <a:headEnd/>
            <a:tailEnd/>
          </a:ln>
        </p:spPr>
      </p:pic>
      <p:sp>
        <p:nvSpPr>
          <p:cNvPr id="56325" name="AutoShape 5" descr="Image result for learn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56326" name="Picture 6"/>
          <p:cNvPicPr>
            <a:picLocks noChangeAspect="1" noChangeArrowheads="1"/>
          </p:cNvPicPr>
          <p:nvPr/>
        </p:nvPicPr>
        <p:blipFill>
          <a:blip r:embed="rId3"/>
          <a:srcRect/>
          <a:stretch>
            <a:fillRect/>
          </a:stretch>
        </p:blipFill>
        <p:spPr bwMode="auto">
          <a:xfrm>
            <a:off x="2341096" y="2386935"/>
            <a:ext cx="1203123" cy="923925"/>
          </a:xfrm>
          <a:prstGeom prst="rect">
            <a:avLst/>
          </a:prstGeom>
          <a:noFill/>
          <a:ln w="9525">
            <a:noFill/>
            <a:miter lim="800000"/>
            <a:headEnd/>
            <a:tailEnd/>
          </a:ln>
        </p:spPr>
      </p:pic>
      <p:pic>
        <p:nvPicPr>
          <p:cNvPr id="56327" name="Picture 7"/>
          <p:cNvPicPr>
            <a:picLocks noChangeAspect="1" noChangeArrowheads="1"/>
          </p:cNvPicPr>
          <p:nvPr/>
        </p:nvPicPr>
        <p:blipFill>
          <a:blip r:embed="rId4"/>
          <a:srcRect/>
          <a:stretch>
            <a:fillRect/>
          </a:stretch>
        </p:blipFill>
        <p:spPr bwMode="auto">
          <a:xfrm>
            <a:off x="2374963" y="3641901"/>
            <a:ext cx="1168260" cy="979035"/>
          </a:xfrm>
          <a:prstGeom prst="rect">
            <a:avLst/>
          </a:prstGeom>
          <a:noFill/>
          <a:ln w="9525">
            <a:noFill/>
            <a:miter lim="800000"/>
            <a:headEnd/>
            <a:tailEnd/>
          </a:ln>
        </p:spPr>
      </p:pic>
    </p:spTree>
    <p:extLst>
      <p:ext uri="{BB962C8B-B14F-4D97-AF65-F5344CB8AC3E}">
        <p14:creationId xmlns:p14="http://schemas.microsoft.com/office/powerpoint/2010/main" xmlns="" val="28242036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a:t>
            </a:r>
            <a:r>
              <a:rPr lang="en-US" dirty="0" smtClean="0"/>
              <a:t>. Team role: </a:t>
            </a:r>
            <a:endParaRPr lang="en-US" dirty="0"/>
          </a:p>
        </p:txBody>
      </p:sp>
      <p:sp>
        <p:nvSpPr>
          <p:cNvPr id="32" name="Rectangle 31"/>
          <p:cNvSpPr/>
          <p:nvPr/>
        </p:nvSpPr>
        <p:spPr>
          <a:xfrm>
            <a:off x="172767" y="1133246"/>
            <a:ext cx="2560639" cy="19458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b="1" dirty="0" smtClean="0">
                <a:solidFill>
                  <a:srgbClr val="C9DB03"/>
                </a:solidFill>
                <a:latin typeface="Telenor" pitchFamily="50" charset="0"/>
              </a:rPr>
              <a:t>Nimish Paneri</a:t>
            </a:r>
            <a:endParaRPr lang="en-US" sz="1600" b="1" dirty="0">
              <a:solidFill>
                <a:srgbClr val="C9DB03"/>
              </a:solidFill>
              <a:latin typeface="Telenor" pitchFamily="50" charset="0"/>
            </a:endParaRPr>
          </a:p>
        </p:txBody>
      </p:sp>
      <p:sp>
        <p:nvSpPr>
          <p:cNvPr id="33" name="Rectangle 32"/>
          <p:cNvSpPr/>
          <p:nvPr/>
        </p:nvSpPr>
        <p:spPr>
          <a:xfrm>
            <a:off x="1949448" y="1327833"/>
            <a:ext cx="2560639" cy="19458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t> </a:t>
            </a:r>
            <a:endParaRPr lang="en-US" sz="1600" dirty="0"/>
          </a:p>
        </p:txBody>
      </p:sp>
      <p:sp>
        <p:nvSpPr>
          <p:cNvPr id="34" name="Rectangle 33"/>
          <p:cNvSpPr/>
          <p:nvPr/>
        </p:nvSpPr>
        <p:spPr>
          <a:xfrm>
            <a:off x="172767" y="1522420"/>
            <a:ext cx="2560639" cy="100421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000" i="1" dirty="0" smtClean="0"/>
              <a:t>Area: Data Scientist</a:t>
            </a:r>
          </a:p>
          <a:p>
            <a:r>
              <a:rPr lang="en-US" sz="1000" i="1" dirty="0" smtClean="0"/>
              <a:t>Key Activities: Feature finalization, ML implementation in </a:t>
            </a:r>
            <a:r>
              <a:rPr lang="en-US" sz="1000" i="1" dirty="0" smtClean="0"/>
              <a:t>python, , result evaluation &amp; review </a:t>
            </a:r>
            <a:r>
              <a:rPr lang="en-US" sz="1000" i="1" dirty="0" smtClean="0"/>
              <a:t>.</a:t>
            </a:r>
            <a:endParaRPr lang="en-US" sz="1000" i="1" dirty="0" smtClean="0"/>
          </a:p>
        </p:txBody>
      </p:sp>
      <p:sp>
        <p:nvSpPr>
          <p:cNvPr id="41" name="Rectangle 40"/>
          <p:cNvSpPr/>
          <p:nvPr/>
        </p:nvSpPr>
        <p:spPr>
          <a:xfrm>
            <a:off x="4650813" y="1133246"/>
            <a:ext cx="2560639" cy="19458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b="1" dirty="0" smtClean="0">
                <a:solidFill>
                  <a:srgbClr val="C9DB03"/>
                </a:solidFill>
                <a:latin typeface="Telenor" pitchFamily="50" charset="0"/>
              </a:rPr>
              <a:t>Puneet Breja</a:t>
            </a:r>
            <a:endParaRPr lang="en-US" sz="1600" b="1" dirty="0">
              <a:solidFill>
                <a:srgbClr val="C9DB03"/>
              </a:solidFill>
              <a:latin typeface="Telenor" pitchFamily="50" charset="0"/>
            </a:endParaRPr>
          </a:p>
        </p:txBody>
      </p:sp>
      <p:sp>
        <p:nvSpPr>
          <p:cNvPr id="13" name="Rectangle 12"/>
          <p:cNvSpPr/>
          <p:nvPr/>
        </p:nvSpPr>
        <p:spPr>
          <a:xfrm>
            <a:off x="4650813" y="1522420"/>
            <a:ext cx="2560639" cy="1004215"/>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000" i="1" dirty="0" smtClean="0"/>
              <a:t>Area: Data Analyst</a:t>
            </a:r>
          </a:p>
          <a:p>
            <a:r>
              <a:rPr lang="en-US" sz="1000" i="1" dirty="0" smtClean="0"/>
              <a:t>Key Activities: Data extraction, exploration, feature finalization, result evaluation &amp; review </a:t>
            </a:r>
          </a:p>
        </p:txBody>
      </p:sp>
    </p:spTree>
    <p:extLst>
      <p:ext uri="{BB962C8B-B14F-4D97-AF65-F5344CB8AC3E}">
        <p14:creationId xmlns:p14="http://schemas.microsoft.com/office/powerpoint/2010/main" xmlns="" val="42223982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extLst/>
          </p:nvPr>
        </p:nvGraphicFramePr>
        <p:xfrm>
          <a:off x="1588" y="1588"/>
          <a:ext cx="1587" cy="1587"/>
        </p:xfrm>
        <a:graphic>
          <a:graphicData uri="http://schemas.openxmlformats.org/presentationml/2006/ole">
            <p:oleObj spid="_x0000_s45063" name="think-cell Slide" r:id="rId3" imgW="360" imgH="360" progId="">
              <p:embed/>
            </p:oleObj>
          </a:graphicData>
        </a:graphic>
      </p:graphicFrame>
      <p:pic>
        <p:nvPicPr>
          <p:cNvPr id="20491" name="Picture 11" descr="C:\Users\t736390\Desktop\Telenor Ignite\WEB\FB export\Ignite _webpage_final-va-timeline.png"/>
          <p:cNvPicPr>
            <a:picLocks noChangeAspect="1" noChangeArrowheads="1"/>
          </p:cNvPicPr>
          <p:nvPr/>
        </p:nvPicPr>
        <p:blipFill rotWithShape="1">
          <a:blip r:embed="rId4">
            <a:extLst>
              <a:ext uri="{28A0092B-C50C-407E-A947-70E740481C1C}">
                <a14:useLocalDpi xmlns:a14="http://schemas.microsoft.com/office/drawing/2010/main" xmlns="" val="0"/>
              </a:ext>
            </a:extLst>
          </a:blip>
          <a:srcRect t="12043" r="10951" b="73084"/>
          <a:stretch/>
        </p:blipFill>
        <p:spPr bwMode="auto">
          <a:xfrm>
            <a:off x="0" y="1809751"/>
            <a:ext cx="9144000" cy="859072"/>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p:cNvSpPr txBox="1"/>
          <p:nvPr/>
        </p:nvSpPr>
        <p:spPr>
          <a:xfrm>
            <a:off x="461820" y="1065428"/>
            <a:ext cx="6668654" cy="405683"/>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p:spPr>
        <p:txBody>
          <a:bodyPr wrap="square" lIns="18000" tIns="18000" rIns="18000" bIns="18000" rtlCol="0">
            <a:spAutoFit/>
          </a:bodyPr>
          <a:lstStyle/>
          <a:p>
            <a:r>
              <a:rPr lang="nb-NO" b="1" dirty="0" smtClean="0">
                <a:solidFill>
                  <a:schemeClr val="bg1"/>
                </a:solidFill>
                <a:latin typeface="Telenor" pitchFamily="50" charset="0"/>
              </a:rPr>
              <a:t>Implementation Plan</a:t>
            </a:r>
            <a:endParaRPr lang="nb-NO" b="1" dirty="0">
              <a:solidFill>
                <a:schemeClr val="bg1"/>
              </a:solidFill>
              <a:latin typeface="Telenor" pitchFamily="50" charset="0"/>
            </a:endParaRPr>
          </a:p>
        </p:txBody>
      </p:sp>
      <p:sp>
        <p:nvSpPr>
          <p:cNvPr id="5" name="TextBox 4"/>
          <p:cNvSpPr txBox="1"/>
          <p:nvPr/>
        </p:nvSpPr>
        <p:spPr>
          <a:xfrm>
            <a:off x="208592" y="2668823"/>
            <a:ext cx="1134569" cy="830997"/>
          </a:xfrm>
          <a:prstGeom prst="rect">
            <a:avLst/>
          </a:prstGeom>
          <a:noFill/>
        </p:spPr>
        <p:txBody>
          <a:bodyPr wrap="square" rtlCol="0">
            <a:spAutoFit/>
          </a:bodyPr>
          <a:lstStyle/>
          <a:p>
            <a:pPr algn="ctr"/>
            <a:r>
              <a:rPr lang="en-US" sz="1200" b="1" dirty="0" smtClean="0">
                <a:solidFill>
                  <a:schemeClr val="bg1"/>
                </a:solidFill>
                <a:latin typeface="Telenor" panose="02000000000000000000" pitchFamily="50" charset="0"/>
              </a:rPr>
              <a:t>XXXX</a:t>
            </a:r>
          </a:p>
          <a:p>
            <a:pPr algn="ctr"/>
            <a:r>
              <a:rPr lang="en-US" sz="1200" b="1" dirty="0" smtClean="0">
                <a:solidFill>
                  <a:schemeClr val="bg1"/>
                </a:solidFill>
                <a:latin typeface="Telenor" panose="02000000000000000000" pitchFamily="50" charset="0"/>
              </a:rPr>
              <a:t>Problem Definition</a:t>
            </a:r>
            <a:r>
              <a:rPr lang="en-US" sz="1200" b="1" dirty="0">
                <a:solidFill>
                  <a:schemeClr val="bg1"/>
                </a:solidFill>
                <a:latin typeface="Telenor" panose="02000000000000000000" pitchFamily="50" charset="0"/>
              </a:rPr>
              <a:t/>
            </a:r>
            <a:br>
              <a:rPr lang="en-US" sz="1200" b="1" dirty="0">
                <a:solidFill>
                  <a:schemeClr val="bg1"/>
                </a:solidFill>
                <a:latin typeface="Telenor" panose="02000000000000000000" pitchFamily="50" charset="0"/>
              </a:rPr>
            </a:br>
            <a:r>
              <a:rPr lang="en-US" sz="1200" dirty="0" smtClean="0">
                <a:solidFill>
                  <a:schemeClr val="bg1"/>
                </a:solidFill>
                <a:latin typeface="Telenor" panose="02000000000000000000" pitchFamily="50" charset="0"/>
              </a:rPr>
              <a:t> </a:t>
            </a:r>
            <a:endParaRPr lang="en-US" sz="1200" dirty="0">
              <a:solidFill>
                <a:schemeClr val="bg1"/>
              </a:solidFill>
              <a:latin typeface="Telenor" panose="02000000000000000000" pitchFamily="50" charset="0"/>
            </a:endParaRPr>
          </a:p>
        </p:txBody>
      </p:sp>
      <p:sp>
        <p:nvSpPr>
          <p:cNvPr id="9" name="TextBox 8"/>
          <p:cNvSpPr txBox="1"/>
          <p:nvPr/>
        </p:nvSpPr>
        <p:spPr>
          <a:xfrm>
            <a:off x="1309569" y="2668823"/>
            <a:ext cx="1134569" cy="830997"/>
          </a:xfrm>
          <a:prstGeom prst="rect">
            <a:avLst/>
          </a:prstGeom>
          <a:noFill/>
        </p:spPr>
        <p:txBody>
          <a:bodyPr wrap="square" rtlCol="0">
            <a:spAutoFit/>
          </a:bodyPr>
          <a:lstStyle/>
          <a:p>
            <a:pPr algn="ctr"/>
            <a:r>
              <a:rPr lang="en-US" sz="1200" b="1" dirty="0" smtClean="0">
                <a:solidFill>
                  <a:schemeClr val="bg1"/>
                </a:solidFill>
                <a:latin typeface="Telenor" panose="02000000000000000000" pitchFamily="50" charset="0"/>
              </a:rPr>
              <a:t>17-11-2017</a:t>
            </a:r>
          </a:p>
          <a:p>
            <a:pPr algn="ctr"/>
            <a:r>
              <a:rPr lang="en-US" sz="1200" dirty="0" smtClean="0">
                <a:solidFill>
                  <a:schemeClr val="bg1"/>
                </a:solidFill>
                <a:latin typeface="Telenor" panose="02000000000000000000" pitchFamily="50" charset="0"/>
              </a:rPr>
              <a:t>Data Finalization</a:t>
            </a:r>
            <a:endParaRPr lang="en-IN" sz="1200" dirty="0" smtClean="0"/>
          </a:p>
        </p:txBody>
      </p:sp>
      <p:sp>
        <p:nvSpPr>
          <p:cNvPr id="10" name="TextBox 9"/>
          <p:cNvSpPr txBox="1"/>
          <p:nvPr/>
        </p:nvSpPr>
        <p:spPr>
          <a:xfrm>
            <a:off x="2410546" y="2668823"/>
            <a:ext cx="1134569" cy="646331"/>
          </a:xfrm>
          <a:prstGeom prst="rect">
            <a:avLst/>
          </a:prstGeom>
          <a:noFill/>
        </p:spPr>
        <p:txBody>
          <a:bodyPr wrap="square" rtlCol="0">
            <a:spAutoFit/>
          </a:bodyPr>
          <a:lstStyle/>
          <a:p>
            <a:pPr algn="ctr"/>
            <a:r>
              <a:rPr lang="en-US" sz="1200" b="1" dirty="0" smtClean="0">
                <a:solidFill>
                  <a:schemeClr val="bg1"/>
                </a:solidFill>
                <a:latin typeface="Telenor" panose="02000000000000000000" pitchFamily="50" charset="0"/>
              </a:rPr>
              <a:t>10-12-2017</a:t>
            </a:r>
          </a:p>
          <a:p>
            <a:pPr algn="ctr"/>
            <a:r>
              <a:rPr lang="en-US" sz="1200" dirty="0" smtClean="0">
                <a:solidFill>
                  <a:schemeClr val="bg1"/>
                </a:solidFill>
                <a:latin typeface="Telenor" panose="02000000000000000000" pitchFamily="50" charset="0"/>
              </a:rPr>
              <a:t>Model Evaluation</a:t>
            </a:r>
            <a:endParaRPr lang="en-US" sz="1200" dirty="0">
              <a:solidFill>
                <a:schemeClr val="bg1"/>
              </a:solidFill>
              <a:latin typeface="Telenor" panose="02000000000000000000" pitchFamily="50" charset="0"/>
            </a:endParaRPr>
          </a:p>
        </p:txBody>
      </p:sp>
      <p:sp>
        <p:nvSpPr>
          <p:cNvPr id="11" name="TextBox 10"/>
          <p:cNvSpPr txBox="1"/>
          <p:nvPr/>
        </p:nvSpPr>
        <p:spPr>
          <a:xfrm>
            <a:off x="3511523" y="2668823"/>
            <a:ext cx="1134569" cy="1015663"/>
          </a:xfrm>
          <a:prstGeom prst="rect">
            <a:avLst/>
          </a:prstGeom>
          <a:noFill/>
        </p:spPr>
        <p:txBody>
          <a:bodyPr wrap="square" rtlCol="0">
            <a:spAutoFit/>
          </a:bodyPr>
          <a:lstStyle/>
          <a:p>
            <a:pPr algn="ctr"/>
            <a:r>
              <a:rPr lang="en-US" sz="1200" b="1" dirty="0" smtClean="0">
                <a:solidFill>
                  <a:schemeClr val="bg1"/>
                </a:solidFill>
                <a:latin typeface="Telenor" panose="02000000000000000000" pitchFamily="50" charset="0"/>
              </a:rPr>
              <a:t>12-12-2017</a:t>
            </a:r>
          </a:p>
          <a:p>
            <a:pPr algn="ctr"/>
            <a:r>
              <a:rPr lang="en-US" sz="1200" dirty="0" smtClean="0">
                <a:solidFill>
                  <a:schemeClr val="bg1"/>
                </a:solidFill>
                <a:latin typeface="Telenor" panose="02000000000000000000" pitchFamily="50" charset="0"/>
              </a:rPr>
              <a:t>1</a:t>
            </a:r>
            <a:r>
              <a:rPr lang="en-US" sz="1200" baseline="30000" dirty="0" smtClean="0">
                <a:solidFill>
                  <a:schemeClr val="bg1"/>
                </a:solidFill>
                <a:latin typeface="Telenor" panose="02000000000000000000" pitchFamily="50" charset="0"/>
              </a:rPr>
              <a:t>ST</a:t>
            </a:r>
            <a:r>
              <a:rPr lang="en-US" sz="1200" dirty="0" smtClean="0">
                <a:solidFill>
                  <a:schemeClr val="bg1"/>
                </a:solidFill>
                <a:latin typeface="Telenor" panose="02000000000000000000" pitchFamily="50" charset="0"/>
              </a:rPr>
              <a:t> Cut result presentation</a:t>
            </a:r>
            <a:endParaRPr lang="en-US" sz="1200" dirty="0">
              <a:solidFill>
                <a:schemeClr val="bg1"/>
              </a:solidFill>
              <a:latin typeface="Telenor" panose="02000000000000000000" pitchFamily="50" charset="0"/>
            </a:endParaRPr>
          </a:p>
        </p:txBody>
      </p:sp>
      <p:sp>
        <p:nvSpPr>
          <p:cNvPr id="12" name="TextBox 11"/>
          <p:cNvSpPr txBox="1"/>
          <p:nvPr/>
        </p:nvSpPr>
        <p:spPr>
          <a:xfrm>
            <a:off x="4612500" y="2668823"/>
            <a:ext cx="1134569" cy="1200329"/>
          </a:xfrm>
          <a:prstGeom prst="rect">
            <a:avLst/>
          </a:prstGeom>
          <a:noFill/>
        </p:spPr>
        <p:txBody>
          <a:bodyPr wrap="square" rtlCol="0">
            <a:spAutoFit/>
          </a:bodyPr>
          <a:lstStyle/>
          <a:p>
            <a:pPr algn="ctr"/>
            <a:r>
              <a:rPr lang="en-US" sz="1200" b="1" dirty="0" smtClean="0">
                <a:solidFill>
                  <a:schemeClr val="bg1"/>
                </a:solidFill>
                <a:latin typeface="Telenor" panose="02000000000000000000" pitchFamily="50" charset="0"/>
              </a:rPr>
              <a:t>20.12.2017</a:t>
            </a:r>
          </a:p>
          <a:p>
            <a:pPr algn="ctr"/>
            <a:r>
              <a:rPr lang="en-US" sz="1200" dirty="0" smtClean="0">
                <a:solidFill>
                  <a:schemeClr val="bg1"/>
                </a:solidFill>
                <a:latin typeface="Telenor" panose="02000000000000000000" pitchFamily="50" charset="0"/>
              </a:rPr>
              <a:t>Model Creation for full data</a:t>
            </a:r>
          </a:p>
          <a:p>
            <a:pPr algn="ctr"/>
            <a:endParaRPr lang="en-US" sz="1200" dirty="0">
              <a:solidFill>
                <a:schemeClr val="bg1"/>
              </a:solidFill>
              <a:latin typeface="Telenor" panose="02000000000000000000" pitchFamily="50" charset="0"/>
            </a:endParaRPr>
          </a:p>
        </p:txBody>
      </p:sp>
      <p:sp>
        <p:nvSpPr>
          <p:cNvPr id="13" name="TextBox 12"/>
          <p:cNvSpPr txBox="1"/>
          <p:nvPr/>
        </p:nvSpPr>
        <p:spPr>
          <a:xfrm>
            <a:off x="5713477" y="2668823"/>
            <a:ext cx="1134569" cy="830997"/>
          </a:xfrm>
          <a:prstGeom prst="rect">
            <a:avLst/>
          </a:prstGeom>
          <a:noFill/>
        </p:spPr>
        <p:txBody>
          <a:bodyPr wrap="square" rtlCol="0">
            <a:spAutoFit/>
          </a:bodyPr>
          <a:lstStyle/>
          <a:p>
            <a:pPr algn="ctr"/>
            <a:r>
              <a:rPr lang="en-US" sz="1200" b="1" dirty="0" smtClean="0">
                <a:solidFill>
                  <a:schemeClr val="bg1"/>
                </a:solidFill>
                <a:latin typeface="Telenor" panose="02000000000000000000" pitchFamily="50" charset="0"/>
              </a:rPr>
              <a:t>21-12-2017</a:t>
            </a:r>
          </a:p>
          <a:p>
            <a:pPr algn="ctr"/>
            <a:r>
              <a:rPr lang="en-US" sz="1200" dirty="0" smtClean="0">
                <a:solidFill>
                  <a:schemeClr val="bg1"/>
                </a:solidFill>
                <a:latin typeface="Telenor" panose="02000000000000000000" pitchFamily="50" charset="0"/>
              </a:rPr>
              <a:t> Result Presentation</a:t>
            </a:r>
            <a:endParaRPr lang="en-US" sz="1200" dirty="0">
              <a:solidFill>
                <a:schemeClr val="bg1"/>
              </a:solidFill>
              <a:latin typeface="Telenor" panose="02000000000000000000" pitchFamily="50" charset="0"/>
            </a:endParaRPr>
          </a:p>
        </p:txBody>
      </p:sp>
      <p:sp>
        <p:nvSpPr>
          <p:cNvPr id="14" name="TextBox 13"/>
          <p:cNvSpPr txBox="1"/>
          <p:nvPr/>
        </p:nvSpPr>
        <p:spPr>
          <a:xfrm>
            <a:off x="6814454" y="2668823"/>
            <a:ext cx="1134569" cy="646331"/>
          </a:xfrm>
          <a:prstGeom prst="rect">
            <a:avLst/>
          </a:prstGeom>
          <a:noFill/>
        </p:spPr>
        <p:txBody>
          <a:bodyPr wrap="square" rtlCol="0">
            <a:spAutoFit/>
          </a:bodyPr>
          <a:lstStyle/>
          <a:p>
            <a:pPr algn="ctr"/>
            <a:r>
              <a:rPr lang="en-US" sz="1200" b="1" dirty="0" smtClean="0">
                <a:solidFill>
                  <a:schemeClr val="bg1"/>
                </a:solidFill>
                <a:latin typeface="Telenor" panose="02000000000000000000" pitchFamily="50" charset="0"/>
              </a:rPr>
              <a:t>31-01-2018</a:t>
            </a:r>
          </a:p>
          <a:p>
            <a:pPr algn="ctr"/>
            <a:r>
              <a:rPr lang="en-US" sz="1200" dirty="0" smtClean="0">
                <a:solidFill>
                  <a:schemeClr val="bg1"/>
                </a:solidFill>
                <a:latin typeface="Telenor" panose="02000000000000000000" pitchFamily="50" charset="0"/>
              </a:rPr>
              <a:t>Finalize &amp; Implement</a:t>
            </a:r>
            <a:endParaRPr lang="en-US" sz="1200" dirty="0">
              <a:solidFill>
                <a:schemeClr val="bg1"/>
              </a:solidFill>
              <a:latin typeface="Telenor" panose="02000000000000000000" pitchFamily="50" charset="0"/>
            </a:endParaRPr>
          </a:p>
        </p:txBody>
      </p:sp>
      <p:sp>
        <p:nvSpPr>
          <p:cNvPr id="15" name="TextBox 14"/>
          <p:cNvSpPr txBox="1"/>
          <p:nvPr/>
        </p:nvSpPr>
        <p:spPr>
          <a:xfrm>
            <a:off x="7915434" y="2668823"/>
            <a:ext cx="1134569" cy="646331"/>
          </a:xfrm>
          <a:prstGeom prst="rect">
            <a:avLst/>
          </a:prstGeom>
          <a:noFill/>
        </p:spPr>
        <p:txBody>
          <a:bodyPr wrap="square" rtlCol="0">
            <a:spAutoFit/>
          </a:bodyPr>
          <a:lstStyle/>
          <a:p>
            <a:pPr algn="ctr"/>
            <a:r>
              <a:rPr lang="en-US" sz="1200" b="1" dirty="0" smtClean="0">
                <a:solidFill>
                  <a:schemeClr val="bg1"/>
                </a:solidFill>
                <a:latin typeface="Telenor" panose="02000000000000000000" pitchFamily="50" charset="0"/>
              </a:rPr>
              <a:t>Date</a:t>
            </a:r>
          </a:p>
          <a:p>
            <a:pPr algn="ctr"/>
            <a:r>
              <a:rPr lang="en-US" sz="1200" b="1" dirty="0" smtClean="0">
                <a:solidFill>
                  <a:schemeClr val="bg1"/>
                </a:solidFill>
                <a:latin typeface="Telenor" panose="02000000000000000000" pitchFamily="50" charset="0"/>
              </a:rPr>
              <a:t>Project End</a:t>
            </a:r>
            <a:endParaRPr lang="en-US" sz="1200" dirty="0">
              <a:solidFill>
                <a:schemeClr val="bg1"/>
              </a:solidFill>
              <a:latin typeface="Telenor" panose="02000000000000000000" pitchFamily="50" charset="0"/>
            </a:endParaRPr>
          </a:p>
        </p:txBody>
      </p:sp>
      <p:sp>
        <p:nvSpPr>
          <p:cNvPr id="16" name="Down Arrow 15"/>
          <p:cNvSpPr/>
          <p:nvPr/>
        </p:nvSpPr>
        <p:spPr>
          <a:xfrm>
            <a:off x="1775010" y="1775015"/>
            <a:ext cx="204396" cy="1745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xmlns="" val="30842251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a:t>
            </a:r>
            <a:r>
              <a:rPr lang="en-US" dirty="0" smtClean="0"/>
              <a:t>  Product Vision</a:t>
            </a:r>
            <a:endParaRPr lang="en-US" dirty="0"/>
          </a:p>
        </p:txBody>
      </p:sp>
      <p:sp>
        <p:nvSpPr>
          <p:cNvPr id="10" name="Rectangle 9"/>
          <p:cNvSpPr/>
          <p:nvPr/>
        </p:nvSpPr>
        <p:spPr>
          <a:xfrm>
            <a:off x="435600" y="1205096"/>
            <a:ext cx="8272800" cy="3265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Rectangle 10"/>
          <p:cNvSpPr/>
          <p:nvPr/>
        </p:nvSpPr>
        <p:spPr>
          <a:xfrm>
            <a:off x="438839" y="1309860"/>
            <a:ext cx="1276596" cy="37442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2200" b="1" dirty="0" smtClean="0">
                <a:solidFill>
                  <a:srgbClr val="000000"/>
                </a:solidFill>
                <a:latin typeface="Telenor" pitchFamily="50" charset="0"/>
              </a:rPr>
              <a:t>For</a:t>
            </a:r>
            <a:endParaRPr lang="en-US" sz="2200" b="1" dirty="0">
              <a:solidFill>
                <a:srgbClr val="000000"/>
              </a:solidFill>
              <a:latin typeface="Telenor" pitchFamily="50" charset="0"/>
            </a:endParaRPr>
          </a:p>
        </p:txBody>
      </p:sp>
      <p:cxnSp>
        <p:nvCxnSpPr>
          <p:cNvPr id="12" name="Straight Connector 11"/>
          <p:cNvCxnSpPr/>
          <p:nvPr/>
        </p:nvCxnSpPr>
        <p:spPr>
          <a:xfrm>
            <a:off x="957263" y="1684283"/>
            <a:ext cx="7468932" cy="0"/>
          </a:xfrm>
          <a:prstGeom prst="line">
            <a:avLst/>
          </a:prstGeom>
          <a:ln w="6350">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438839" y="1846573"/>
            <a:ext cx="1276596" cy="37442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2200" b="1" dirty="0" smtClean="0">
                <a:solidFill>
                  <a:srgbClr val="000000"/>
                </a:solidFill>
                <a:latin typeface="Telenor" pitchFamily="50" charset="0"/>
              </a:rPr>
              <a:t>Who</a:t>
            </a:r>
            <a:endParaRPr lang="en-US" sz="2200" b="1" dirty="0">
              <a:solidFill>
                <a:srgbClr val="000000"/>
              </a:solidFill>
              <a:latin typeface="Telenor" pitchFamily="50" charset="0"/>
            </a:endParaRPr>
          </a:p>
        </p:txBody>
      </p:sp>
      <p:cxnSp>
        <p:nvCxnSpPr>
          <p:cNvPr id="14" name="Straight Connector 13"/>
          <p:cNvCxnSpPr/>
          <p:nvPr/>
        </p:nvCxnSpPr>
        <p:spPr>
          <a:xfrm>
            <a:off x="1119188" y="2220996"/>
            <a:ext cx="7307008" cy="0"/>
          </a:xfrm>
          <a:prstGeom prst="line">
            <a:avLst/>
          </a:prstGeom>
          <a:ln w="6350">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438839" y="2383286"/>
            <a:ext cx="1276596" cy="37442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2200" b="1" dirty="0" smtClean="0">
                <a:solidFill>
                  <a:srgbClr val="000000"/>
                </a:solidFill>
                <a:latin typeface="Telenor" pitchFamily="50" charset="0"/>
              </a:rPr>
              <a:t>The</a:t>
            </a:r>
            <a:endParaRPr lang="en-US" sz="2200" b="1" dirty="0">
              <a:solidFill>
                <a:srgbClr val="000000"/>
              </a:solidFill>
              <a:latin typeface="Telenor" pitchFamily="50" charset="0"/>
            </a:endParaRPr>
          </a:p>
        </p:txBody>
      </p:sp>
      <p:cxnSp>
        <p:nvCxnSpPr>
          <p:cNvPr id="16" name="Straight Connector 15"/>
          <p:cNvCxnSpPr>
            <a:stCxn id="15" idx="2"/>
          </p:cNvCxnSpPr>
          <p:nvPr/>
        </p:nvCxnSpPr>
        <p:spPr>
          <a:xfrm>
            <a:off x="1077137" y="2757709"/>
            <a:ext cx="1357950" cy="0"/>
          </a:xfrm>
          <a:prstGeom prst="line">
            <a:avLst/>
          </a:prstGeom>
          <a:ln w="6350">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3210339" y="2757709"/>
            <a:ext cx="5215856" cy="0"/>
          </a:xfrm>
          <a:prstGeom prst="line">
            <a:avLst/>
          </a:prstGeom>
          <a:ln w="6350">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2426056" y="2383286"/>
            <a:ext cx="1037906" cy="37442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200" b="1" dirty="0" smtClean="0">
                <a:solidFill>
                  <a:srgbClr val="000000"/>
                </a:solidFill>
                <a:latin typeface="Telenor" pitchFamily="50" charset="0"/>
              </a:rPr>
              <a:t>is a</a:t>
            </a:r>
            <a:endParaRPr lang="en-US" sz="2200" b="1" dirty="0">
              <a:solidFill>
                <a:srgbClr val="000000"/>
              </a:solidFill>
              <a:latin typeface="Telenor" pitchFamily="50" charset="0"/>
            </a:endParaRPr>
          </a:p>
        </p:txBody>
      </p:sp>
      <p:sp>
        <p:nvSpPr>
          <p:cNvPr id="19" name="Rectangle 18"/>
          <p:cNvSpPr/>
          <p:nvPr/>
        </p:nvSpPr>
        <p:spPr>
          <a:xfrm>
            <a:off x="438839" y="2918430"/>
            <a:ext cx="1276596" cy="37442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2200" b="1" dirty="0" smtClean="0">
                <a:solidFill>
                  <a:srgbClr val="000000"/>
                </a:solidFill>
                <a:latin typeface="Telenor" pitchFamily="50" charset="0"/>
              </a:rPr>
              <a:t>That</a:t>
            </a:r>
            <a:endParaRPr lang="en-US" sz="2200" b="1" dirty="0">
              <a:solidFill>
                <a:srgbClr val="000000"/>
              </a:solidFill>
              <a:latin typeface="Telenor" pitchFamily="50" charset="0"/>
            </a:endParaRPr>
          </a:p>
        </p:txBody>
      </p:sp>
      <p:cxnSp>
        <p:nvCxnSpPr>
          <p:cNvPr id="20" name="Straight Connector 19"/>
          <p:cNvCxnSpPr/>
          <p:nvPr/>
        </p:nvCxnSpPr>
        <p:spPr>
          <a:xfrm>
            <a:off x="1119188" y="3292853"/>
            <a:ext cx="7307008" cy="1569"/>
          </a:xfrm>
          <a:prstGeom prst="line">
            <a:avLst/>
          </a:prstGeom>
          <a:ln w="6350">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438839" y="3456712"/>
            <a:ext cx="1276596" cy="37442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2200" b="1" dirty="0" smtClean="0">
                <a:solidFill>
                  <a:srgbClr val="000000"/>
                </a:solidFill>
                <a:latin typeface="Telenor" pitchFamily="50" charset="0"/>
              </a:rPr>
              <a:t>Unlike</a:t>
            </a:r>
            <a:endParaRPr lang="en-US" sz="2200" b="1" dirty="0">
              <a:solidFill>
                <a:srgbClr val="000000"/>
              </a:solidFill>
              <a:latin typeface="Telenor" pitchFamily="50" charset="0"/>
            </a:endParaRPr>
          </a:p>
        </p:txBody>
      </p:sp>
      <p:cxnSp>
        <p:nvCxnSpPr>
          <p:cNvPr id="22" name="Straight Connector 21"/>
          <p:cNvCxnSpPr/>
          <p:nvPr/>
        </p:nvCxnSpPr>
        <p:spPr>
          <a:xfrm>
            <a:off x="1366838" y="3831135"/>
            <a:ext cx="7059357" cy="0"/>
          </a:xfrm>
          <a:prstGeom prst="line">
            <a:avLst/>
          </a:prstGeom>
          <a:ln w="6350">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438838" y="3993425"/>
            <a:ext cx="1797465" cy="374423"/>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2200" b="1" dirty="0" smtClean="0">
                <a:solidFill>
                  <a:srgbClr val="000000"/>
                </a:solidFill>
                <a:latin typeface="Telenor" pitchFamily="50" charset="0"/>
              </a:rPr>
              <a:t>Our product</a:t>
            </a:r>
            <a:endParaRPr lang="en-US" sz="2200" b="1" dirty="0">
              <a:solidFill>
                <a:srgbClr val="000000"/>
              </a:solidFill>
              <a:latin typeface="Telenor" pitchFamily="50" charset="0"/>
            </a:endParaRPr>
          </a:p>
        </p:txBody>
      </p:sp>
      <p:cxnSp>
        <p:nvCxnSpPr>
          <p:cNvPr id="24" name="Straight Connector 23"/>
          <p:cNvCxnSpPr/>
          <p:nvPr/>
        </p:nvCxnSpPr>
        <p:spPr>
          <a:xfrm>
            <a:off x="2091085" y="4367848"/>
            <a:ext cx="6335110" cy="0"/>
          </a:xfrm>
          <a:prstGeom prst="line">
            <a:avLst/>
          </a:prstGeom>
          <a:ln w="6350">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957263" y="1356416"/>
            <a:ext cx="7468931" cy="28131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t>Various industries</a:t>
            </a:r>
            <a:endParaRPr lang="en-US" sz="1200" dirty="0"/>
          </a:p>
        </p:txBody>
      </p:sp>
      <p:sp>
        <p:nvSpPr>
          <p:cNvPr id="26" name="Rectangle 25"/>
          <p:cNvSpPr/>
          <p:nvPr/>
        </p:nvSpPr>
        <p:spPr>
          <a:xfrm>
            <a:off x="1119188" y="1684283"/>
            <a:ext cx="7307007" cy="490156"/>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100" dirty="0" smtClean="0"/>
              <a:t>intending to prevent  Voluntary churn</a:t>
            </a:r>
            <a:endParaRPr lang="en-US" sz="1100" dirty="0"/>
          </a:p>
        </p:txBody>
      </p:sp>
      <p:sp>
        <p:nvSpPr>
          <p:cNvPr id="27" name="Rectangle 26"/>
          <p:cNvSpPr/>
          <p:nvPr/>
        </p:nvSpPr>
        <p:spPr>
          <a:xfrm>
            <a:off x="1077137" y="2429842"/>
            <a:ext cx="1457341" cy="28131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b="1" i="1" dirty="0" smtClean="0">
                <a:solidFill>
                  <a:srgbClr val="C00000"/>
                </a:solidFill>
              </a:rPr>
              <a:t>Churn Prediction</a:t>
            </a:r>
            <a:endParaRPr lang="en-US" sz="1400" b="1" i="1" dirty="0">
              <a:solidFill>
                <a:srgbClr val="C00000"/>
              </a:solidFill>
            </a:endParaRPr>
          </a:p>
        </p:txBody>
      </p:sp>
      <p:sp>
        <p:nvSpPr>
          <p:cNvPr id="28" name="Rectangle 27"/>
          <p:cNvSpPr/>
          <p:nvPr/>
        </p:nvSpPr>
        <p:spPr>
          <a:xfrm>
            <a:off x="3382467" y="2429842"/>
            <a:ext cx="5215858" cy="28131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100" dirty="0" smtClean="0"/>
              <a:t>ML based prediction model</a:t>
            </a:r>
            <a:endParaRPr lang="en-US" sz="1100" dirty="0"/>
          </a:p>
        </p:txBody>
      </p:sp>
      <p:sp>
        <p:nvSpPr>
          <p:cNvPr id="29" name="Rectangle 28"/>
          <p:cNvSpPr/>
          <p:nvPr/>
        </p:nvSpPr>
        <p:spPr>
          <a:xfrm>
            <a:off x="1291316" y="2986502"/>
            <a:ext cx="7307009" cy="28131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SG" sz="1100" dirty="0" smtClean="0"/>
              <a:t>Predicts probability for subscriber to churn.</a:t>
            </a:r>
            <a:endParaRPr lang="en-US" sz="1100" dirty="0"/>
          </a:p>
        </p:txBody>
      </p:sp>
      <p:sp>
        <p:nvSpPr>
          <p:cNvPr id="30" name="Rectangle 29"/>
          <p:cNvSpPr/>
          <p:nvPr/>
        </p:nvSpPr>
        <p:spPr>
          <a:xfrm>
            <a:off x="1625033" y="3510502"/>
            <a:ext cx="7059356" cy="28131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100" dirty="0" smtClean="0"/>
              <a:t> Static query based logic</a:t>
            </a:r>
            <a:endParaRPr lang="en-US" sz="1100" dirty="0"/>
          </a:p>
        </p:txBody>
      </p:sp>
      <p:sp>
        <p:nvSpPr>
          <p:cNvPr id="31" name="Rectangle 30"/>
          <p:cNvSpPr/>
          <p:nvPr/>
        </p:nvSpPr>
        <p:spPr>
          <a:xfrm>
            <a:off x="2091085" y="4039981"/>
            <a:ext cx="6335109" cy="28131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050" dirty="0" smtClean="0"/>
              <a:t>Learns itself based on the trend and behaviors.</a:t>
            </a:r>
            <a:endParaRPr lang="en-US" sz="1050" dirty="0"/>
          </a:p>
        </p:txBody>
      </p:sp>
    </p:spTree>
    <p:extLst>
      <p:ext uri="{BB962C8B-B14F-4D97-AF65-F5344CB8AC3E}">
        <p14:creationId xmlns:p14="http://schemas.microsoft.com/office/powerpoint/2010/main" xmlns="" val="14334852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a:t>
            </a:r>
            <a:r>
              <a:rPr lang="en-US" dirty="0" smtClean="0"/>
              <a:t>.  Learning Targets</a:t>
            </a:r>
            <a:endParaRPr lang="en-US" dirty="0"/>
          </a:p>
        </p:txBody>
      </p:sp>
      <p:graphicFrame>
        <p:nvGraphicFramePr>
          <p:cNvPr id="10" name="Table 9"/>
          <p:cNvGraphicFramePr>
            <a:graphicFrameLocks noGrp="1"/>
          </p:cNvGraphicFramePr>
          <p:nvPr/>
        </p:nvGraphicFramePr>
        <p:xfrm>
          <a:off x="457197" y="1142168"/>
          <a:ext cx="8032045" cy="3144520"/>
        </p:xfrm>
        <a:graphic>
          <a:graphicData uri="http://schemas.openxmlformats.org/drawingml/2006/table">
            <a:tbl>
              <a:tblPr firstRow="1" bandRow="1">
                <a:tableStyleId>{5C22544A-7EE6-4342-B048-85BDC9FD1C3A}</a:tableStyleId>
              </a:tblPr>
              <a:tblGrid>
                <a:gridCol w="1606409"/>
                <a:gridCol w="1606409"/>
                <a:gridCol w="1606409"/>
                <a:gridCol w="1606409"/>
                <a:gridCol w="1606409"/>
              </a:tblGrid>
              <a:tr h="370840">
                <a:tc>
                  <a:txBody>
                    <a:bodyPr/>
                    <a:lstStyle/>
                    <a:p>
                      <a:r>
                        <a:rPr lang="en-IN" dirty="0" smtClean="0"/>
                        <a:t>Team member</a:t>
                      </a:r>
                      <a:endParaRPr lang="en-IN" dirty="0"/>
                    </a:p>
                  </a:txBody>
                  <a:tcPr/>
                </a:tc>
                <a:tc>
                  <a:txBody>
                    <a:bodyPr/>
                    <a:lstStyle/>
                    <a:p>
                      <a:r>
                        <a:rPr lang="en-IN" dirty="0" smtClean="0"/>
                        <a:t>Training</a:t>
                      </a:r>
                      <a:endParaRPr lang="en-IN" dirty="0"/>
                    </a:p>
                  </a:txBody>
                  <a:tcPr/>
                </a:tc>
                <a:tc>
                  <a:txBody>
                    <a:bodyPr/>
                    <a:lstStyle/>
                    <a:p>
                      <a:r>
                        <a:rPr lang="en-IN" dirty="0" smtClean="0"/>
                        <a:t>Detail</a:t>
                      </a:r>
                      <a:endParaRPr lang="en-IN" dirty="0"/>
                    </a:p>
                  </a:txBody>
                  <a:tcPr/>
                </a:tc>
                <a:tc>
                  <a:txBody>
                    <a:bodyPr/>
                    <a:lstStyle/>
                    <a:p>
                      <a:r>
                        <a:rPr lang="en-IN" dirty="0" smtClean="0"/>
                        <a:t>Progress</a:t>
                      </a:r>
                      <a:endParaRPr lang="en-IN" dirty="0"/>
                    </a:p>
                  </a:txBody>
                  <a:tcPr/>
                </a:tc>
                <a:tc>
                  <a:txBody>
                    <a:bodyPr/>
                    <a:lstStyle/>
                    <a:p>
                      <a:r>
                        <a:rPr lang="en-IN" dirty="0" smtClean="0"/>
                        <a:t>Target</a:t>
                      </a:r>
                      <a:r>
                        <a:rPr lang="en-IN" baseline="0" dirty="0" smtClean="0"/>
                        <a:t> Date</a:t>
                      </a:r>
                      <a:endParaRPr lang="en-IN" dirty="0"/>
                    </a:p>
                  </a:txBody>
                  <a:tcPr/>
                </a:tc>
              </a:tr>
              <a:tr h="370840">
                <a:tc>
                  <a:txBody>
                    <a:bodyPr/>
                    <a:lstStyle/>
                    <a:p>
                      <a:r>
                        <a:rPr lang="en-IN" sz="1100" dirty="0" smtClean="0"/>
                        <a:t>Nimish</a:t>
                      </a:r>
                      <a:r>
                        <a:rPr lang="en-IN" sz="1100" baseline="0" dirty="0" smtClean="0"/>
                        <a:t> P.</a:t>
                      </a:r>
                      <a:endParaRPr lang="en-IN" sz="1100" dirty="0"/>
                    </a:p>
                  </a:txBody>
                  <a:tcPr/>
                </a:tc>
                <a:tc>
                  <a:txBody>
                    <a:bodyPr/>
                    <a:lstStyle/>
                    <a:p>
                      <a:r>
                        <a:rPr lang="en-IN" sz="1100" dirty="0" smtClean="0"/>
                        <a:t>Machine Learning</a:t>
                      </a:r>
                      <a:endParaRPr lang="en-IN" sz="1100" dirty="0"/>
                    </a:p>
                  </a:txBody>
                  <a:tcPr/>
                </a:tc>
                <a:tc>
                  <a:txBody>
                    <a:bodyPr/>
                    <a:lstStyle/>
                    <a:p>
                      <a:r>
                        <a:rPr lang="en-IN" sz="1100" dirty="0" smtClean="0"/>
                        <a:t>Stanford</a:t>
                      </a:r>
                      <a:r>
                        <a:rPr lang="en-IN" sz="1100" baseline="0" dirty="0" smtClean="0"/>
                        <a:t> University, (</a:t>
                      </a:r>
                      <a:r>
                        <a:rPr lang="en-IN" sz="1100" baseline="0" dirty="0" err="1" smtClean="0"/>
                        <a:t>coursera</a:t>
                      </a:r>
                      <a:r>
                        <a:rPr lang="en-IN" sz="1100" baseline="0" dirty="0" smtClean="0"/>
                        <a:t>)</a:t>
                      </a:r>
                      <a:endParaRPr lang="en-IN" sz="1100" dirty="0"/>
                    </a:p>
                  </a:txBody>
                  <a:tcPr/>
                </a:tc>
                <a:tc>
                  <a:txBody>
                    <a:bodyPr/>
                    <a:lstStyle/>
                    <a:p>
                      <a:r>
                        <a:rPr lang="en-IN" sz="1100" dirty="0" smtClean="0"/>
                        <a:t>100%</a:t>
                      </a:r>
                      <a:endParaRPr lang="en-IN" sz="1100" dirty="0"/>
                    </a:p>
                  </a:txBody>
                  <a:tcPr/>
                </a:tc>
                <a:tc>
                  <a:txBody>
                    <a:bodyPr/>
                    <a:lstStyle/>
                    <a:p>
                      <a:r>
                        <a:rPr lang="en-IN" sz="1100" dirty="0" smtClean="0"/>
                        <a:t>Na</a:t>
                      </a:r>
                      <a:endParaRPr lang="en-IN" sz="1100" dirty="0"/>
                    </a:p>
                  </a:txBody>
                  <a:tcPr/>
                </a:tc>
              </a:tr>
              <a:tr h="370840">
                <a:tc>
                  <a:txBody>
                    <a:bodyPr/>
                    <a:lstStyle/>
                    <a:p>
                      <a:r>
                        <a:rPr lang="en-IN" sz="1100" dirty="0" smtClean="0"/>
                        <a:t>Nimish</a:t>
                      </a:r>
                      <a:r>
                        <a:rPr lang="en-IN" sz="1100" baseline="0" dirty="0" smtClean="0"/>
                        <a:t> P.</a:t>
                      </a:r>
                      <a:endParaRPr lang="en-IN"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100" dirty="0" smtClean="0"/>
                        <a:t>Introduction</a:t>
                      </a:r>
                      <a:r>
                        <a:rPr lang="en-IN" sz="1100" baseline="0" dirty="0" smtClean="0"/>
                        <a:t> to python for Data Science</a:t>
                      </a:r>
                      <a:endParaRPr lang="en-IN" sz="1100" dirty="0" smtClean="0"/>
                    </a:p>
                  </a:txBody>
                  <a:tcPr/>
                </a:tc>
                <a:tc>
                  <a:txBody>
                    <a:bodyPr/>
                    <a:lstStyle/>
                    <a:p>
                      <a:r>
                        <a:rPr lang="en-IN" sz="1100" dirty="0" err="1" smtClean="0"/>
                        <a:t>Edx</a:t>
                      </a:r>
                      <a:endParaRPr lang="en-IN" sz="1100" dirty="0"/>
                    </a:p>
                  </a:txBody>
                  <a:tcPr/>
                </a:tc>
                <a:tc>
                  <a:txBody>
                    <a:bodyPr/>
                    <a:lstStyle/>
                    <a:p>
                      <a:r>
                        <a:rPr lang="en-IN" sz="1100" dirty="0" smtClean="0"/>
                        <a:t>100%</a:t>
                      </a:r>
                      <a:endParaRPr lang="en-IN" sz="1100" dirty="0"/>
                    </a:p>
                  </a:txBody>
                  <a:tcPr/>
                </a:tc>
                <a:tc>
                  <a:txBody>
                    <a:bodyPr/>
                    <a:lstStyle/>
                    <a:p>
                      <a:r>
                        <a:rPr lang="en-IN" sz="1100" dirty="0" smtClean="0"/>
                        <a:t>Na</a:t>
                      </a:r>
                      <a:endParaRPr lang="en-IN" sz="1100" dirty="0"/>
                    </a:p>
                  </a:txBody>
                  <a:tcPr/>
                </a:tc>
              </a:tr>
              <a:tr h="370840">
                <a:tc>
                  <a:txBody>
                    <a:bodyPr/>
                    <a:lstStyle/>
                    <a:p>
                      <a:r>
                        <a:rPr lang="en-IN" sz="1100" dirty="0" smtClean="0"/>
                        <a:t>Nimish P.</a:t>
                      </a:r>
                      <a:endParaRPr lang="en-IN" sz="1100" dirty="0"/>
                    </a:p>
                  </a:txBody>
                  <a:tcPr/>
                </a:tc>
                <a:tc>
                  <a:txBody>
                    <a:bodyPr/>
                    <a:lstStyle/>
                    <a:p>
                      <a:r>
                        <a:rPr lang="en-IN" sz="1100" dirty="0" smtClean="0"/>
                        <a:t>Deep</a:t>
                      </a:r>
                      <a:r>
                        <a:rPr lang="en-IN" sz="1100" baseline="0" dirty="0" smtClean="0"/>
                        <a:t> Learning Specialization</a:t>
                      </a:r>
                      <a:endParaRPr lang="en-IN" sz="1100" dirty="0"/>
                    </a:p>
                  </a:txBody>
                  <a:tcPr/>
                </a:tc>
                <a:tc>
                  <a:txBody>
                    <a:bodyPr/>
                    <a:lstStyle/>
                    <a:p>
                      <a:r>
                        <a:rPr lang="en-IN" sz="1100" dirty="0" err="1" smtClean="0"/>
                        <a:t>Coursera</a:t>
                      </a:r>
                      <a:endParaRPr lang="en-IN" sz="1100" dirty="0"/>
                    </a:p>
                  </a:txBody>
                  <a:tcPr/>
                </a:tc>
                <a:tc>
                  <a:txBody>
                    <a:bodyPr/>
                    <a:lstStyle/>
                    <a:p>
                      <a:r>
                        <a:rPr lang="en-IN" sz="1100" dirty="0" smtClean="0"/>
                        <a:t>50%</a:t>
                      </a:r>
                      <a:endParaRPr lang="en-IN" sz="1100" dirty="0"/>
                    </a:p>
                  </a:txBody>
                  <a:tcPr/>
                </a:tc>
                <a:tc>
                  <a:txBody>
                    <a:bodyPr/>
                    <a:lstStyle/>
                    <a:p>
                      <a:r>
                        <a:rPr lang="en-IN" sz="1100" dirty="0" smtClean="0"/>
                        <a:t>Jan’18</a:t>
                      </a:r>
                      <a:endParaRPr lang="en-IN" sz="1100" dirty="0"/>
                    </a:p>
                  </a:txBody>
                  <a:tcPr/>
                </a:tc>
              </a:tr>
              <a:tr h="370840">
                <a:tc>
                  <a:txBody>
                    <a:bodyPr/>
                    <a:lstStyle/>
                    <a:p>
                      <a:r>
                        <a:rPr lang="en-IN" sz="1100" dirty="0" smtClean="0"/>
                        <a:t>Puneet</a:t>
                      </a:r>
                      <a:r>
                        <a:rPr lang="en-IN" sz="1100" baseline="0" dirty="0" smtClean="0"/>
                        <a:t> B.</a:t>
                      </a:r>
                      <a:endParaRPr lang="en-IN" sz="1100" dirty="0"/>
                    </a:p>
                  </a:txBody>
                  <a:tcPr/>
                </a:tc>
                <a:tc>
                  <a:txBody>
                    <a:bodyPr/>
                    <a:lstStyle/>
                    <a:p>
                      <a:r>
                        <a:rPr lang="en-IN" sz="1100" dirty="0" smtClean="0"/>
                        <a:t>R</a:t>
                      </a:r>
                    </a:p>
                    <a:p>
                      <a:endParaRPr lang="en-IN" sz="1100" dirty="0"/>
                    </a:p>
                  </a:txBody>
                  <a:tcPr/>
                </a:tc>
                <a:tc>
                  <a:txBody>
                    <a:bodyPr/>
                    <a:lstStyle/>
                    <a:p>
                      <a:r>
                        <a:rPr lang="en-IN" sz="1100" dirty="0" err="1" smtClean="0"/>
                        <a:t>Udacity</a:t>
                      </a:r>
                      <a:endParaRPr lang="en-IN" sz="1100" dirty="0"/>
                    </a:p>
                  </a:txBody>
                  <a:tcPr/>
                </a:tc>
                <a:tc>
                  <a:txBody>
                    <a:bodyPr/>
                    <a:lstStyle/>
                    <a:p>
                      <a:r>
                        <a:rPr lang="en-IN" sz="1100" dirty="0" smtClean="0"/>
                        <a:t>28%</a:t>
                      </a:r>
                      <a:endParaRPr lang="en-IN" sz="1100" dirty="0"/>
                    </a:p>
                  </a:txBody>
                  <a:tcPr/>
                </a:tc>
                <a:tc>
                  <a:txBody>
                    <a:bodyPr/>
                    <a:lstStyle/>
                    <a:p>
                      <a:r>
                        <a:rPr lang="en-IN" sz="1100" dirty="0" smtClean="0"/>
                        <a:t>Dec’17</a:t>
                      </a:r>
                      <a:endParaRPr lang="en-IN" sz="1100" dirty="0"/>
                    </a:p>
                  </a:txBody>
                  <a:tcPr/>
                </a:tc>
              </a:tr>
              <a:tr h="370840">
                <a:tc>
                  <a:txBody>
                    <a:bodyPr/>
                    <a:lstStyle/>
                    <a:p>
                      <a:r>
                        <a:rPr lang="en-IN" sz="1100" dirty="0" smtClean="0"/>
                        <a:t>Puneet</a:t>
                      </a:r>
                      <a:r>
                        <a:rPr lang="en-IN" sz="1100" baseline="0" dirty="0" smtClean="0"/>
                        <a:t> B.</a:t>
                      </a:r>
                      <a:endParaRPr lang="en-IN" sz="1100" dirty="0"/>
                    </a:p>
                  </a:txBody>
                  <a:tcPr/>
                </a:tc>
                <a:tc>
                  <a:txBody>
                    <a:bodyPr/>
                    <a:lstStyle/>
                    <a:p>
                      <a:r>
                        <a:rPr lang="en-IN" sz="1100" dirty="0" smtClean="0"/>
                        <a:t>Machine</a:t>
                      </a:r>
                      <a:r>
                        <a:rPr lang="en-IN" sz="1100" baseline="0" dirty="0" smtClean="0"/>
                        <a:t> Learning</a:t>
                      </a:r>
                      <a:endParaRPr lang="en-IN" sz="1100" dirty="0" smtClean="0"/>
                    </a:p>
                  </a:txBody>
                  <a:tcPr/>
                </a:tc>
                <a:tc>
                  <a:txBody>
                    <a:bodyPr/>
                    <a:lstStyle/>
                    <a:p>
                      <a:r>
                        <a:rPr lang="en-IN" sz="1100" dirty="0" err="1" smtClean="0"/>
                        <a:t>Udacity</a:t>
                      </a:r>
                      <a:endParaRPr lang="en-IN" sz="1100" dirty="0"/>
                    </a:p>
                  </a:txBody>
                  <a:tcPr/>
                </a:tc>
                <a:tc>
                  <a:txBody>
                    <a:bodyPr/>
                    <a:lstStyle/>
                    <a:p>
                      <a:r>
                        <a:rPr lang="en-IN" sz="1100" dirty="0" smtClean="0"/>
                        <a:t>43%</a:t>
                      </a:r>
                      <a:endParaRPr lang="en-IN" sz="1100" dirty="0"/>
                    </a:p>
                  </a:txBody>
                  <a:tcPr/>
                </a:tc>
                <a:tc>
                  <a:txBody>
                    <a:bodyPr/>
                    <a:lstStyle/>
                    <a:p>
                      <a:r>
                        <a:rPr lang="en-IN" sz="1100" dirty="0" smtClean="0"/>
                        <a:t>Dec’17</a:t>
                      </a:r>
                      <a:endParaRPr lang="en-IN" sz="1100" dirty="0"/>
                    </a:p>
                  </a:txBody>
                  <a:tcPr/>
                </a:tc>
              </a:tr>
              <a:tr h="370840">
                <a:tc>
                  <a:txBody>
                    <a:bodyPr/>
                    <a:lstStyle/>
                    <a:p>
                      <a:r>
                        <a:rPr lang="en-IN" sz="1100" dirty="0" smtClean="0"/>
                        <a:t>Puneet</a:t>
                      </a:r>
                      <a:r>
                        <a:rPr lang="en-IN" sz="1100" baseline="0" dirty="0" smtClean="0"/>
                        <a:t> B.</a:t>
                      </a:r>
                      <a:endParaRPr lang="en-IN" sz="1100" dirty="0"/>
                    </a:p>
                  </a:txBody>
                  <a:tcPr/>
                </a:tc>
                <a:tc>
                  <a:txBody>
                    <a:bodyPr/>
                    <a:lstStyle/>
                    <a:p>
                      <a:r>
                        <a:rPr lang="en-IN" sz="1100" dirty="0" smtClean="0"/>
                        <a:t>AA-Applied Analytics</a:t>
                      </a:r>
                    </a:p>
                  </a:txBody>
                  <a:tcPr/>
                </a:tc>
                <a:tc>
                  <a:txBody>
                    <a:bodyPr/>
                    <a:lstStyle/>
                    <a:p>
                      <a:r>
                        <a:rPr lang="en-IN" sz="1100" dirty="0" smtClean="0"/>
                        <a:t>Global Campus/Lynda</a:t>
                      </a:r>
                      <a:endParaRPr lang="en-IN" sz="1100" dirty="0"/>
                    </a:p>
                  </a:txBody>
                  <a:tcPr/>
                </a:tc>
                <a:tc>
                  <a:txBody>
                    <a:bodyPr/>
                    <a:lstStyle/>
                    <a:p>
                      <a:r>
                        <a:rPr lang="en-IN" sz="1100" dirty="0" smtClean="0"/>
                        <a:t>25%</a:t>
                      </a:r>
                      <a:endParaRPr lang="en-IN" sz="1100" dirty="0"/>
                    </a:p>
                  </a:txBody>
                  <a:tcPr/>
                </a:tc>
                <a:tc>
                  <a:txBody>
                    <a:bodyPr/>
                    <a:lstStyle/>
                    <a:p>
                      <a:r>
                        <a:rPr lang="en-IN" sz="1100" dirty="0" smtClean="0"/>
                        <a:t>Dec’17</a:t>
                      </a:r>
                      <a:endParaRPr lang="en-IN" sz="1100" dirty="0"/>
                    </a:p>
                  </a:txBody>
                  <a:tcPr/>
                </a:tc>
              </a:tr>
            </a:tbl>
          </a:graphicData>
        </a:graphic>
      </p:graphicFrame>
    </p:spTree>
    <p:extLst>
      <p:ext uri="{BB962C8B-B14F-4D97-AF65-F5344CB8AC3E}">
        <p14:creationId xmlns:p14="http://schemas.microsoft.com/office/powerpoint/2010/main" xmlns="" val="32222619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3</a:t>
            </a:r>
            <a:r>
              <a:rPr lang="en-US" dirty="0" smtClean="0"/>
              <a:t>. Project Description</a:t>
            </a:r>
            <a:endParaRPr lang="en-US" dirty="0"/>
          </a:p>
        </p:txBody>
      </p:sp>
      <p:sp>
        <p:nvSpPr>
          <p:cNvPr id="3" name="Content Placeholder 2"/>
          <p:cNvSpPr>
            <a:spLocks noGrp="1"/>
          </p:cNvSpPr>
          <p:nvPr>
            <p:ph idx="1"/>
          </p:nvPr>
        </p:nvSpPr>
        <p:spPr>
          <a:xfrm>
            <a:off x="459883" y="1315365"/>
            <a:ext cx="8276114" cy="2680901"/>
          </a:xfrm>
        </p:spPr>
        <p:txBody>
          <a:bodyPr>
            <a:normAutofit/>
          </a:bodyPr>
          <a:lstStyle/>
          <a:p>
            <a:endParaRPr lang="en-US" sz="2000" b="1" dirty="0" smtClean="0">
              <a:solidFill>
                <a:srgbClr val="C9DB03"/>
              </a:solidFill>
              <a:latin typeface="Telenor" pitchFamily="50" charset="0"/>
            </a:endParaRPr>
          </a:p>
          <a:p>
            <a:endParaRPr lang="en-US" sz="2000" b="1" dirty="0" smtClean="0">
              <a:solidFill>
                <a:srgbClr val="C9DB03"/>
              </a:solidFill>
              <a:latin typeface="Telenor" pitchFamily="50" charset="0"/>
            </a:endParaRPr>
          </a:p>
          <a:p>
            <a:endParaRPr lang="en-US" sz="2000" b="1" dirty="0">
              <a:solidFill>
                <a:srgbClr val="C9DB03"/>
              </a:solidFill>
              <a:latin typeface="Telenor" pitchFamily="50" charset="0"/>
            </a:endParaRPr>
          </a:p>
        </p:txBody>
      </p:sp>
      <p:sp>
        <p:nvSpPr>
          <p:cNvPr id="4" name="Rectangle 3"/>
          <p:cNvSpPr/>
          <p:nvPr/>
        </p:nvSpPr>
        <p:spPr>
          <a:xfrm>
            <a:off x="461817" y="1546346"/>
            <a:ext cx="8274179" cy="2968504"/>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285750" lvl="0" indent="-285750" fontAlgn="ctr">
              <a:spcBef>
                <a:spcPts val="600"/>
              </a:spcBef>
              <a:buFont typeface="Arial" panose="020B0604020202020204" pitchFamily="34" charset="0"/>
              <a:buChar char="•"/>
            </a:pPr>
            <a:r>
              <a:rPr lang="en-US" sz="1400" dirty="0" smtClean="0"/>
              <a:t> </a:t>
            </a:r>
            <a:endParaRPr lang="en-US" sz="1400" dirty="0"/>
          </a:p>
        </p:txBody>
      </p:sp>
      <p:sp>
        <p:nvSpPr>
          <p:cNvPr id="9" name="Content Placeholder 2"/>
          <p:cNvSpPr txBox="1">
            <a:spLocks/>
          </p:cNvSpPr>
          <p:nvPr/>
        </p:nvSpPr>
        <p:spPr>
          <a:xfrm>
            <a:off x="612283" y="1467765"/>
            <a:ext cx="8276114" cy="2680901"/>
          </a:xfrm>
          <a:prstGeom prst="rect">
            <a:avLst/>
          </a:prstGeom>
        </p:spPr>
        <p:txBody>
          <a:bodyPr vert="horz">
            <a:normAutofit/>
          </a:bodyPr>
          <a:lstStyle/>
          <a:p>
            <a:pPr marL="548640" marR="0" lvl="0" indent="-411480" algn="l" defTabSz="914400" rtl="0" eaLnBrk="1" fontAlgn="auto" latinLnBrk="0" hangingPunct="1">
              <a:lnSpc>
                <a:spcPct val="100000"/>
              </a:lnSpc>
              <a:spcBef>
                <a:spcPct val="20000"/>
              </a:spcBef>
              <a:spcAft>
                <a:spcPts val="0"/>
              </a:spcAft>
              <a:buClr>
                <a:schemeClr val="tx1">
                  <a:shade val="95000"/>
                </a:schemeClr>
              </a:buClr>
              <a:buSzPct val="65000"/>
              <a:buFont typeface="Wingdings 2"/>
              <a:buChar char=""/>
              <a:tabLst/>
              <a:defRPr/>
            </a:pPr>
            <a:r>
              <a:rPr kumimoji="0" lang="en-US" sz="2000" b="1" i="0" u="none" strike="noStrike" kern="1200" cap="none" spc="0" normalizeH="0" baseline="0" noProof="0" dirty="0" smtClean="0">
                <a:ln>
                  <a:noFill/>
                </a:ln>
                <a:solidFill>
                  <a:srgbClr val="C9DB03"/>
                </a:solidFill>
                <a:effectLst/>
                <a:uLnTx/>
                <a:uFillTx/>
                <a:latin typeface="Telenor" pitchFamily="50" charset="0"/>
                <a:ea typeface="+mn-ea"/>
                <a:cs typeface="+mn-cs"/>
              </a:rPr>
              <a:t>Title: Churn Prediction</a:t>
            </a:r>
          </a:p>
          <a:p>
            <a:pPr marL="548640" marR="0" lvl="0" indent="-411480" algn="l" defTabSz="914400" rtl="0" eaLnBrk="1" fontAlgn="auto" latinLnBrk="0" hangingPunct="1">
              <a:lnSpc>
                <a:spcPct val="100000"/>
              </a:lnSpc>
              <a:spcBef>
                <a:spcPct val="20000"/>
              </a:spcBef>
              <a:spcAft>
                <a:spcPts val="0"/>
              </a:spcAft>
              <a:buClr>
                <a:schemeClr val="tx1">
                  <a:shade val="95000"/>
                </a:schemeClr>
              </a:buClr>
              <a:buSzPct val="65000"/>
              <a:buFont typeface="Wingdings 2"/>
              <a:buChar char=""/>
              <a:tabLst/>
              <a:defRPr/>
            </a:pPr>
            <a:r>
              <a:rPr kumimoji="0" lang="en-US" sz="2000" b="1" i="0" u="none" strike="noStrike" kern="1200" cap="none" spc="0" normalizeH="0" baseline="0" noProof="0" dirty="0" smtClean="0">
                <a:ln>
                  <a:noFill/>
                </a:ln>
                <a:solidFill>
                  <a:srgbClr val="C9DB03"/>
                </a:solidFill>
                <a:effectLst/>
                <a:uLnTx/>
                <a:uFillTx/>
                <a:latin typeface="Telenor" pitchFamily="50" charset="0"/>
                <a:ea typeface="+mn-ea"/>
                <a:cs typeface="+mn-cs"/>
              </a:rPr>
              <a:t>Concepts: </a:t>
            </a:r>
            <a:r>
              <a:rPr lang="en-US" sz="2000" b="1" noProof="0" dirty="0" smtClean="0">
                <a:solidFill>
                  <a:srgbClr val="C9DB03"/>
                </a:solidFill>
                <a:latin typeface="Telenor" pitchFamily="50" charset="0"/>
                <a:ea typeface="+mn-ea"/>
              </a:rPr>
              <a:t>Based on the subscriber usage and behaviors , predict if the subscriber will be tending to churn or not.</a:t>
            </a:r>
            <a:endParaRPr kumimoji="0" lang="en-US" sz="2000" b="1" i="0" u="none" strike="noStrike" kern="1200" cap="none" spc="0" normalizeH="0" baseline="0" noProof="0" dirty="0" smtClean="0">
              <a:ln>
                <a:noFill/>
              </a:ln>
              <a:solidFill>
                <a:srgbClr val="C9DB03"/>
              </a:solidFill>
              <a:effectLst/>
              <a:uLnTx/>
              <a:uFillTx/>
              <a:latin typeface="Telenor" pitchFamily="50" charset="0"/>
              <a:ea typeface="+mn-ea"/>
              <a:cs typeface="+mn-cs"/>
            </a:endParaRPr>
          </a:p>
          <a:p>
            <a:pPr marL="548640" marR="0" lvl="0" indent="-411480" algn="l" defTabSz="914400" rtl="0" eaLnBrk="1" fontAlgn="auto" latinLnBrk="0" hangingPunct="1">
              <a:lnSpc>
                <a:spcPct val="100000"/>
              </a:lnSpc>
              <a:spcBef>
                <a:spcPct val="20000"/>
              </a:spcBef>
              <a:spcAft>
                <a:spcPts val="0"/>
              </a:spcAft>
              <a:buClr>
                <a:schemeClr val="tx1">
                  <a:shade val="95000"/>
                </a:schemeClr>
              </a:buClr>
              <a:buSzPct val="65000"/>
              <a:tabLst/>
              <a:defRPr/>
            </a:pPr>
            <a:endParaRPr kumimoji="0" lang="en-US" sz="2000" b="1" i="0" u="none" strike="noStrike" kern="1200" cap="none" spc="0" normalizeH="0" baseline="0" noProof="0" dirty="0" smtClean="0">
              <a:ln>
                <a:noFill/>
              </a:ln>
              <a:solidFill>
                <a:srgbClr val="C9DB03"/>
              </a:solidFill>
              <a:effectLst/>
              <a:uLnTx/>
              <a:uFillTx/>
              <a:latin typeface="Telenor" pitchFamily="50" charset="0"/>
              <a:ea typeface="+mn-ea"/>
              <a:cs typeface="+mn-cs"/>
            </a:endParaRPr>
          </a:p>
          <a:p>
            <a:pPr marL="548640" marR="0" lvl="0" indent="-411480" algn="l" defTabSz="914400" rtl="0" eaLnBrk="1" fontAlgn="auto" latinLnBrk="0" hangingPunct="1">
              <a:lnSpc>
                <a:spcPct val="100000"/>
              </a:lnSpc>
              <a:spcBef>
                <a:spcPct val="20000"/>
              </a:spcBef>
              <a:spcAft>
                <a:spcPts val="0"/>
              </a:spcAft>
              <a:buClr>
                <a:schemeClr val="tx1">
                  <a:shade val="95000"/>
                </a:schemeClr>
              </a:buClr>
              <a:buSzPct val="65000"/>
              <a:buFont typeface="Wingdings 2"/>
              <a:buChar char=""/>
              <a:tabLst/>
              <a:defRPr/>
            </a:pPr>
            <a:endParaRPr kumimoji="0" lang="en-US" sz="2000" b="1" i="0" u="none" strike="noStrike" kern="1200" cap="none" spc="0" normalizeH="0" baseline="0" noProof="0" dirty="0">
              <a:ln>
                <a:noFill/>
              </a:ln>
              <a:solidFill>
                <a:srgbClr val="C9DB03"/>
              </a:solidFill>
              <a:effectLst/>
              <a:uLnTx/>
              <a:uFillTx/>
              <a:latin typeface="Telenor" pitchFamily="50" charset="0"/>
              <a:ea typeface="+mn-ea"/>
              <a:cs typeface="+mn-cs"/>
            </a:endParaRPr>
          </a:p>
        </p:txBody>
      </p:sp>
    </p:spTree>
    <p:extLst>
      <p:ext uri="{BB962C8B-B14F-4D97-AF65-F5344CB8AC3E}">
        <p14:creationId xmlns:p14="http://schemas.microsoft.com/office/powerpoint/2010/main" xmlns="" val="32222619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4</a:t>
            </a:r>
            <a:r>
              <a:rPr lang="en-US" dirty="0" smtClean="0"/>
              <a:t>. </a:t>
            </a:r>
            <a:r>
              <a:rPr lang="en-US" dirty="0"/>
              <a:t>Current workaround for pain points</a:t>
            </a:r>
          </a:p>
        </p:txBody>
      </p:sp>
      <p:sp>
        <p:nvSpPr>
          <p:cNvPr id="9" name="Rectangle 8"/>
          <p:cNvSpPr/>
          <p:nvPr/>
        </p:nvSpPr>
        <p:spPr>
          <a:xfrm>
            <a:off x="461820" y="2320526"/>
            <a:ext cx="1607156" cy="1072594"/>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800" b="1" dirty="0" smtClean="0">
                <a:solidFill>
                  <a:srgbClr val="C9DB03"/>
                </a:solidFill>
                <a:latin typeface="Telenor" pitchFamily="50" charset="0"/>
              </a:rPr>
              <a:t>Workaround</a:t>
            </a:r>
            <a:endParaRPr lang="en-US" sz="1800" b="1" dirty="0">
              <a:solidFill>
                <a:srgbClr val="C9DB03"/>
              </a:solidFill>
              <a:latin typeface="Telenor" pitchFamily="50" charset="0"/>
            </a:endParaRPr>
          </a:p>
        </p:txBody>
      </p:sp>
      <p:sp>
        <p:nvSpPr>
          <p:cNvPr id="11" name="Rectangle 10"/>
          <p:cNvSpPr/>
          <p:nvPr/>
        </p:nvSpPr>
        <p:spPr>
          <a:xfrm>
            <a:off x="461820" y="841353"/>
            <a:ext cx="1607156" cy="1072594"/>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800" b="1" dirty="0" smtClean="0">
                <a:solidFill>
                  <a:srgbClr val="C9DB03"/>
                </a:solidFill>
                <a:latin typeface="Telenor" pitchFamily="50" charset="0"/>
              </a:rPr>
              <a:t>Pain points</a:t>
            </a:r>
            <a:endParaRPr lang="en-US" sz="1800" b="1" dirty="0">
              <a:solidFill>
                <a:srgbClr val="C9DB03"/>
              </a:solidFill>
              <a:latin typeface="Telenor" pitchFamily="50" charset="0"/>
            </a:endParaRPr>
          </a:p>
        </p:txBody>
      </p:sp>
      <p:sp>
        <p:nvSpPr>
          <p:cNvPr id="12" name="Rectangle 11"/>
          <p:cNvSpPr/>
          <p:nvPr/>
        </p:nvSpPr>
        <p:spPr>
          <a:xfrm>
            <a:off x="461820" y="3537295"/>
            <a:ext cx="1607156" cy="1072594"/>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1800" b="1" dirty="0" smtClean="0">
                <a:solidFill>
                  <a:srgbClr val="C9DB03"/>
                </a:solidFill>
                <a:latin typeface="Telenor" pitchFamily="50" charset="0"/>
              </a:rPr>
              <a:t>Solution</a:t>
            </a:r>
            <a:endParaRPr lang="en-US" sz="1800" b="1" dirty="0">
              <a:solidFill>
                <a:srgbClr val="C9DB03"/>
              </a:solidFill>
              <a:latin typeface="Telenor" pitchFamily="50" charset="0"/>
            </a:endParaRPr>
          </a:p>
        </p:txBody>
      </p:sp>
      <p:sp>
        <p:nvSpPr>
          <p:cNvPr id="18" name="Rectangle 17"/>
          <p:cNvSpPr/>
          <p:nvPr/>
        </p:nvSpPr>
        <p:spPr>
          <a:xfrm>
            <a:off x="2068976" y="1103654"/>
            <a:ext cx="6665643" cy="1072594"/>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285750" indent="-285750">
              <a:spcBef>
                <a:spcPts val="300"/>
              </a:spcBef>
              <a:buFont typeface="Arial" charset="0"/>
              <a:buChar char="•"/>
            </a:pPr>
            <a:r>
              <a:rPr lang="en-US" sz="1400" dirty="0" smtClean="0"/>
              <a:t> No specific churn  model is working in Telenor now. SAS based churn prediction model is not in use.</a:t>
            </a:r>
          </a:p>
          <a:p>
            <a:pPr marL="285750" indent="-285750">
              <a:spcBef>
                <a:spcPts val="300"/>
              </a:spcBef>
            </a:pPr>
            <a:endParaRPr lang="en-US" sz="1400" dirty="0">
              <a:solidFill>
                <a:schemeClr val="bg1"/>
              </a:solidFill>
              <a:latin typeface="+mj-lt"/>
            </a:endParaRPr>
          </a:p>
        </p:txBody>
      </p:sp>
      <p:sp>
        <p:nvSpPr>
          <p:cNvPr id="19" name="Rectangle 18"/>
          <p:cNvSpPr/>
          <p:nvPr/>
        </p:nvSpPr>
        <p:spPr>
          <a:xfrm>
            <a:off x="2068976" y="2320680"/>
            <a:ext cx="6665643" cy="1072594"/>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285750" indent="-285750">
              <a:spcBef>
                <a:spcPts val="300"/>
              </a:spcBef>
              <a:buFont typeface="Arial" charset="0"/>
              <a:buChar char="•"/>
            </a:pPr>
            <a:r>
              <a:rPr lang="en-US" sz="1400" dirty="0" smtClean="0"/>
              <a:t> It is possible to do static query based analysis and used by business  for retention</a:t>
            </a:r>
            <a:r>
              <a:rPr lang="x-none" sz="1400" dirty="0" smtClean="0"/>
              <a:t> </a:t>
            </a:r>
            <a:r>
              <a:rPr lang="en-IN" sz="1400" dirty="0" smtClean="0"/>
              <a:t>currently</a:t>
            </a:r>
            <a:r>
              <a:rPr lang="en-US" sz="1400" dirty="0" smtClean="0"/>
              <a:t>. However , there is no standard.</a:t>
            </a:r>
            <a:endParaRPr lang="x-none" sz="1400" dirty="0" smtClean="0"/>
          </a:p>
          <a:p>
            <a:pPr marL="285750" indent="-285750">
              <a:spcBef>
                <a:spcPts val="300"/>
              </a:spcBef>
              <a:buFont typeface="Arial" charset="0"/>
              <a:buChar char="•"/>
            </a:pPr>
            <a:r>
              <a:rPr lang="en-US" sz="1400" dirty="0" smtClean="0"/>
              <a:t>PI based pilot churn model in progress </a:t>
            </a:r>
          </a:p>
          <a:p>
            <a:pPr marL="285750" indent="-285750">
              <a:spcBef>
                <a:spcPts val="300"/>
              </a:spcBef>
            </a:pPr>
            <a:endParaRPr lang="en-US" sz="1400" dirty="0" smtClean="0"/>
          </a:p>
        </p:txBody>
      </p:sp>
      <p:sp>
        <p:nvSpPr>
          <p:cNvPr id="20" name="Rectangle 19"/>
          <p:cNvSpPr/>
          <p:nvPr/>
        </p:nvSpPr>
        <p:spPr>
          <a:xfrm>
            <a:off x="2068976" y="3537706"/>
            <a:ext cx="6665643" cy="1072594"/>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285750" indent="-285750">
              <a:spcBef>
                <a:spcPts val="300"/>
              </a:spcBef>
              <a:buFont typeface="Arial" charset="0"/>
              <a:buChar char="•"/>
            </a:pPr>
            <a:r>
              <a:rPr lang="en-US" sz="1400" dirty="0" smtClean="0"/>
              <a:t> ML based churn prediction model shall provide list of all potential customers who may churn. This will be done using ML based algorithms to achieve high accuracy on the estimation. There shall be mechanism to validate the accuracy.</a:t>
            </a:r>
            <a:endParaRPr lang="en-US" sz="1400" dirty="0">
              <a:solidFill>
                <a:schemeClr val="bg1"/>
              </a:solidFill>
              <a:latin typeface="+mj-lt"/>
            </a:endParaRPr>
          </a:p>
        </p:txBody>
      </p:sp>
      <p:cxnSp>
        <p:nvCxnSpPr>
          <p:cNvPr id="25" name="Straight Connector 24"/>
          <p:cNvCxnSpPr/>
          <p:nvPr/>
        </p:nvCxnSpPr>
        <p:spPr>
          <a:xfrm>
            <a:off x="461819" y="2245821"/>
            <a:ext cx="8272800" cy="0"/>
          </a:xfrm>
          <a:prstGeom prst="line">
            <a:avLst/>
          </a:prstGeom>
          <a:ln w="6350">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461819" y="3457361"/>
            <a:ext cx="8272800" cy="0"/>
          </a:xfrm>
          <a:prstGeom prst="line">
            <a:avLst/>
          </a:prstGeom>
          <a:ln w="6350">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pic>
        <p:nvPicPr>
          <p:cNvPr id="43011" name="Picture 3" descr="C:\Users\t900710\AppData\Local\Microsoft\Windows\Temporary Internet Files\Content.IE5\E5AJI8YT\businesswomen_merge_idea_800_clr_18580.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02846" y="3819051"/>
            <a:ext cx="925104" cy="925104"/>
          </a:xfrm>
          <a:prstGeom prst="rect">
            <a:avLst/>
          </a:prstGeom>
          <a:noFill/>
          <a:extLst>
            <a:ext uri="{909E8E84-426E-40dd-AFC4-6F175D3DCCD1}">
              <a14:hiddenFill xmlns:a14="http://schemas.microsoft.com/office/drawing/2010/main" xmlns="">
                <a:solidFill>
                  <a:srgbClr val="FFFFFF"/>
                </a:solidFill>
              </a14:hiddenFill>
            </a:ext>
          </a:extLst>
        </p:spPr>
      </p:pic>
      <p:pic>
        <p:nvPicPr>
          <p:cNvPr id="43012" name="Picture 4" descr="C:\Users\t900710\AppData\Local\Microsoft\Windows\Temporary Internet Files\Content.IE5\93FARCT7\puzzle_wall_construction_team_800_clr_19551.p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04730" y="2598923"/>
            <a:ext cx="1121337" cy="841004"/>
          </a:xfrm>
          <a:prstGeom prst="rect">
            <a:avLst/>
          </a:prstGeom>
          <a:noFill/>
          <a:extLst>
            <a:ext uri="{909E8E84-426E-40dd-AFC4-6F175D3DCCD1}">
              <a14:hiddenFill xmlns:a14="http://schemas.microsoft.com/office/drawing/2010/main" xmlns="">
                <a:solidFill>
                  <a:srgbClr val="FFFFFF"/>
                </a:solidFill>
              </a14:hiddenFill>
            </a:ext>
          </a:extLst>
        </p:spPr>
      </p:pic>
      <p:pic>
        <p:nvPicPr>
          <p:cNvPr id="43014" name="Picture 6" descr="C:\Users\t900710\AppData\Local\Microsoft\Windows\Temporary Internet Files\Content.IE5\K23XOO6L\businessman_sword_fight_monster_800_clr_15097.png"/>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759772" y="1431440"/>
            <a:ext cx="925104" cy="92510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1759434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5</a:t>
            </a:r>
            <a:r>
              <a:rPr lang="en-US" dirty="0" smtClean="0"/>
              <a:t>. Solution Details</a:t>
            </a:r>
            <a:endParaRPr lang="en-US" dirty="0"/>
          </a:p>
        </p:txBody>
      </p:sp>
      <p:sp>
        <p:nvSpPr>
          <p:cNvPr id="3" name="Content Placeholder 2"/>
          <p:cNvSpPr>
            <a:spLocks noGrp="1"/>
          </p:cNvSpPr>
          <p:nvPr>
            <p:ph idx="1"/>
          </p:nvPr>
        </p:nvSpPr>
        <p:spPr>
          <a:xfrm>
            <a:off x="255943" y="1315365"/>
            <a:ext cx="2886691" cy="2680901"/>
          </a:xfrm>
        </p:spPr>
        <p:txBody>
          <a:bodyPr>
            <a:normAutofit fontScale="62500" lnSpcReduction="20000"/>
          </a:bodyPr>
          <a:lstStyle/>
          <a:p>
            <a:pPr>
              <a:buNone/>
            </a:pPr>
            <a:r>
              <a:rPr lang="en-US" sz="2000" b="1" dirty="0" smtClean="0">
                <a:solidFill>
                  <a:srgbClr val="C9DB03"/>
                </a:solidFill>
                <a:latin typeface="Telenor" pitchFamily="50" charset="0"/>
              </a:rPr>
              <a:t>Steps:</a:t>
            </a:r>
          </a:p>
          <a:p>
            <a:pPr marL="594360" indent="-457200">
              <a:buFont typeface="+mj-lt"/>
              <a:buAutoNum type="arabicPeriod"/>
            </a:pPr>
            <a:r>
              <a:rPr lang="en-IN" sz="2000" dirty="0" smtClean="0">
                <a:solidFill>
                  <a:srgbClr val="000000"/>
                </a:solidFill>
              </a:rPr>
              <a:t>Define Problem</a:t>
            </a:r>
          </a:p>
          <a:p>
            <a:pPr marL="594360" indent="-457200">
              <a:buFont typeface="+mj-lt"/>
              <a:buAutoNum type="arabicPeriod"/>
            </a:pPr>
            <a:r>
              <a:rPr lang="en-IN" sz="2000" dirty="0" smtClean="0">
                <a:solidFill>
                  <a:srgbClr val="000000"/>
                </a:solidFill>
              </a:rPr>
              <a:t>Prepare Data</a:t>
            </a:r>
          </a:p>
          <a:p>
            <a:pPr marL="594360" indent="-457200">
              <a:buFont typeface="+mj-lt"/>
              <a:buAutoNum type="arabicPeriod"/>
            </a:pPr>
            <a:r>
              <a:rPr lang="en-IN" sz="2000" dirty="0" smtClean="0">
                <a:solidFill>
                  <a:srgbClr val="000000"/>
                </a:solidFill>
              </a:rPr>
              <a:t>Data cleaning/Enrichment</a:t>
            </a:r>
          </a:p>
          <a:p>
            <a:pPr marL="594360" indent="-457200">
              <a:buFont typeface="+mj-lt"/>
              <a:buAutoNum type="arabicPeriod"/>
            </a:pPr>
            <a:r>
              <a:rPr lang="en-IN" sz="2000" dirty="0" smtClean="0">
                <a:solidFill>
                  <a:schemeClr val="bg1">
                    <a:lumMod val="50000"/>
                    <a:lumOff val="50000"/>
                  </a:schemeClr>
                </a:solidFill>
              </a:rPr>
              <a:t>EDA-Define the dataset/Variables</a:t>
            </a:r>
          </a:p>
          <a:p>
            <a:pPr marL="594360" indent="-457200">
              <a:buFont typeface="+mj-lt"/>
              <a:buAutoNum type="arabicPeriod"/>
            </a:pPr>
            <a:r>
              <a:rPr lang="en-IN" sz="2000" dirty="0" smtClean="0">
                <a:solidFill>
                  <a:schemeClr val="accent1">
                    <a:lumMod val="60000"/>
                    <a:lumOff val="40000"/>
                  </a:schemeClr>
                </a:solidFill>
              </a:rPr>
              <a:t>Model developemnt-Develop,Code,Tune Model</a:t>
            </a:r>
          </a:p>
          <a:p>
            <a:pPr marL="594360" indent="-457200">
              <a:buFont typeface="+mj-lt"/>
              <a:buAutoNum type="arabicPeriod"/>
            </a:pPr>
            <a:r>
              <a:rPr lang="en-IN" sz="2000" dirty="0" smtClean="0"/>
              <a:t>Model Evaluation</a:t>
            </a:r>
          </a:p>
          <a:p>
            <a:pPr marL="594360" indent="-457200">
              <a:buFont typeface="+mj-lt"/>
              <a:buAutoNum type="arabicPeriod"/>
            </a:pPr>
            <a:r>
              <a:rPr lang="en-IN" sz="2000" dirty="0" smtClean="0"/>
              <a:t>Improve Results.</a:t>
            </a:r>
          </a:p>
          <a:p>
            <a:pPr marL="594360" indent="-457200">
              <a:buFont typeface="+mj-lt"/>
              <a:buAutoNum type="arabicPeriod"/>
            </a:pPr>
            <a:r>
              <a:rPr lang="en-IN" sz="2000" dirty="0" smtClean="0"/>
              <a:t>Present Results.</a:t>
            </a:r>
          </a:p>
          <a:p>
            <a:pPr marL="594360" indent="-457200">
              <a:buFont typeface="+mj-lt"/>
              <a:buAutoNum type="arabicPeriod"/>
            </a:pPr>
            <a:r>
              <a:rPr lang="en-IN" sz="2000" dirty="0" smtClean="0"/>
              <a:t>Deploy Model</a:t>
            </a:r>
          </a:p>
          <a:p>
            <a:pPr marL="594360" indent="-457200">
              <a:buFont typeface="+mj-lt"/>
              <a:buAutoNum type="arabicPeriod"/>
            </a:pPr>
            <a:r>
              <a:rPr lang="en-IN" sz="2000" dirty="0" smtClean="0"/>
              <a:t>Run, Recalibrate model</a:t>
            </a:r>
          </a:p>
          <a:p>
            <a:pPr>
              <a:buNone/>
            </a:pPr>
            <a:endParaRPr lang="en-US" sz="2000" b="1" dirty="0" smtClean="0">
              <a:solidFill>
                <a:srgbClr val="C9DB03"/>
              </a:solidFill>
              <a:latin typeface="Telenor" pitchFamily="50" charset="0"/>
            </a:endParaRPr>
          </a:p>
          <a:p>
            <a:endParaRPr lang="en-US" sz="2000" b="1" dirty="0" smtClean="0">
              <a:solidFill>
                <a:srgbClr val="C9DB03"/>
              </a:solidFill>
              <a:latin typeface="Telenor" pitchFamily="50" charset="0"/>
            </a:endParaRPr>
          </a:p>
          <a:p>
            <a:endParaRPr lang="en-US" sz="2000" b="1" dirty="0">
              <a:solidFill>
                <a:srgbClr val="C9DB03"/>
              </a:solidFill>
              <a:latin typeface="Telenor" pitchFamily="50" charset="0"/>
            </a:endParaRPr>
          </a:p>
        </p:txBody>
      </p:sp>
      <p:sp>
        <p:nvSpPr>
          <p:cNvPr id="4" name="Rectangle 3"/>
          <p:cNvSpPr/>
          <p:nvPr/>
        </p:nvSpPr>
        <p:spPr>
          <a:xfrm>
            <a:off x="461817" y="1546346"/>
            <a:ext cx="8274179" cy="2968504"/>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285750" lvl="0" indent="-285750" fontAlgn="ctr">
              <a:spcBef>
                <a:spcPts val="600"/>
              </a:spcBef>
              <a:buFont typeface="Arial" panose="020B0604020202020204" pitchFamily="34" charset="0"/>
              <a:buChar char="•"/>
            </a:pPr>
            <a:r>
              <a:rPr lang="en-US" sz="1400" dirty="0" smtClean="0"/>
              <a:t> </a:t>
            </a:r>
            <a:endParaRPr lang="en-US" sz="1400" dirty="0"/>
          </a:p>
        </p:txBody>
      </p:sp>
      <p:pic>
        <p:nvPicPr>
          <p:cNvPr id="5" name="Picture 4"/>
          <p:cNvPicPr>
            <a:picLocks noChangeAspect="1"/>
          </p:cNvPicPr>
          <p:nvPr/>
        </p:nvPicPr>
        <p:blipFill>
          <a:blip r:embed="rId2"/>
          <a:stretch>
            <a:fillRect/>
          </a:stretch>
        </p:blipFill>
        <p:spPr>
          <a:xfrm>
            <a:off x="3215979" y="1063229"/>
            <a:ext cx="5835317" cy="3117379"/>
          </a:xfrm>
          <a:prstGeom prst="rect">
            <a:avLst/>
          </a:prstGeom>
        </p:spPr>
      </p:pic>
    </p:spTree>
    <p:extLst>
      <p:ext uri="{BB962C8B-B14F-4D97-AF65-F5344CB8AC3E}">
        <p14:creationId xmlns:p14="http://schemas.microsoft.com/office/powerpoint/2010/main" xmlns="" val="32222619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5</a:t>
            </a:r>
            <a:r>
              <a:rPr lang="en-US" dirty="0" smtClean="0"/>
              <a:t>. Solution Details</a:t>
            </a:r>
            <a:endParaRPr lang="en-US" dirty="0"/>
          </a:p>
        </p:txBody>
      </p:sp>
      <p:sp>
        <p:nvSpPr>
          <p:cNvPr id="3" name="Content Placeholder 2"/>
          <p:cNvSpPr>
            <a:spLocks noGrp="1"/>
          </p:cNvSpPr>
          <p:nvPr>
            <p:ph idx="1"/>
          </p:nvPr>
        </p:nvSpPr>
        <p:spPr>
          <a:xfrm>
            <a:off x="459883" y="1315365"/>
            <a:ext cx="8276114" cy="2680901"/>
          </a:xfrm>
        </p:spPr>
        <p:txBody>
          <a:bodyPr>
            <a:normAutofit/>
          </a:bodyPr>
          <a:lstStyle/>
          <a:p>
            <a:pPr>
              <a:buNone/>
            </a:pPr>
            <a:endParaRPr lang="en-US" sz="2000" b="1" dirty="0" smtClean="0">
              <a:solidFill>
                <a:srgbClr val="C9DB03"/>
              </a:solidFill>
              <a:latin typeface="Telenor" pitchFamily="50" charset="0"/>
            </a:endParaRPr>
          </a:p>
          <a:p>
            <a:endParaRPr lang="en-US" sz="2000" b="1" dirty="0">
              <a:solidFill>
                <a:srgbClr val="C9DB03"/>
              </a:solidFill>
              <a:latin typeface="Telenor" pitchFamily="50" charset="0"/>
            </a:endParaRPr>
          </a:p>
        </p:txBody>
      </p:sp>
      <p:sp>
        <p:nvSpPr>
          <p:cNvPr id="4" name="Rectangle 3"/>
          <p:cNvSpPr/>
          <p:nvPr/>
        </p:nvSpPr>
        <p:spPr>
          <a:xfrm>
            <a:off x="461817" y="1546346"/>
            <a:ext cx="8274179" cy="2968504"/>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285750" lvl="0" indent="-285750" fontAlgn="ctr">
              <a:spcBef>
                <a:spcPts val="600"/>
              </a:spcBef>
              <a:buFont typeface="Arial" panose="020B0604020202020204" pitchFamily="34" charset="0"/>
              <a:buChar char="•"/>
            </a:pPr>
            <a:r>
              <a:rPr lang="en-US" sz="1400" dirty="0" smtClean="0"/>
              <a:t> </a:t>
            </a:r>
            <a:endParaRPr lang="en-US" sz="1400" dirty="0"/>
          </a:p>
        </p:txBody>
      </p:sp>
      <p:sp>
        <p:nvSpPr>
          <p:cNvPr id="9" name="Content Placeholder 2"/>
          <p:cNvSpPr txBox="1">
            <a:spLocks/>
          </p:cNvSpPr>
          <p:nvPr/>
        </p:nvSpPr>
        <p:spPr>
          <a:xfrm>
            <a:off x="612283" y="1063229"/>
            <a:ext cx="8276114" cy="2680901"/>
          </a:xfrm>
          <a:prstGeom prst="rect">
            <a:avLst/>
          </a:prstGeom>
        </p:spPr>
        <p:txBody>
          <a:bodyPr vert="horz">
            <a:normAutofit/>
          </a:bodyPr>
          <a:lstStyle/>
          <a:p>
            <a:pPr marL="594360" marR="0" lvl="0" indent="-457200" algn="l" defTabSz="914400" rtl="0" eaLnBrk="1" fontAlgn="auto" latinLnBrk="0" hangingPunct="1">
              <a:lnSpc>
                <a:spcPct val="100000"/>
              </a:lnSpc>
              <a:spcBef>
                <a:spcPct val="20000"/>
              </a:spcBef>
              <a:spcAft>
                <a:spcPts val="0"/>
              </a:spcAft>
              <a:buClr>
                <a:schemeClr val="tx1">
                  <a:shade val="95000"/>
                </a:schemeClr>
              </a:buClr>
              <a:buSzPct val="65000"/>
              <a:buFont typeface="+mj-lt"/>
              <a:buAutoNum type="arabicPeriod"/>
              <a:tabLst/>
              <a:defRPr/>
            </a:pPr>
            <a:r>
              <a:rPr kumimoji="0" lang="en-IN" sz="2000" b="0" i="0" u="none" strike="noStrike" kern="1200" cap="none" spc="0" normalizeH="0" baseline="0" noProof="0" dirty="0" smtClean="0">
                <a:ln>
                  <a:noFill/>
                </a:ln>
                <a:solidFill>
                  <a:srgbClr val="C9DB03"/>
                </a:solidFill>
                <a:effectLst/>
                <a:uLnTx/>
                <a:uFillTx/>
                <a:latin typeface="+mn-lt"/>
                <a:ea typeface="+mn-ea"/>
                <a:cs typeface="+mn-cs"/>
              </a:rPr>
              <a:t>Define Problem (Completed)</a:t>
            </a:r>
          </a:p>
          <a:p>
            <a:pPr marL="548640" marR="0" lvl="0" indent="-411480" algn="l" defTabSz="914400" rtl="0" eaLnBrk="1" fontAlgn="auto" latinLnBrk="0" hangingPunct="1">
              <a:lnSpc>
                <a:spcPct val="100000"/>
              </a:lnSpc>
              <a:spcBef>
                <a:spcPct val="20000"/>
              </a:spcBef>
              <a:spcAft>
                <a:spcPts val="0"/>
              </a:spcAft>
              <a:buClr>
                <a:schemeClr val="tx1">
                  <a:shade val="95000"/>
                </a:schemeClr>
              </a:buClr>
              <a:buSzPct val="65000"/>
              <a:buFont typeface="Arial" pitchFamily="34" charset="0"/>
              <a:buChar char="•"/>
              <a:tabLst/>
              <a:defRPr/>
            </a:pPr>
            <a:r>
              <a:rPr lang="en-IN" sz="2000" dirty="0" smtClean="0">
                <a:latin typeface="+mn-lt"/>
                <a:ea typeface="+mn-ea"/>
              </a:rPr>
              <a:t>Telenor system churn is defied as inactivity of 105 days. </a:t>
            </a:r>
          </a:p>
          <a:p>
            <a:pPr marL="548640" marR="0" lvl="0" indent="-411480" algn="l" defTabSz="914400" rtl="0" eaLnBrk="1" fontAlgn="auto" latinLnBrk="0" hangingPunct="1">
              <a:lnSpc>
                <a:spcPct val="100000"/>
              </a:lnSpc>
              <a:spcBef>
                <a:spcPct val="20000"/>
              </a:spcBef>
              <a:spcAft>
                <a:spcPts val="0"/>
              </a:spcAft>
              <a:buClr>
                <a:schemeClr val="tx1">
                  <a:shade val="95000"/>
                </a:schemeClr>
              </a:buClr>
              <a:buSzPct val="65000"/>
              <a:buFont typeface="Arial" pitchFamily="34" charset="0"/>
              <a:buChar char="•"/>
              <a:tabLst/>
              <a:defRPr/>
            </a:pPr>
            <a:r>
              <a:rPr lang="en-IN" sz="2000" dirty="0" smtClean="0">
                <a:latin typeface="+mn-lt"/>
                <a:ea typeface="+mn-ea"/>
              </a:rPr>
              <a:t>Therefore the behaviour trend need to be captured much before 105 days of silence. </a:t>
            </a:r>
          </a:p>
          <a:p>
            <a:pPr marL="548640" marR="0" lvl="0" indent="-411480" algn="l" defTabSz="914400" rtl="0" eaLnBrk="1" fontAlgn="auto" latinLnBrk="0" hangingPunct="1">
              <a:lnSpc>
                <a:spcPct val="100000"/>
              </a:lnSpc>
              <a:spcBef>
                <a:spcPct val="20000"/>
              </a:spcBef>
              <a:spcAft>
                <a:spcPts val="0"/>
              </a:spcAft>
              <a:buClr>
                <a:schemeClr val="tx1">
                  <a:shade val="95000"/>
                </a:schemeClr>
              </a:buClr>
              <a:buSzPct val="65000"/>
              <a:buFont typeface="Arial" pitchFamily="34" charset="0"/>
              <a:buChar char="•"/>
              <a:tabLst/>
              <a:defRPr/>
            </a:pPr>
            <a:r>
              <a:rPr lang="en-IN" sz="2000" dirty="0" smtClean="0">
                <a:latin typeface="+mn-lt"/>
                <a:ea typeface="+mn-ea"/>
              </a:rPr>
              <a:t>Identify subscribers who tend to stop using services for X days based on the features determined.</a:t>
            </a:r>
            <a:r>
              <a:rPr kumimoji="0" lang="en-IN" sz="2000" b="0" i="0" u="none" strike="noStrike" kern="1200" cap="none" spc="0" normalizeH="0" baseline="0" noProof="0" dirty="0" smtClean="0">
                <a:ln>
                  <a:noFill/>
                </a:ln>
                <a:solidFill>
                  <a:schemeClr val="tx1"/>
                </a:solidFill>
                <a:effectLst/>
                <a:uLnTx/>
                <a:uFillTx/>
                <a:latin typeface="+mn-lt"/>
                <a:ea typeface="+mn-ea"/>
                <a:cs typeface="+mn-cs"/>
              </a:rPr>
              <a:t>	</a:t>
            </a:r>
          </a:p>
          <a:p>
            <a:pPr marL="548640" marR="0" lvl="0" indent="-411480" algn="l" defTabSz="914400" rtl="0" eaLnBrk="1" fontAlgn="auto" latinLnBrk="0" hangingPunct="1">
              <a:lnSpc>
                <a:spcPct val="100000"/>
              </a:lnSpc>
              <a:spcBef>
                <a:spcPct val="20000"/>
              </a:spcBef>
              <a:spcAft>
                <a:spcPts val="0"/>
              </a:spcAft>
              <a:buClr>
                <a:schemeClr val="tx1">
                  <a:shade val="95000"/>
                </a:schemeClr>
              </a:buClr>
              <a:buSzPct val="65000"/>
              <a:buFont typeface="Wingdings 2"/>
              <a:buNone/>
              <a:tabLst/>
              <a:defRPr/>
            </a:pPr>
            <a:endParaRPr kumimoji="0" lang="en-US" sz="2000" b="1" i="0" u="none" strike="noStrike" kern="1200" cap="none" spc="0" normalizeH="0" baseline="0" noProof="0" dirty="0" smtClean="0">
              <a:ln>
                <a:noFill/>
              </a:ln>
              <a:solidFill>
                <a:srgbClr val="C9DB03"/>
              </a:solidFill>
              <a:effectLst/>
              <a:uLnTx/>
              <a:uFillTx/>
              <a:latin typeface="Telenor" pitchFamily="50" charset="0"/>
              <a:ea typeface="+mn-ea"/>
              <a:cs typeface="+mn-cs"/>
            </a:endParaRPr>
          </a:p>
          <a:p>
            <a:pPr marL="548640" marR="0" lvl="0" indent="-411480" algn="l" defTabSz="914400" rtl="0" eaLnBrk="1" fontAlgn="auto" latinLnBrk="0" hangingPunct="1">
              <a:lnSpc>
                <a:spcPct val="100000"/>
              </a:lnSpc>
              <a:spcBef>
                <a:spcPct val="20000"/>
              </a:spcBef>
              <a:spcAft>
                <a:spcPts val="0"/>
              </a:spcAft>
              <a:buClr>
                <a:schemeClr val="tx1">
                  <a:shade val="95000"/>
                </a:schemeClr>
              </a:buClr>
              <a:buSzPct val="65000"/>
              <a:buFont typeface="Wingdings 2"/>
              <a:buChar char=""/>
              <a:tabLst/>
              <a:defRPr/>
            </a:pPr>
            <a:endParaRPr kumimoji="0" lang="en-US" sz="2000" b="1" i="0" u="none" strike="noStrike" kern="1200" cap="none" spc="0" normalizeH="0" baseline="0" noProof="0" dirty="0" smtClean="0">
              <a:ln>
                <a:noFill/>
              </a:ln>
              <a:solidFill>
                <a:srgbClr val="C9DB03"/>
              </a:solidFill>
              <a:effectLst/>
              <a:uLnTx/>
              <a:uFillTx/>
              <a:latin typeface="Telenor" pitchFamily="50" charset="0"/>
              <a:ea typeface="+mn-ea"/>
              <a:cs typeface="+mn-cs"/>
            </a:endParaRPr>
          </a:p>
          <a:p>
            <a:pPr marL="548640" marR="0" lvl="0" indent="-411480" algn="l" defTabSz="914400" rtl="0" eaLnBrk="1" fontAlgn="auto" latinLnBrk="0" hangingPunct="1">
              <a:lnSpc>
                <a:spcPct val="100000"/>
              </a:lnSpc>
              <a:spcBef>
                <a:spcPct val="20000"/>
              </a:spcBef>
              <a:spcAft>
                <a:spcPts val="0"/>
              </a:spcAft>
              <a:buClr>
                <a:schemeClr val="tx1">
                  <a:shade val="95000"/>
                </a:schemeClr>
              </a:buClr>
              <a:buSzPct val="65000"/>
              <a:buFont typeface="Wingdings 2"/>
              <a:buChar char=""/>
              <a:tabLst/>
              <a:defRPr/>
            </a:pPr>
            <a:endParaRPr kumimoji="0" lang="en-US" sz="2000" b="1" i="0" u="none" strike="noStrike" kern="1200" cap="none" spc="0" normalizeH="0" baseline="0" noProof="0" dirty="0">
              <a:ln>
                <a:noFill/>
              </a:ln>
              <a:solidFill>
                <a:srgbClr val="C9DB03"/>
              </a:solidFill>
              <a:effectLst/>
              <a:uLnTx/>
              <a:uFillTx/>
              <a:latin typeface="Telenor" pitchFamily="50" charset="0"/>
              <a:ea typeface="+mn-ea"/>
              <a:cs typeface="+mn-cs"/>
            </a:endParaRPr>
          </a:p>
        </p:txBody>
      </p:sp>
    </p:spTree>
    <p:extLst>
      <p:ext uri="{BB962C8B-B14F-4D97-AF65-F5344CB8AC3E}">
        <p14:creationId xmlns:p14="http://schemas.microsoft.com/office/powerpoint/2010/main" xmlns="" val="32222619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090"/>
            <a:ext cx="8229600" cy="857250"/>
          </a:xfrm>
        </p:spPr>
        <p:txBody>
          <a:bodyPr>
            <a:normAutofit/>
          </a:bodyPr>
          <a:lstStyle/>
          <a:p>
            <a:r>
              <a:rPr lang="en-US" dirty="0"/>
              <a:t>5</a:t>
            </a:r>
            <a:r>
              <a:rPr lang="en-US" dirty="0" smtClean="0"/>
              <a:t>. Solution Details</a:t>
            </a:r>
            <a:endParaRPr lang="en-US" dirty="0"/>
          </a:p>
        </p:txBody>
      </p:sp>
      <p:sp>
        <p:nvSpPr>
          <p:cNvPr id="3" name="Content Placeholder 2"/>
          <p:cNvSpPr>
            <a:spLocks noGrp="1"/>
          </p:cNvSpPr>
          <p:nvPr>
            <p:ph idx="1"/>
          </p:nvPr>
        </p:nvSpPr>
        <p:spPr>
          <a:xfrm>
            <a:off x="459883" y="807524"/>
            <a:ext cx="3875050" cy="3256476"/>
          </a:xfrm>
        </p:spPr>
        <p:txBody>
          <a:bodyPr>
            <a:normAutofit/>
          </a:bodyPr>
          <a:lstStyle/>
          <a:p>
            <a:pPr marL="594360" indent="-457200">
              <a:buNone/>
            </a:pPr>
            <a:r>
              <a:rPr lang="en-IN" sz="2000" dirty="0" smtClean="0">
                <a:solidFill>
                  <a:srgbClr val="C9DB03"/>
                </a:solidFill>
              </a:rPr>
              <a:t>2. Prepare Data (Completed)</a:t>
            </a:r>
          </a:p>
          <a:p>
            <a:pPr marL="594360" indent="-457200">
              <a:buFont typeface="Wingdings" pitchFamily="2" charset="2"/>
              <a:buChar char="§"/>
            </a:pPr>
            <a:r>
              <a:rPr lang="en-IN" sz="2000" dirty="0" smtClean="0"/>
              <a:t>A set of features defined as in the table </a:t>
            </a:r>
          </a:p>
          <a:p>
            <a:pPr marL="594360" indent="-457200">
              <a:buFont typeface="Wingdings" pitchFamily="2" charset="2"/>
              <a:buChar char="§"/>
            </a:pPr>
            <a:r>
              <a:rPr lang="en-IN" sz="2000" dirty="0" smtClean="0"/>
              <a:t>The defined features have been extracted for a sample date for analysis  for D = 20-10-2017</a:t>
            </a:r>
          </a:p>
          <a:p>
            <a:pPr marL="594360" indent="-457200">
              <a:buFont typeface="Wingdings" pitchFamily="2" charset="2"/>
              <a:buChar char="§"/>
            </a:pPr>
            <a:endParaRPr lang="en-IN" sz="2000" dirty="0" smtClean="0"/>
          </a:p>
          <a:p>
            <a:pPr marL="594360" indent="-457200">
              <a:buNone/>
            </a:pPr>
            <a:endParaRPr lang="en-IN" sz="2000" dirty="0" smtClean="0"/>
          </a:p>
          <a:p>
            <a:pPr>
              <a:buNone/>
            </a:pPr>
            <a:endParaRPr lang="en-US" sz="2000" b="1" dirty="0" smtClean="0">
              <a:solidFill>
                <a:srgbClr val="C9DB03"/>
              </a:solidFill>
              <a:latin typeface="Telenor" pitchFamily="50" charset="0"/>
            </a:endParaRPr>
          </a:p>
          <a:p>
            <a:endParaRPr lang="en-US" sz="2000" b="1" dirty="0" smtClean="0">
              <a:solidFill>
                <a:srgbClr val="C9DB03"/>
              </a:solidFill>
              <a:latin typeface="Telenor" pitchFamily="50" charset="0"/>
            </a:endParaRPr>
          </a:p>
          <a:p>
            <a:endParaRPr lang="en-US" sz="2000" b="1" dirty="0">
              <a:solidFill>
                <a:srgbClr val="C9DB03"/>
              </a:solidFill>
              <a:latin typeface="Telenor" pitchFamily="50" charset="0"/>
            </a:endParaRPr>
          </a:p>
        </p:txBody>
      </p:sp>
      <p:graphicFrame>
        <p:nvGraphicFramePr>
          <p:cNvPr id="10" name="Table 9"/>
          <p:cNvGraphicFramePr>
            <a:graphicFrameLocks noGrp="1"/>
          </p:cNvGraphicFramePr>
          <p:nvPr/>
        </p:nvGraphicFramePr>
        <p:xfrm>
          <a:off x="4639389" y="669360"/>
          <a:ext cx="2920394" cy="4474139"/>
        </p:xfrm>
        <a:graphic>
          <a:graphicData uri="http://schemas.openxmlformats.org/drawingml/2006/table">
            <a:tbl>
              <a:tblPr/>
              <a:tblGrid>
                <a:gridCol w="1093264"/>
                <a:gridCol w="1827130"/>
              </a:tblGrid>
              <a:tr h="142262">
                <a:tc>
                  <a:txBody>
                    <a:bodyPr/>
                    <a:lstStyle/>
                    <a:p>
                      <a:pPr algn="ctr" fontAlgn="b"/>
                      <a:r>
                        <a:rPr lang="en-IN" sz="700" b="0" i="0" u="none" strike="noStrike" dirty="0">
                          <a:solidFill>
                            <a:schemeClr val="bg1"/>
                          </a:solidFill>
                          <a:latin typeface="Calibri"/>
                        </a:rPr>
                        <a:t>SUB_MSISDN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IN" sz="700" b="0" i="0" u="none" strike="noStrike" dirty="0">
                          <a:solidFill>
                            <a:schemeClr val="bg1"/>
                          </a:solidFill>
                          <a:latin typeface="Calibri"/>
                        </a:rPr>
                        <a:t>MSISDN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142262">
                <a:tc>
                  <a:txBody>
                    <a:bodyPr/>
                    <a:lstStyle/>
                    <a:p>
                      <a:pPr algn="l" fontAlgn="b"/>
                      <a:r>
                        <a:rPr lang="en-IN" sz="700" b="0" i="0" u="none" strike="noStrike">
                          <a:solidFill>
                            <a:schemeClr val="tx1"/>
                          </a:solidFill>
                          <a:latin typeface="Calibri"/>
                        </a:rPr>
                        <a:t>SUB_SERVICE_PROVIDER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700" b="0" i="0" u="none" strike="noStrike">
                          <a:solidFill>
                            <a:schemeClr val="tx1"/>
                          </a:solidFill>
                          <a:latin typeface="Calibri"/>
                        </a:rPr>
                        <a:t>Circle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2262">
                <a:tc>
                  <a:txBody>
                    <a:bodyPr/>
                    <a:lstStyle/>
                    <a:p>
                      <a:pPr algn="l" fontAlgn="b"/>
                      <a:r>
                        <a:rPr lang="en-IN" sz="700" b="0" i="0" u="none" strike="noStrike">
                          <a:solidFill>
                            <a:schemeClr val="tx1"/>
                          </a:solidFill>
                          <a:latin typeface="Calibri"/>
                        </a:rPr>
                        <a:t>AON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700" b="0" i="0" u="none" strike="noStrike">
                          <a:solidFill>
                            <a:schemeClr val="tx1"/>
                          </a:solidFill>
                          <a:latin typeface="Calibri"/>
                        </a:rPr>
                        <a:t>Age of Nw in no of days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2262">
                <a:tc>
                  <a:txBody>
                    <a:bodyPr/>
                    <a:lstStyle/>
                    <a:p>
                      <a:pPr algn="l" fontAlgn="b"/>
                      <a:r>
                        <a:rPr lang="en-IN" sz="700" b="0" i="0" u="none" strike="noStrike">
                          <a:solidFill>
                            <a:schemeClr val="tx1"/>
                          </a:solidFill>
                          <a:latin typeface="Calibri"/>
                        </a:rPr>
                        <a:t>BALANCE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700" b="0" i="0" u="none" strike="noStrike">
                          <a:solidFill>
                            <a:schemeClr val="tx1"/>
                          </a:solidFill>
                          <a:latin typeface="Calibri"/>
                        </a:rPr>
                        <a:t>Balance as on D date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9375">
                <a:tc>
                  <a:txBody>
                    <a:bodyPr/>
                    <a:lstStyle/>
                    <a:p>
                      <a:pPr algn="l" fontAlgn="b"/>
                      <a:r>
                        <a:rPr lang="en-IN" sz="700" b="0" i="0" u="none" strike="noStrike">
                          <a:solidFill>
                            <a:schemeClr val="tx1"/>
                          </a:solidFill>
                          <a:latin typeface="Calibri"/>
                        </a:rPr>
                        <a:t>HANDSET_TYPE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700" b="0" i="0" u="none" strike="noStrike">
                          <a:solidFill>
                            <a:schemeClr val="tx1"/>
                          </a:solidFill>
                          <a:latin typeface="Calibri"/>
                        </a:rPr>
                        <a:t>0-Others, 1-Feature Phone, 2-2G, 3-3G, 4-4G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9375">
                <a:tc>
                  <a:txBody>
                    <a:bodyPr/>
                    <a:lstStyle/>
                    <a:p>
                      <a:pPr algn="l" fontAlgn="b"/>
                      <a:r>
                        <a:rPr lang="en-IN" sz="700" b="0" i="0" u="none" strike="noStrike">
                          <a:solidFill>
                            <a:schemeClr val="tx1"/>
                          </a:solidFill>
                          <a:latin typeface="Calibri"/>
                        </a:rPr>
                        <a:t>RECHG_CNT_10DAYS_1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700" b="0" i="0" u="none" strike="noStrike">
                          <a:solidFill>
                            <a:schemeClr val="tx1"/>
                          </a:solidFill>
                          <a:latin typeface="Calibri"/>
                        </a:rPr>
                        <a:t>No of recharge D-30 to D-20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9375">
                <a:tc>
                  <a:txBody>
                    <a:bodyPr/>
                    <a:lstStyle/>
                    <a:p>
                      <a:pPr algn="l" fontAlgn="b"/>
                      <a:r>
                        <a:rPr lang="en-IN" sz="700" b="0" i="0" u="none" strike="noStrike">
                          <a:solidFill>
                            <a:schemeClr val="tx1"/>
                          </a:solidFill>
                          <a:latin typeface="Calibri"/>
                        </a:rPr>
                        <a:t>RECHG_CNT_10DAYS_2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700" b="0" i="0" u="none" strike="noStrike">
                          <a:solidFill>
                            <a:schemeClr val="tx1"/>
                          </a:solidFill>
                          <a:latin typeface="Calibri"/>
                        </a:rPr>
                        <a:t>No of recharge D-20 to D-10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9375">
                <a:tc>
                  <a:txBody>
                    <a:bodyPr/>
                    <a:lstStyle/>
                    <a:p>
                      <a:pPr algn="l" fontAlgn="b"/>
                      <a:r>
                        <a:rPr lang="en-IN" sz="700" b="0" i="0" u="none" strike="noStrike">
                          <a:solidFill>
                            <a:schemeClr val="tx1"/>
                          </a:solidFill>
                          <a:latin typeface="Calibri"/>
                        </a:rPr>
                        <a:t>RECHG_CNT_10DAYS_3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700" b="0" i="0" u="none" strike="noStrike">
                          <a:solidFill>
                            <a:schemeClr val="tx1"/>
                          </a:solidFill>
                          <a:latin typeface="Calibri"/>
                        </a:rPr>
                        <a:t>No of recharge D-10 to 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9375">
                <a:tc>
                  <a:txBody>
                    <a:bodyPr/>
                    <a:lstStyle/>
                    <a:p>
                      <a:pPr algn="l" fontAlgn="b"/>
                      <a:r>
                        <a:rPr lang="en-IN" sz="700" b="0" i="0" u="none" strike="noStrike">
                          <a:solidFill>
                            <a:schemeClr val="tx1"/>
                          </a:solidFill>
                          <a:latin typeface="Calibri"/>
                        </a:rPr>
                        <a:t>DAYS_RECHG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700" b="0" i="0" u="none" strike="noStrike">
                          <a:solidFill>
                            <a:schemeClr val="tx1"/>
                          </a:solidFill>
                          <a:latin typeface="Calibri"/>
                        </a:rPr>
                        <a:t>Days since recharge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2262">
                <a:tc>
                  <a:txBody>
                    <a:bodyPr/>
                    <a:lstStyle/>
                    <a:p>
                      <a:pPr algn="l" fontAlgn="b"/>
                      <a:r>
                        <a:rPr lang="en-IN" sz="700" b="0" i="0" u="none" strike="noStrike">
                          <a:solidFill>
                            <a:schemeClr val="tx1"/>
                          </a:solidFill>
                          <a:latin typeface="Calibri"/>
                        </a:rPr>
                        <a:t>USG_VOC_OG_30DAYS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a-DK" sz="700" b="0" i="0" u="none" strike="noStrike">
                          <a:solidFill>
                            <a:schemeClr val="tx1"/>
                          </a:solidFill>
                          <a:latin typeface="Calibri"/>
                        </a:rPr>
                        <a:t>Voice OG usage D-30 to 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2262">
                <a:tc>
                  <a:txBody>
                    <a:bodyPr/>
                    <a:lstStyle/>
                    <a:p>
                      <a:pPr algn="l" fontAlgn="b"/>
                      <a:r>
                        <a:rPr lang="en-IN" sz="700" b="0" i="0" u="none" strike="noStrike">
                          <a:solidFill>
                            <a:schemeClr val="tx1"/>
                          </a:solidFill>
                          <a:latin typeface="Calibri"/>
                        </a:rPr>
                        <a:t>USG_VOC_OG_30_60DAYS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700" b="0" i="0" u="none" strike="noStrike">
                          <a:solidFill>
                            <a:schemeClr val="tx1"/>
                          </a:solidFill>
                          <a:latin typeface="Calibri"/>
                        </a:rPr>
                        <a:t>Voice OGusage D-60 to D-30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9375">
                <a:tc>
                  <a:txBody>
                    <a:bodyPr/>
                    <a:lstStyle/>
                    <a:p>
                      <a:pPr algn="l" fontAlgn="b"/>
                      <a:r>
                        <a:rPr lang="en-IN" sz="700" b="0" i="0" u="none" strike="noStrike">
                          <a:solidFill>
                            <a:schemeClr val="tx1"/>
                          </a:solidFill>
                          <a:latin typeface="Calibri"/>
                        </a:rPr>
                        <a:t>USG_VOC_IC_30DAYS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700" b="0" i="0" u="none" strike="noStrike">
                          <a:solidFill>
                            <a:schemeClr val="tx1"/>
                          </a:solidFill>
                          <a:latin typeface="Calibri"/>
                        </a:rPr>
                        <a:t>Voice IG usage D-30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9375">
                <a:tc>
                  <a:txBody>
                    <a:bodyPr/>
                    <a:lstStyle/>
                    <a:p>
                      <a:pPr algn="l" fontAlgn="b"/>
                      <a:r>
                        <a:rPr lang="en-IN" sz="700" b="0" i="0" u="none" strike="noStrike">
                          <a:solidFill>
                            <a:schemeClr val="tx1"/>
                          </a:solidFill>
                          <a:latin typeface="Calibri"/>
                        </a:rPr>
                        <a:t>USG_VOC_IC_30_60DAYS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700" b="0" i="0" u="none" strike="noStrike">
                          <a:solidFill>
                            <a:schemeClr val="tx1"/>
                          </a:solidFill>
                          <a:latin typeface="Calibri"/>
                        </a:rPr>
                        <a:t>Voice IG usage D-60 to D-30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9375">
                <a:tc>
                  <a:txBody>
                    <a:bodyPr/>
                    <a:lstStyle/>
                    <a:p>
                      <a:pPr algn="l" fontAlgn="b"/>
                      <a:r>
                        <a:rPr lang="en-IN" sz="700" b="0" i="0" u="none" strike="noStrike">
                          <a:solidFill>
                            <a:schemeClr val="tx1"/>
                          </a:solidFill>
                          <a:latin typeface="Calibri"/>
                        </a:rPr>
                        <a:t>USG_DATA_30DAYS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700" b="0" i="0" u="none" strike="noStrike">
                          <a:solidFill>
                            <a:schemeClr val="tx1"/>
                          </a:solidFill>
                          <a:latin typeface="Calibri"/>
                        </a:rPr>
                        <a:t>Data usage D-30 to 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9375">
                <a:tc>
                  <a:txBody>
                    <a:bodyPr/>
                    <a:lstStyle/>
                    <a:p>
                      <a:pPr algn="l" fontAlgn="b"/>
                      <a:r>
                        <a:rPr lang="en-IN" sz="700" b="0" i="0" u="none" strike="noStrike">
                          <a:solidFill>
                            <a:schemeClr val="tx1"/>
                          </a:solidFill>
                          <a:latin typeface="Calibri"/>
                        </a:rPr>
                        <a:t>USG_DATA_30_60DAYS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700" b="0" i="0" u="none" strike="noStrike">
                          <a:solidFill>
                            <a:schemeClr val="tx1"/>
                          </a:solidFill>
                          <a:latin typeface="Calibri"/>
                        </a:rPr>
                        <a:t>Data usage D-60 to D-30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2262">
                <a:tc>
                  <a:txBody>
                    <a:bodyPr/>
                    <a:lstStyle/>
                    <a:p>
                      <a:pPr algn="l" fontAlgn="b"/>
                      <a:r>
                        <a:rPr lang="en-IN" sz="700" b="0" i="0" u="none" strike="noStrike">
                          <a:solidFill>
                            <a:schemeClr val="tx1"/>
                          </a:solidFill>
                          <a:latin typeface="Calibri"/>
                        </a:rPr>
                        <a:t>USG_LOCAL_30DAYS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a-DK" sz="700" b="0" i="0" u="none" strike="noStrike">
                          <a:solidFill>
                            <a:schemeClr val="tx1"/>
                          </a:solidFill>
                          <a:latin typeface="Calibri"/>
                        </a:rPr>
                        <a:t>Local usage OG+IC  D-30 to 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2262">
                <a:tc>
                  <a:txBody>
                    <a:bodyPr/>
                    <a:lstStyle/>
                    <a:p>
                      <a:pPr algn="l" fontAlgn="b"/>
                      <a:r>
                        <a:rPr lang="en-IN" sz="700" b="0" i="0" u="none" strike="noStrike">
                          <a:solidFill>
                            <a:schemeClr val="tx1"/>
                          </a:solidFill>
                          <a:latin typeface="Calibri"/>
                        </a:rPr>
                        <a:t>USG_STD_30DAYS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a-DK" sz="700" b="0" i="0" u="none" strike="noStrike">
                          <a:solidFill>
                            <a:schemeClr val="tx1"/>
                          </a:solidFill>
                          <a:latin typeface="Calibri"/>
                        </a:rPr>
                        <a:t>STD usage OG+IC D-30 to 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2262">
                <a:tc>
                  <a:txBody>
                    <a:bodyPr/>
                    <a:lstStyle/>
                    <a:p>
                      <a:pPr algn="l" fontAlgn="b"/>
                      <a:r>
                        <a:rPr lang="en-IN" sz="700" b="0" i="0" u="none" strike="noStrike">
                          <a:solidFill>
                            <a:schemeClr val="tx1"/>
                          </a:solidFill>
                          <a:latin typeface="Calibri"/>
                        </a:rPr>
                        <a:t>USG_INT_30DAYS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a-DK" sz="700" b="0" i="0" u="none" strike="noStrike">
                          <a:solidFill>
                            <a:schemeClr val="tx1"/>
                          </a:solidFill>
                          <a:latin typeface="Calibri"/>
                        </a:rPr>
                        <a:t>ISD usage OG+IC D-30 to 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2262">
                <a:tc>
                  <a:txBody>
                    <a:bodyPr/>
                    <a:lstStyle/>
                    <a:p>
                      <a:pPr algn="l" fontAlgn="b"/>
                      <a:r>
                        <a:rPr lang="en-IN" sz="700" b="0" i="0" u="none" strike="noStrike">
                          <a:solidFill>
                            <a:schemeClr val="tx1"/>
                          </a:solidFill>
                          <a:latin typeface="Calibri"/>
                        </a:rPr>
                        <a:t>USG_VAS_10DAYS_1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700" b="0" i="0" u="none" strike="noStrike">
                          <a:solidFill>
                            <a:schemeClr val="tx1"/>
                          </a:solidFill>
                          <a:latin typeface="Calibri"/>
                        </a:rPr>
                        <a:t>VAS usage  D-30 to D-20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2262">
                <a:tc>
                  <a:txBody>
                    <a:bodyPr/>
                    <a:lstStyle/>
                    <a:p>
                      <a:pPr algn="l" fontAlgn="b"/>
                      <a:r>
                        <a:rPr lang="en-IN" sz="700" b="0" i="0" u="none" strike="noStrike">
                          <a:solidFill>
                            <a:schemeClr val="tx1"/>
                          </a:solidFill>
                          <a:latin typeface="Calibri"/>
                        </a:rPr>
                        <a:t>USG_VAS_10DAYS_2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700" b="0" i="0" u="none" strike="noStrike">
                          <a:solidFill>
                            <a:schemeClr val="tx1"/>
                          </a:solidFill>
                          <a:latin typeface="Calibri"/>
                        </a:rPr>
                        <a:t>VAS usage  D-20 to D-10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2262">
                <a:tc>
                  <a:txBody>
                    <a:bodyPr/>
                    <a:lstStyle/>
                    <a:p>
                      <a:pPr algn="l" fontAlgn="b"/>
                      <a:r>
                        <a:rPr lang="en-IN" sz="700" b="0" i="0" u="none" strike="noStrike">
                          <a:solidFill>
                            <a:schemeClr val="tx1"/>
                          </a:solidFill>
                          <a:latin typeface="Calibri"/>
                        </a:rPr>
                        <a:t>USG_VAS_10DAYS_3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700" b="0" i="0" u="none" strike="noStrike">
                          <a:solidFill>
                            <a:schemeClr val="tx1"/>
                          </a:solidFill>
                          <a:latin typeface="Calibri"/>
                        </a:rPr>
                        <a:t>VAS usage  D-10 to 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2262">
                <a:tc>
                  <a:txBody>
                    <a:bodyPr/>
                    <a:lstStyle/>
                    <a:p>
                      <a:pPr algn="l" fontAlgn="b"/>
                      <a:r>
                        <a:rPr lang="en-IN" sz="700" b="0" i="0" u="none" strike="noStrike">
                          <a:solidFill>
                            <a:schemeClr val="tx1"/>
                          </a:solidFill>
                          <a:latin typeface="Calibri"/>
                        </a:rPr>
                        <a:t>LAST_USG_DAYS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700" b="0" i="0" u="none" strike="noStrike">
                          <a:solidFill>
                            <a:schemeClr val="tx1"/>
                          </a:solidFill>
                          <a:latin typeface="Calibri"/>
                        </a:rPr>
                        <a:t>Days since last usage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2262">
                <a:tc>
                  <a:txBody>
                    <a:bodyPr/>
                    <a:lstStyle/>
                    <a:p>
                      <a:pPr algn="l" fontAlgn="b"/>
                      <a:r>
                        <a:rPr lang="en-IN" sz="700" b="0" i="0" u="none" strike="noStrike" dirty="0">
                          <a:solidFill>
                            <a:schemeClr val="tx1"/>
                          </a:solidFill>
                          <a:latin typeface="Calibri"/>
                        </a:rPr>
                        <a:t>CC_CALLS_10DAYS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700" b="0" i="0" u="none" strike="noStrike">
                          <a:solidFill>
                            <a:schemeClr val="tx1"/>
                          </a:solidFill>
                          <a:latin typeface="Calibri"/>
                        </a:rPr>
                        <a:t>No of CC calls in last 10 days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2262">
                <a:tc>
                  <a:txBody>
                    <a:bodyPr/>
                    <a:lstStyle/>
                    <a:p>
                      <a:pPr algn="l" fontAlgn="b"/>
                      <a:r>
                        <a:rPr lang="en-IN" sz="700" b="0" i="0" u="none" strike="noStrike">
                          <a:solidFill>
                            <a:schemeClr val="tx1"/>
                          </a:solidFill>
                          <a:latin typeface="Calibri"/>
                        </a:rPr>
                        <a:t>CAMP_CNT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700" b="0" i="0" u="none" strike="noStrike">
                          <a:solidFill>
                            <a:schemeClr val="tx1"/>
                          </a:solidFill>
                          <a:latin typeface="Calibri"/>
                        </a:rPr>
                        <a:t>No of Campaign since last 60 days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2262">
                <a:tc>
                  <a:txBody>
                    <a:bodyPr/>
                    <a:lstStyle/>
                    <a:p>
                      <a:pPr algn="l" fontAlgn="b"/>
                      <a:r>
                        <a:rPr lang="en-IN" sz="700" b="0" i="0" u="none" strike="noStrike">
                          <a:solidFill>
                            <a:schemeClr val="tx1"/>
                          </a:solidFill>
                          <a:latin typeface="Calibri"/>
                        </a:rPr>
                        <a:t>DAYS_CAMP</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700" b="0" i="0" u="none" strike="noStrike">
                          <a:solidFill>
                            <a:schemeClr val="tx1"/>
                          </a:solidFill>
                          <a:latin typeface="Calibri"/>
                        </a:rPr>
                        <a:t>Days since last campaign (2 month max)</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2262">
                <a:tc>
                  <a:txBody>
                    <a:bodyPr/>
                    <a:lstStyle/>
                    <a:p>
                      <a:pPr algn="l" fontAlgn="b"/>
                      <a:r>
                        <a:rPr lang="en-IN" sz="700" b="0" i="0" u="none" strike="noStrike">
                          <a:solidFill>
                            <a:schemeClr val="tx1"/>
                          </a:solidFill>
                          <a:latin typeface="Calibri"/>
                        </a:rPr>
                        <a:t>segmentation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700" b="0" i="0" u="none" strike="noStrike">
                          <a:solidFill>
                            <a:schemeClr val="tx1"/>
                          </a:solidFill>
                          <a:latin typeface="Calibri"/>
                        </a:rPr>
                        <a:t>0-0 , 1-IHV,2-SHV,3-SM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2262">
                <a:tc>
                  <a:txBody>
                    <a:bodyPr/>
                    <a:lstStyle/>
                    <a:p>
                      <a:pPr algn="l" fontAlgn="b"/>
                      <a:r>
                        <a:rPr lang="en-IN" sz="700" b="0" i="0" u="none" strike="noStrike">
                          <a:solidFill>
                            <a:schemeClr val="tx1"/>
                          </a:solidFill>
                          <a:latin typeface="Calibri"/>
                        </a:rPr>
                        <a:t>PI_Handset_migration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700" b="0" i="0" u="none" strike="noStrike">
                          <a:solidFill>
                            <a:schemeClr val="tx1"/>
                          </a:solidFill>
                          <a:latin typeface="Calibri"/>
                        </a:rPr>
                        <a:t>1-Dual SIM, 0- Others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2262">
                <a:tc>
                  <a:txBody>
                    <a:bodyPr/>
                    <a:lstStyle/>
                    <a:p>
                      <a:pPr algn="l" fontAlgn="b"/>
                      <a:r>
                        <a:rPr lang="en-IN" sz="700" b="0" i="0" u="none" strike="noStrike">
                          <a:solidFill>
                            <a:schemeClr val="tx1"/>
                          </a:solidFill>
                          <a:latin typeface="Calibri"/>
                        </a:rPr>
                        <a:t>GENDER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700" b="0" i="0" u="none" strike="noStrike">
                          <a:solidFill>
                            <a:schemeClr val="tx1"/>
                          </a:solidFill>
                          <a:latin typeface="Calibri"/>
                        </a:rPr>
                        <a:t>0-Male, 1 -Female ,2-Transgender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2262">
                <a:tc>
                  <a:txBody>
                    <a:bodyPr/>
                    <a:lstStyle/>
                    <a:p>
                      <a:pPr algn="l" fontAlgn="b"/>
                      <a:r>
                        <a:rPr lang="en-IN" sz="700" b="0" i="0" u="none" strike="noStrike">
                          <a:solidFill>
                            <a:schemeClr val="tx1"/>
                          </a:solidFill>
                          <a:latin typeface="Calibri"/>
                        </a:rPr>
                        <a:t>AGE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700" b="0" i="0" u="none" strike="noStrike">
                          <a:solidFill>
                            <a:schemeClr val="tx1"/>
                          </a:solidFill>
                          <a:latin typeface="Calibri"/>
                        </a:rPr>
                        <a:t>in Yrs.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2262">
                <a:tc>
                  <a:txBody>
                    <a:bodyPr/>
                    <a:lstStyle/>
                    <a:p>
                      <a:pPr algn="l" fontAlgn="b"/>
                      <a:r>
                        <a:rPr lang="en-IN" sz="700" b="0" i="0" u="none" strike="noStrike">
                          <a:solidFill>
                            <a:schemeClr val="tx1"/>
                          </a:solidFill>
                          <a:latin typeface="Calibri"/>
                        </a:rPr>
                        <a:t>ICR_RECH_CNT_60DAYS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700" b="0" i="0" u="none" strike="noStrike">
                          <a:solidFill>
                            <a:schemeClr val="tx1"/>
                          </a:solidFill>
                          <a:latin typeface="Calibri"/>
                        </a:rPr>
                        <a:t>No of ICR recharge in 60 days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42262">
                <a:tc>
                  <a:txBody>
                    <a:bodyPr/>
                    <a:lstStyle/>
                    <a:p>
                      <a:pPr algn="l" fontAlgn="b"/>
                      <a:r>
                        <a:rPr lang="en-IN" sz="700" b="0" i="0" u="none" strike="noStrike">
                          <a:solidFill>
                            <a:schemeClr val="tx1"/>
                          </a:solidFill>
                          <a:latin typeface="Calibri"/>
                        </a:rPr>
                        <a:t>USG_FLAG_21_27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a-DK" sz="700" b="0" i="0" u="none" strike="noStrike" dirty="0">
                          <a:solidFill>
                            <a:schemeClr val="tx1"/>
                          </a:solidFill>
                          <a:latin typeface="Calibri"/>
                        </a:rPr>
                        <a:t>Usage flag for D+7: 0-No usage, 1- Usage &gt; 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xmlns="" val="32222619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5</a:t>
            </a:r>
            <a:r>
              <a:rPr lang="en-US" dirty="0" smtClean="0"/>
              <a:t>. Solution Details</a:t>
            </a:r>
            <a:endParaRPr lang="en-US" dirty="0"/>
          </a:p>
        </p:txBody>
      </p:sp>
      <p:sp>
        <p:nvSpPr>
          <p:cNvPr id="3" name="Content Placeholder 2"/>
          <p:cNvSpPr>
            <a:spLocks noGrp="1"/>
          </p:cNvSpPr>
          <p:nvPr>
            <p:ph idx="1"/>
          </p:nvPr>
        </p:nvSpPr>
        <p:spPr>
          <a:xfrm>
            <a:off x="172767" y="1063229"/>
            <a:ext cx="4902339" cy="2680901"/>
          </a:xfrm>
        </p:spPr>
        <p:txBody>
          <a:bodyPr>
            <a:normAutofit/>
          </a:bodyPr>
          <a:lstStyle/>
          <a:p>
            <a:pPr marL="594360" indent="-457200">
              <a:buNone/>
            </a:pPr>
            <a:r>
              <a:rPr lang="en-IN" sz="2000" dirty="0" smtClean="0">
                <a:solidFill>
                  <a:srgbClr val="C9DB03"/>
                </a:solidFill>
              </a:rPr>
              <a:t>3. Data cleaning (Completed)</a:t>
            </a:r>
          </a:p>
          <a:p>
            <a:pPr marL="594360" indent="-457200">
              <a:buNone/>
            </a:pPr>
            <a:r>
              <a:rPr lang="en-IN" sz="2000" dirty="0" smtClean="0"/>
              <a:t>	Multiple irregularities were observed. </a:t>
            </a:r>
          </a:p>
          <a:p>
            <a:pPr marL="594360" indent="-457200">
              <a:buNone/>
            </a:pPr>
            <a:r>
              <a:rPr lang="en-IN" sz="2000" dirty="0" smtClean="0"/>
              <a:t>	Sample data post cleaning is attached here</a:t>
            </a:r>
            <a:endParaRPr lang="en-US" sz="2000" b="1" dirty="0" smtClean="0">
              <a:solidFill>
                <a:srgbClr val="C9DB03"/>
              </a:solidFill>
              <a:latin typeface="Telenor" pitchFamily="50" charset="0"/>
            </a:endParaRPr>
          </a:p>
          <a:p>
            <a:endParaRPr lang="en-US" sz="2000" b="1" dirty="0">
              <a:solidFill>
                <a:srgbClr val="C9DB03"/>
              </a:solidFill>
              <a:latin typeface="Telenor" pitchFamily="50" charset="0"/>
            </a:endParaRPr>
          </a:p>
        </p:txBody>
      </p:sp>
      <p:graphicFrame>
        <p:nvGraphicFramePr>
          <p:cNvPr id="9" name="Table 8"/>
          <p:cNvGraphicFramePr>
            <a:graphicFrameLocks noGrp="1"/>
          </p:cNvGraphicFramePr>
          <p:nvPr/>
        </p:nvGraphicFramePr>
        <p:xfrm>
          <a:off x="5029200" y="1264354"/>
          <a:ext cx="3706796" cy="1919112"/>
        </p:xfrm>
        <a:graphic>
          <a:graphicData uri="http://schemas.openxmlformats.org/drawingml/2006/table">
            <a:tbl>
              <a:tblPr/>
              <a:tblGrid>
                <a:gridCol w="1808981"/>
                <a:gridCol w="1897815"/>
              </a:tblGrid>
              <a:tr h="251852">
                <a:tc>
                  <a:txBody>
                    <a:bodyPr/>
                    <a:lstStyle/>
                    <a:p>
                      <a:pPr algn="l" fontAlgn="b"/>
                      <a:r>
                        <a:rPr lang="en-IN" sz="1100" b="0" i="0" u="none" strike="noStrike" dirty="0">
                          <a:solidFill>
                            <a:srgbClr val="000000"/>
                          </a:solidFill>
                          <a:latin typeface="Calibri"/>
                        </a:rPr>
                        <a:t>Key observations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IN" sz="1100" b="0" i="0" u="none" strike="noStrike">
                          <a:solidFill>
                            <a:srgbClr val="000000"/>
                          </a:solidFill>
                          <a:latin typeface="Calibri"/>
                        </a:rPr>
                        <a:t>Cleaning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455852">
                <a:tc>
                  <a:txBody>
                    <a:bodyPr/>
                    <a:lstStyle/>
                    <a:p>
                      <a:pPr algn="l" fontAlgn="b"/>
                      <a:r>
                        <a:rPr lang="en-IN" sz="1100" b="0" i="0" u="none" strike="noStrike" dirty="0">
                          <a:solidFill>
                            <a:schemeClr val="tx1"/>
                          </a:solidFill>
                          <a:latin typeface="Calibri"/>
                        </a:rPr>
                        <a:t>Text outputs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chemeClr val="tx1"/>
                          </a:solidFill>
                          <a:latin typeface="Calibri"/>
                        </a:rPr>
                        <a:t>Coverted to numerics for processing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1852">
                <a:tc>
                  <a:txBody>
                    <a:bodyPr/>
                    <a:lstStyle/>
                    <a:p>
                      <a:pPr algn="l" fontAlgn="b"/>
                      <a:r>
                        <a:rPr lang="en-IN" sz="1100" b="0" i="0" u="none" strike="noStrike" dirty="0">
                          <a:solidFill>
                            <a:schemeClr val="tx1"/>
                          </a:solidFill>
                          <a:latin typeface="Calibri"/>
                        </a:rPr>
                        <a:t>Gender not available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chemeClr val="tx1"/>
                          </a:solidFill>
                          <a:latin typeface="Calibri"/>
                        </a:rPr>
                        <a:t>Default assumption -male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55852">
                <a:tc>
                  <a:txBody>
                    <a:bodyPr/>
                    <a:lstStyle/>
                    <a:p>
                      <a:pPr algn="l" fontAlgn="b"/>
                      <a:r>
                        <a:rPr lang="en-IN" sz="1100" b="0" i="0" u="none" strike="noStrike" dirty="0">
                          <a:solidFill>
                            <a:schemeClr val="tx1"/>
                          </a:solidFill>
                          <a:latin typeface="Calibri"/>
                        </a:rPr>
                        <a:t>HS type mismatch between BI &amp; PI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dirty="0">
                          <a:solidFill>
                            <a:schemeClr val="tx1"/>
                          </a:solidFill>
                          <a:latin typeface="Calibri"/>
                        </a:rPr>
                        <a:t>BI considered master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1852">
                <a:tc>
                  <a:txBody>
                    <a:bodyPr/>
                    <a:lstStyle/>
                    <a:p>
                      <a:pPr algn="l" fontAlgn="b"/>
                      <a:r>
                        <a:rPr lang="en-IN" sz="1100" b="0" i="0" u="none" strike="noStrike" dirty="0">
                          <a:solidFill>
                            <a:schemeClr val="tx1"/>
                          </a:solidFill>
                          <a:latin typeface="Calibri"/>
                        </a:rPr>
                        <a:t>Data Usage in GB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dirty="0">
                          <a:solidFill>
                            <a:schemeClr val="tx1"/>
                          </a:solidFill>
                          <a:latin typeface="Calibri"/>
                        </a:rPr>
                        <a:t>converted to bytes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1852">
                <a:tc>
                  <a:txBody>
                    <a:bodyPr/>
                    <a:lstStyle/>
                    <a:p>
                      <a:pPr algn="l" fontAlgn="b"/>
                      <a:r>
                        <a:rPr lang="en-IN" sz="1100" b="0" i="0" u="none" strike="noStrike">
                          <a:solidFill>
                            <a:schemeClr val="tx1"/>
                          </a:solidFill>
                          <a:latin typeface="Calibri"/>
                        </a:rPr>
                        <a:t>Age found to be &lt; 18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dirty="0">
                          <a:solidFill>
                            <a:schemeClr val="tx1"/>
                          </a:solidFill>
                          <a:latin typeface="Calibri"/>
                        </a:rPr>
                        <a:t>Kept as it is.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xmlns="" val="322226198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3045&quot;&gt;&lt;version val=&quot;24173&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2&quot;/&gt;&lt;m_eweekdayFirstOfWorkweek val=&quot;2&quot;/&gt;&lt;m_eweekdayFirstOfWeekend val=&quot;7&quot;/&gt;&lt;/CPresentation&gt;&lt;/root&gt;"/>
  <p:tag name="THINKCELLUNDODONOTDELETE" val="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mso-contentType ?>
<SharedContentType xmlns="Microsoft.SharePoint.Taxonomy.ContentTypeSync" SourceId="66cf8104-515e-4382-ad05-fa2ecae50d31" ContentTypeId="0x01010088FE03462F1047DF80A53CC6047A122F" PreviousValue="false"/>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lenor Document" ma:contentTypeID="0x01010088FE03462F1047DF80A53CC6047A122F000224BC8E34E1834BBD23132571BC8F31" ma:contentTypeVersion="7" ma:contentTypeDescription="Telenor Document Content Type" ma:contentTypeScope="" ma:versionID="da9700581dc4b143a6f9ce889381e1be">
  <xsd:schema xmlns:xsd="http://www.w3.org/2001/XMLSchema" xmlns:xs="http://www.w3.org/2001/XMLSchema" xmlns:p="http://schemas.microsoft.com/office/2006/metadata/properties" xmlns:ns1="http://schemas.microsoft.com/sharepoint/v3" xmlns:ns2="c5cb72cc-b808-417a-b0c6-3605718dc0a5" xmlns:ns3="92a863e6-617f-42f9-8952-fb59c932024c" targetNamespace="http://schemas.microsoft.com/office/2006/metadata/properties" ma:root="true" ma:fieldsID="bdc0fe85efb30612d9b4a04ec0606010" ns1:_="" ns2:_="" ns3:_="">
    <xsd:import namespace="http://schemas.microsoft.com/sharepoint/v3"/>
    <xsd:import namespace="c5cb72cc-b808-417a-b0c6-3605718dc0a5"/>
    <xsd:import namespace="92a863e6-617f-42f9-8952-fb59c932024c"/>
    <xsd:element name="properties">
      <xsd:complexType>
        <xsd:sequence>
          <xsd:element name="documentManagement">
            <xsd:complexType>
              <xsd:all>
                <xsd:element ref="ns2:SecurityClassification"/>
                <xsd:element ref="ns2:InformationContentTypeTaxHTField0" minOccurs="0"/>
                <xsd:element ref="ns2:InformationContextCategoryTaxHTField0" minOccurs="0"/>
                <xsd:element ref="ns2:LegalEntityTaxHTField0" minOccurs="0"/>
                <xsd:element ref="ns2:InformationOwner" minOccurs="0"/>
                <xsd:element ref="ns2:InformationValue" minOccurs="0"/>
                <xsd:element ref="ns2:EndOfEfficiency" minOccurs="0"/>
                <xsd:element ref="ns1:_dlc_Exempt" minOccurs="0"/>
                <xsd:element ref="ns1:_dlc_ExpireDateSaved" minOccurs="0"/>
                <xsd:element ref="ns1:_dlc_ExpireDate"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dlc_Exempt" ma:index="18" nillable="true" ma:displayName="Exempt from Policy" ma:hidden="true" ma:internalName="_dlc_Exempt" ma:readOnly="true">
      <xsd:simpleType>
        <xsd:restriction base="dms:Unknown"/>
      </xsd:simpleType>
    </xsd:element>
    <xsd:element name="_dlc_ExpireDateSaved" ma:index="19" nillable="true" ma:displayName="Original Expiration Date" ma:hidden="true" ma:internalName="_dlc_ExpireDateSaved" ma:readOnly="true">
      <xsd:simpleType>
        <xsd:restriction base="dms:DateTime"/>
      </xsd:simpleType>
    </xsd:element>
    <xsd:element name="_dlc_ExpireDate" ma:index="20" nillable="true" ma:displayName="Expiration Date" ma:description="" ma:hidden="true" ma:indexed="true" ma:internalName="_dlc_ExpireDat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c5cb72cc-b808-417a-b0c6-3605718dc0a5" elementFormDefault="qualified">
    <xsd:import namespace="http://schemas.microsoft.com/office/2006/documentManagement/types"/>
    <xsd:import namespace="http://schemas.microsoft.com/office/infopath/2007/PartnerControls"/>
    <xsd:element name="SecurityClassification" ma:index="8" ma:displayName="Security Classification" ma:default="Internal" ma:format="RadioButtons" ma:internalName="SecurityClassification">
      <xsd:simpleType>
        <xsd:restriction base="dms:Choice">
          <xsd:enumeration value="Open"/>
          <xsd:enumeration value="Internal"/>
          <xsd:enumeration value="Confidential"/>
        </xsd:restriction>
      </xsd:simpleType>
    </xsd:element>
    <xsd:element name="InformationContentTypeTaxHTField0" ma:index="9" nillable="true" ma:taxonomy="true" ma:internalName="InformationContentTypeTaxHTField0" ma:taxonomyFieldName="InformationContentType" ma:displayName="Information Content Category" ma:default="" ma:fieldId="{efc0a53f-896b-4de4-9b19-c3e1d2f4c833}" ma:sspId="66cf8104-515e-4382-ad05-fa2ecae50d31" ma:termSetId="5c664073-56bf-4d6c-a41f-69b19194e265" ma:anchorId="00000000-0000-0000-0000-000000000000" ma:open="false" ma:isKeyword="false">
      <xsd:complexType>
        <xsd:sequence>
          <xsd:element ref="pc:Terms" minOccurs="0" maxOccurs="1"/>
        </xsd:sequence>
      </xsd:complexType>
    </xsd:element>
    <xsd:element name="InformationContextCategoryTaxHTField0" ma:index="11" ma:taxonomy="true" ma:internalName="InformationContextCategoryTaxHTField0" ma:taxonomyFieldName="InformationContextCategory" ma:displayName="Information Context" ma:fieldId="{5dcca247-dc4a-455f-89de-272cb30d2a76}" ma:sspId="66cf8104-515e-4382-ad05-fa2ecae50d31" ma:termSetId="b59403ee-627a-4059-851f-afbf7a535751" ma:anchorId="00000000-0000-0000-0000-000000000000" ma:open="false" ma:isKeyword="false">
      <xsd:complexType>
        <xsd:sequence>
          <xsd:element ref="pc:Terms" minOccurs="0" maxOccurs="1"/>
        </xsd:sequence>
      </xsd:complexType>
    </xsd:element>
    <xsd:element name="LegalEntityTaxHTField0" ma:index="13" ma:taxonomy="true" ma:internalName="LegalEntityTaxHTField0" ma:taxonomyFieldName="LegalEntity" ma:displayName="Legal Entity" ma:fieldId="{53c67792-546d-45cb-9914-07e65d651306}" ma:sspId="66cf8104-515e-4382-ad05-fa2ecae50d31" ma:termSetId="391db1ee-d256-476d-ad73-7a514bac5ec8" ma:anchorId="00000000-0000-0000-0000-000000000000" ma:open="false" ma:isKeyword="false">
      <xsd:complexType>
        <xsd:sequence>
          <xsd:element ref="pc:Terms" minOccurs="0" maxOccurs="1"/>
        </xsd:sequence>
      </xsd:complexType>
    </xsd:element>
    <xsd:element name="InformationOwner" ma:index="15" nillable="true" ma:displayName="Information Owner" ma:description="" ma:hidden="true" ma:list="UserInfo" ma:internalName="Information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InformationValue" ma:index="16" nillable="true" ma:displayName="Information Value" ma:default="Non-Essential" ma:format="RadioButtons" ma:internalName="InformationValue">
      <xsd:simpleType>
        <xsd:restriction base="dms:Choice">
          <xsd:enumeration value="Non-Essential"/>
          <xsd:enumeration value="Business"/>
          <xsd:enumeration value="Legal"/>
          <xsd:enumeration value="Historical"/>
        </xsd:restriction>
      </xsd:simpleType>
    </xsd:element>
    <xsd:element name="EndOfEfficiency" ma:index="17" nillable="true" ma:displayName="End Of Efficiency" ma:description="End Of Efficiency" ma:format="DateOnly" ma:internalName="EndOfEfficiency">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92a863e6-617f-42f9-8952-fb59c932024c" elementFormDefault="qualified">
    <xsd:import namespace="http://schemas.microsoft.com/office/2006/documentManagement/types"/>
    <xsd:import namespace="http://schemas.microsoft.com/office/infopath/2007/PartnerControls"/>
    <xsd:element name="TaxCatchAll" ma:index="21" nillable="true" ma:displayName="Taxonomy Catch All Column" ma:hidden="true" ma:list="{12942df3-3801-4071-b8f9-271bea10bb58}" ma:internalName="TaxCatchAll" ma:showField="CatchAllData" ma:web="92a863e6-617f-42f9-8952-fb59c932024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p:Policy xmlns:p="office.server.policy" id="" local="true">
  <p:Name>Telenor Document</p:Name>
  <p:Description/>
  <p:Statement/>
  <p:PolicyItems>
    <p:PolicyItem featureId="Microsoft.Office.RecordsManagement.PolicyFeatures.Expiration" staticId="0x01010088FE03462F1047DF80A53CC6047A122F|1358853645" UniqueId="aecf2287-7f2f-40ec-b96d-b3de6ae2da4d">
      <p:Name>Retention</p:Name>
      <p:Description>Automatic scheduling of content for processing, and performing a retention action on content that has reached its due date.</p:Description>
      <p:CustomData>
        <Schedules nextStageId="2" default="false">
          <Schedule type="Default">
            <stages/>
          </Schedule>
          <Schedule type="Record">
            <stages>
              <data stageId="1">
                <formula id="Microsoft.Office.RecordsManagement.PolicyFeatures.Expiration.Formula.BuiltIn">
                  <number>0</number>
                  <property>_vti_ItemDeclaredRecord</property>
                  <period>days</period>
                </formula>
                <!-- destnName: Provide here respective 'Send to Connection' name -->
                <action type="action" id="Microsoft.Office.RecordsManagement.PolicyFeatures.Expiration.Action.SubmitFileCopy" destnExplanation="Transferred due to organizational policy" destnId="4a5dba60-a265-47ff-ae50-76b76bba39fa" destnName="Collab_Portal_SendTo" destnUrl="https://team-sec.wow2.telenor.com/sites/recordcenterhub/_vti_bin/officialfile.asmx"/>
              </data>
            </stages>
          </Schedule>
        </Schedules>
      </p:CustomData>
    </p:PolicyItem>
  </p:PolicyItems>
</p:Policy>
</file>

<file path=customXml/item5.xml><?xml version="1.0" encoding="utf-8"?>
<?mso-contentType ?>
<spe:Receivers xmlns:spe="http://schemas.microsoft.com/sharepoint/events">
  <Receiver>
    <Name>Microsoft.Office.RecordsManagement.PolicyFeatures.ExpirationEventReceiver</Name>
    <Synchronization>Synchronous</Synchronization>
    <Type>10001</Type>
    <SequenceNumber>101</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10002</Type>
    <SequenceNumber>102</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10004</Type>
    <SequenceNumber>103</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10006</Type>
    <SequenceNumber>104</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10009</Type>
    <SequenceNumber>105</SequenceNumber>
    <Url/>
    <Assembly>Microsoft.Office.Policy, Version=15.0.0.0, Culture=neutral, PublicKeyToken=71e9bce111e9429c</Assembly>
    <Class>Microsoft.Office.RecordsManagement.Internal.UpdateExpireDate</Class>
    <Data/>
    <Filter/>
  </Receiver>
</spe:Receivers>
</file>

<file path=customXml/item6.xml><?xml version="1.0" encoding="utf-8"?>
<p:properties xmlns:p="http://schemas.microsoft.com/office/2006/metadata/properties" xmlns:xsi="http://www.w3.org/2001/XMLSchema-instance" xmlns:pc="http://schemas.microsoft.com/office/infopath/2007/PartnerControls">
  <documentManagement>
    <InformationContextCategoryTaxHTField0 xmlns="c5cb72cc-b808-417a-b0c6-3605718dc0a5">
      <Terms xmlns="http://schemas.microsoft.com/office/infopath/2007/PartnerControls">
        <TermInfo xmlns="http://schemas.microsoft.com/office/infopath/2007/PartnerControls">
          <TermName xmlns="http://schemas.microsoft.com/office/infopath/2007/PartnerControls">Market</TermName>
          <TermId xmlns="http://schemas.microsoft.com/office/infopath/2007/PartnerControls">dec456e2-c464-426a-aeed-55c57afcbfe0</TermId>
        </TermInfo>
      </Terms>
    </InformationContextCategoryTaxHTField0>
    <InformationContentTypeTaxHTField0 xmlns="c5cb72cc-b808-417a-b0c6-3605718dc0a5">
      <Terms xmlns="http://schemas.microsoft.com/office/infopath/2007/PartnerControls"/>
    </InformationContentTypeTaxHTField0>
    <LegalEntityTaxHTField0 xmlns="c5cb72cc-b808-417a-b0c6-3605718dc0a5">
      <Terms xmlns="http://schemas.microsoft.com/office/infopath/2007/PartnerControls">
        <TermInfo xmlns="http://schemas.microsoft.com/office/infopath/2007/PartnerControls">
          <TermName xmlns="http://schemas.microsoft.com/office/infopath/2007/PartnerControls">Group units</TermName>
          <TermId xmlns="http://schemas.microsoft.com/office/infopath/2007/PartnerControls">95d64d2a-4a2b-4e7d-a9fb-8085d6521947</TermId>
        </TermInfo>
      </Terms>
    </LegalEntityTaxHTField0>
    <TaxCatchAll xmlns="92a863e6-617f-42f9-8952-fb59c932024c">
      <Value>4</Value>
      <Value>3</Value>
    </TaxCatchAll>
    <SecurityClassification xmlns="c5cb72cc-b808-417a-b0c6-3605718dc0a5">Internal</SecurityClassification>
    <InformationOwner xmlns="c5cb72cc-b808-417a-b0c6-3605718dc0a5">
      <UserInfo>
        <DisplayName>Aas, Vegard</DisplayName>
        <AccountId>6</AccountId>
        <AccountType/>
      </UserInfo>
    </InformationOwner>
    <EndOfEfficiency xmlns="c5cb72cc-b808-417a-b0c6-3605718dc0a5" xsi:nil="true"/>
    <InformationValue xmlns="c5cb72cc-b808-417a-b0c6-3605718dc0a5">Non-Essential</InformationValue>
  </documentManagement>
</p:properties>
</file>

<file path=customXml/itemProps1.xml><?xml version="1.0" encoding="utf-8"?>
<ds:datastoreItem xmlns:ds="http://schemas.openxmlformats.org/officeDocument/2006/customXml" ds:itemID="{0378BB9E-642F-4B31-9250-1E7232A2D21F}">
  <ds:schemaRefs>
    <ds:schemaRef ds:uri="Microsoft.SharePoint.Taxonomy.ContentTypeSync"/>
  </ds:schemaRefs>
</ds:datastoreItem>
</file>

<file path=customXml/itemProps2.xml><?xml version="1.0" encoding="utf-8"?>
<ds:datastoreItem xmlns:ds="http://schemas.openxmlformats.org/officeDocument/2006/customXml" ds:itemID="{F86F024E-20BB-4833-98F3-D5CD5883D6C2}">
  <ds:schemaRefs>
    <ds:schemaRef ds:uri="http://schemas.microsoft.com/sharepoint/v3/contenttype/forms"/>
  </ds:schemaRefs>
</ds:datastoreItem>
</file>

<file path=customXml/itemProps3.xml><?xml version="1.0" encoding="utf-8"?>
<ds:datastoreItem xmlns:ds="http://schemas.openxmlformats.org/officeDocument/2006/customXml" ds:itemID="{B24E67C0-A316-4543-B0DB-9F84EE2EAB4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5cb72cc-b808-417a-b0c6-3605718dc0a5"/>
    <ds:schemaRef ds:uri="92a863e6-617f-42f9-8952-fb59c932024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536B3BE7-D009-4FCA-838F-2DCC75E348FF}">
  <ds:schemaRefs>
    <ds:schemaRef ds:uri="office.server.policy"/>
  </ds:schemaRefs>
</ds:datastoreItem>
</file>

<file path=customXml/itemProps5.xml><?xml version="1.0" encoding="utf-8"?>
<ds:datastoreItem xmlns:ds="http://schemas.openxmlformats.org/officeDocument/2006/customXml" ds:itemID="{42FE1810-4DA8-4126-BAA5-44FBE1071BF5}">
  <ds:schemaRefs>
    <ds:schemaRef ds:uri="http://schemas.microsoft.com/sharepoint/events"/>
  </ds:schemaRefs>
</ds:datastoreItem>
</file>

<file path=customXml/itemProps6.xml><?xml version="1.0" encoding="utf-8"?>
<ds:datastoreItem xmlns:ds="http://schemas.openxmlformats.org/officeDocument/2006/customXml" ds:itemID="{3C70942F-3475-4E5D-B54E-D94E0F475E9F}">
  <ds:schemaRefs>
    <ds:schemaRef ds:uri="http://purl.org/dc/elements/1.1/"/>
    <ds:schemaRef ds:uri="http://purl.org/dc/terms/"/>
    <ds:schemaRef ds:uri="http://schemas.microsoft.com/office/2006/documentManagement/types"/>
    <ds:schemaRef ds:uri="c5cb72cc-b808-417a-b0c6-3605718dc0a5"/>
    <ds:schemaRef ds:uri="http://www.w3.org/XML/1998/namespace"/>
    <ds:schemaRef ds:uri="http://schemas.microsoft.com/office/infopath/2007/PartnerControls"/>
    <ds:schemaRef ds:uri="http://purl.org/dc/dcmitype/"/>
    <ds:schemaRef ds:uri="92a863e6-617f-42f9-8952-fb59c932024c"/>
    <ds:schemaRef ds:uri="http://schemas.openxmlformats.org/package/2006/metadata/core-properties"/>
    <ds:schemaRef ds:uri="http://schemas.microsoft.com/sharepoint/v3"/>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67803</TotalTime>
  <Words>1000</Words>
  <Application>Microsoft Office PowerPoint</Application>
  <PresentationFormat>On-screen Show (16:9)</PresentationFormat>
  <Paragraphs>286</Paragraphs>
  <Slides>15</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17" baseType="lpstr">
      <vt:lpstr>Apex</vt:lpstr>
      <vt:lpstr>think-cell Slide</vt:lpstr>
      <vt:lpstr>Slide 1</vt:lpstr>
      <vt:lpstr>1.   Product Vision</vt:lpstr>
      <vt:lpstr>2.  Learning Targets</vt:lpstr>
      <vt:lpstr>3. Project Description</vt:lpstr>
      <vt:lpstr>4. Current workaround for pain points</vt:lpstr>
      <vt:lpstr>5. Solution Details</vt:lpstr>
      <vt:lpstr>5. Solution Details</vt:lpstr>
      <vt:lpstr>5. Solution Details</vt:lpstr>
      <vt:lpstr>5. Solution Details</vt:lpstr>
      <vt:lpstr>5. Solution Details</vt:lpstr>
      <vt:lpstr>5. Solution Details</vt:lpstr>
      <vt:lpstr>6. Expected Results</vt:lpstr>
      <vt:lpstr>7. advantage</vt:lpstr>
      <vt:lpstr>8. Team role: </vt:lpstr>
      <vt:lpstr>Slide 15</vt:lpstr>
    </vt:vector>
  </TitlesOfParts>
  <Company>Telenor ASA Group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Ignite Incubator</dc:title>
  <dc:creator>Vegard Aas</dc:creator>
  <cp:lastModifiedBy>nimish.paneri</cp:lastModifiedBy>
  <cp:revision>688</cp:revision>
  <cp:lastPrinted>2016-01-03T21:12:29Z</cp:lastPrinted>
  <dcterms:created xsi:type="dcterms:W3CDTF">2015-03-17T14:34:29Z</dcterms:created>
  <dcterms:modified xsi:type="dcterms:W3CDTF">2017-11-16T07:34:58Z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policyId">
    <vt:lpwstr>0x01010088FE03462F1047DF80A53CC6047A122F|1358853645</vt:lpwstr>
  </property>
  <property fmtid="{D5CDD505-2E9C-101B-9397-08002B2CF9AE}" pid="3" name="InformationContextCategory">
    <vt:lpwstr>4;#Market|dec456e2-c464-426a-aeed-55c57afcbfe0</vt:lpwstr>
  </property>
  <property fmtid="{D5CDD505-2E9C-101B-9397-08002B2CF9AE}" pid="4" name="ContentTypeId">
    <vt:lpwstr>0x01010088FE03462F1047DF80A53CC6047A122F000224BC8E34E1834BBD23132571BC8F31</vt:lpwstr>
  </property>
  <property fmtid="{D5CDD505-2E9C-101B-9397-08002B2CF9AE}" pid="5" name="LegalEntity">
    <vt:lpwstr>3;#Group units|95d64d2a-4a2b-4e7d-a9fb-8085d6521947</vt:lpwstr>
  </property>
  <property fmtid="{D5CDD505-2E9C-101B-9397-08002B2CF9AE}" pid="6" name="ItemRetentionFormula">
    <vt:lpwstr/>
  </property>
  <property fmtid="{D5CDD505-2E9C-101B-9397-08002B2CF9AE}" pid="7" name="InformationContentType">
    <vt:lpwstr/>
  </property>
</Properties>
</file>