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61" r:id="rId8"/>
    <p:sldId id="267" r:id="rId9"/>
    <p:sldId id="266" r:id="rId10"/>
    <p:sldId id="260" r:id="rId11"/>
    <p:sldId id="272" r:id="rId12"/>
    <p:sldId id="270" r:id="rId13"/>
    <p:sldId id="262" r:id="rId14"/>
    <p:sldId id="271" r:id="rId15"/>
    <p:sldId id="268" r:id="rId16"/>
    <p:sldId id="269" r:id="rId17"/>
    <p:sldId id="273" r:id="rId18"/>
    <p:sldId id="276" r:id="rId19"/>
    <p:sldId id="275" r:id="rId20"/>
    <p:sldId id="278" r:id="rId21"/>
    <p:sldId id="279" r:id="rId22"/>
    <p:sldId id="280" r:id="rId23"/>
    <p:sldId id="281" r:id="rId24"/>
    <p:sldId id="283" r:id="rId25"/>
    <p:sldId id="282" r:id="rId26"/>
    <p:sldId id="274" r:id="rId27"/>
    <p:sldId id="27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4"/>
    <p:restoredTop sz="96327"/>
  </p:normalViewPr>
  <p:slideViewPr>
    <p:cSldViewPr snapToGrid="0" snapToObjects="1">
      <p:cViewPr varScale="1">
        <p:scale>
          <a:sx n="122" d="100"/>
          <a:sy n="122" d="100"/>
        </p:scale>
        <p:origin x="237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9A0F-932B-0141-A2B3-8D92709A2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ElasticSearch</a:t>
            </a:r>
            <a:r>
              <a:rPr lang="en-US" dirty="0"/>
              <a:t> Powered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43F94-A7F5-F64D-A0E9-064EE604E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Nicholas Papano</a:t>
            </a:r>
          </a:p>
        </p:txBody>
      </p:sp>
    </p:spTree>
    <p:extLst>
      <p:ext uri="{BB962C8B-B14F-4D97-AF65-F5344CB8AC3E}">
        <p14:creationId xmlns:p14="http://schemas.microsoft.com/office/powerpoint/2010/main" val="15941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D892-FCDE-5B41-8493-D48ED2AC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in Elasticsearch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46572-0B41-E849-8267-EF581DC07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03375"/>
          </a:xfrm>
        </p:spPr>
        <p:txBody>
          <a:bodyPr>
            <a:normAutofit/>
          </a:bodyPr>
          <a:lstStyle/>
          <a:p>
            <a:r>
              <a:rPr lang="en-US" dirty="0"/>
              <a:t>Query normalization factor</a:t>
            </a:r>
          </a:p>
          <a:p>
            <a:pPr lvl="1"/>
            <a:r>
              <a:rPr lang="en-US" dirty="0"/>
              <a:t>Hyperparameter</a:t>
            </a:r>
          </a:p>
          <a:p>
            <a:r>
              <a:rPr lang="en-US" dirty="0"/>
              <a:t>Coordination Factor</a:t>
            </a:r>
          </a:p>
          <a:p>
            <a:pPr lvl="1"/>
            <a:r>
              <a:rPr lang="en-US" dirty="0"/>
              <a:t>Hyperparameter</a:t>
            </a:r>
          </a:p>
          <a:p>
            <a:r>
              <a:rPr lang="en-US" dirty="0"/>
              <a:t>Sum of values</a:t>
            </a:r>
          </a:p>
          <a:p>
            <a:pPr lvl="1"/>
            <a:r>
              <a:rPr lang="en-US" dirty="0"/>
              <a:t>TF</a:t>
            </a:r>
          </a:p>
          <a:p>
            <a:pPr lvl="1"/>
            <a:r>
              <a:rPr lang="en-US" dirty="0"/>
              <a:t>IDF (squared)</a:t>
            </a:r>
          </a:p>
          <a:p>
            <a:pPr lvl="1"/>
            <a:r>
              <a:rPr lang="en-US" dirty="0"/>
              <a:t>Boost</a:t>
            </a:r>
          </a:p>
          <a:p>
            <a:pPr lvl="1"/>
            <a:r>
              <a:rPr lang="en-US" dirty="0"/>
              <a:t>Field-length normalization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FFA7A-07BB-F441-9E14-7D7870D4E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079" y="1873713"/>
            <a:ext cx="7317921" cy="498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1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5B21-5FE6-AA4F-9292-2B5C08BF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How </a:t>
            </a:r>
            <a:r>
              <a:rPr lang="en-US" dirty="0" err="1"/>
              <a:t>ElasticSearch</a:t>
            </a:r>
            <a:r>
              <a:rPr lang="en-US" dirty="0"/>
              <a:t> Scores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D1188-941F-714F-BBB2-AFE06675B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2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8B0559-6A6A-9141-B8B6-79F71144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magic of Map-Reduce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2629F4-6905-2749-A696-A090D5064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Parallelizes extremely well</a:t>
            </a:r>
          </a:p>
          <a:p>
            <a:r>
              <a:rPr lang="en-US" dirty="0"/>
              <a:t>Inverted index is part of this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Split </a:t>
            </a:r>
          </a:p>
          <a:p>
            <a:pPr lvl="1"/>
            <a:r>
              <a:rPr lang="en-US" dirty="0"/>
              <a:t>Map</a:t>
            </a:r>
          </a:p>
          <a:p>
            <a:pPr lvl="1"/>
            <a:r>
              <a:rPr lang="en-US" dirty="0"/>
              <a:t>Shuffle </a:t>
            </a:r>
          </a:p>
          <a:p>
            <a:pPr lvl="1"/>
            <a:r>
              <a:rPr lang="en-US" dirty="0"/>
              <a:t>Reduce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772FF45-3C43-7247-A0EF-4A61CB4DF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169" y="2334986"/>
            <a:ext cx="6815831" cy="378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342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CAC2-018D-234A-BA1C-75966EB1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Inverted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80251-3D49-6B4E-A0AC-A6A2D1564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Visual Representation of an Inverted Index">
            <a:extLst>
              <a:ext uri="{FF2B5EF4-FFF2-40B4-BE49-F238E27FC236}">
                <a16:creationId xmlns:a16="http://schemas.microsoft.com/office/drawing/2014/main" id="{7E983085-6928-2545-A251-1256A5285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57" y="1826078"/>
            <a:ext cx="10069286" cy="503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002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0C55-8AA5-624F-A918-A1EB3101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ElasticSearch</a:t>
            </a:r>
            <a:r>
              <a:rPr lang="en-US" dirty="0"/>
              <a:t> Doing during a query?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5D5E7-0B5B-0941-B405-B6CFB10E7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Ex. (Blue) or (Retire)</a:t>
            </a:r>
          </a:p>
          <a:p>
            <a:r>
              <a:rPr lang="en-US" dirty="0"/>
              <a:t>Get from term list</a:t>
            </a:r>
          </a:p>
          <a:p>
            <a:r>
              <a:rPr lang="en-US" dirty="0"/>
              <a:t>Grab list of documents</a:t>
            </a:r>
          </a:p>
          <a:p>
            <a:r>
              <a:rPr lang="en-US" dirty="0"/>
              <a:t>Get each document by id</a:t>
            </a:r>
          </a:p>
          <a:p>
            <a:r>
              <a:rPr lang="en-US" dirty="0"/>
              <a:t>Score relevance</a:t>
            </a:r>
          </a:p>
          <a:p>
            <a:r>
              <a:rPr lang="en-US" dirty="0"/>
              <a:t>Return results</a:t>
            </a:r>
          </a:p>
          <a:p>
            <a:endParaRPr lang="en-US" dirty="0"/>
          </a:p>
        </p:txBody>
      </p:sp>
      <p:pic>
        <p:nvPicPr>
          <p:cNvPr id="4" name="Picture 2" descr="Visual Representation of an Inverted Index">
            <a:extLst>
              <a:ext uri="{FF2B5EF4-FFF2-40B4-BE49-F238E27FC236}">
                <a16:creationId xmlns:a16="http://schemas.microsoft.com/office/drawing/2014/main" id="{CA82D464-93C4-834A-BB10-461234598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820" y="3012621"/>
            <a:ext cx="7690758" cy="384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542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6E0E47-524A-7B4E-8B00-4C2E4A0C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“These values are cool and all, but What do we Do With them?”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D2F4F6-8C79-BA43-A6C8-77B972AC3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2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A637-2813-BD44-A72C-CBF8E54F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“Relevance”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7BA3E-9330-F44D-9F9D-672D50BF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search, what makes one result better than another?</a:t>
            </a:r>
          </a:p>
          <a:p>
            <a:r>
              <a:rPr lang="en-US" dirty="0"/>
              <a:t>Google PageRank</a:t>
            </a:r>
          </a:p>
          <a:p>
            <a:r>
              <a:rPr lang="en-US" dirty="0" err="1"/>
              <a:t>Trie</a:t>
            </a:r>
            <a:r>
              <a:rPr lang="en-US" dirty="0"/>
              <a:t> data structure</a:t>
            </a:r>
          </a:p>
          <a:p>
            <a:r>
              <a:rPr lang="en-US" dirty="0"/>
              <a:t>TF-IDF</a:t>
            </a:r>
          </a:p>
          <a:p>
            <a:r>
              <a:rPr lang="en-US" dirty="0"/>
              <a:t>Cosine Similarity</a:t>
            </a:r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367C3C3-0D40-2048-A7D4-EC4701339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57" y="2909944"/>
            <a:ext cx="8273143" cy="394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840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54C9-CA9C-E748-8A80-C829BB68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“So, given a new Search, how do we do machine learning on it?”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285F2-2837-E94C-9548-691A55472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23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525B-7CDC-B94A-AEE5-307ED747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Aside –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D8CAE-C7F4-834D-BE93-9CFC32E24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Important</a:t>
            </a:r>
            <a:r>
              <a:rPr lang="en-US" dirty="0"/>
              <a:t> to do</a:t>
            </a:r>
          </a:p>
          <a:p>
            <a:r>
              <a:rPr lang="en-US" dirty="0"/>
              <a:t>Bad data = bad model</a:t>
            </a:r>
          </a:p>
          <a:p>
            <a:r>
              <a:rPr lang="en-US" dirty="0"/>
              <a:t>Some examples for cleaning</a:t>
            </a:r>
          </a:p>
          <a:p>
            <a:pPr lvl="1"/>
            <a:r>
              <a:rPr lang="en-US" dirty="0"/>
              <a:t>Lowercase</a:t>
            </a:r>
          </a:p>
          <a:p>
            <a:pPr lvl="1"/>
            <a:r>
              <a:rPr lang="en-US" dirty="0"/>
              <a:t>Remove </a:t>
            </a:r>
            <a:r>
              <a:rPr lang="en-US" dirty="0" err="1"/>
              <a:t>stopwords</a:t>
            </a:r>
            <a:endParaRPr lang="en-US" dirty="0"/>
          </a:p>
          <a:p>
            <a:pPr lvl="1"/>
            <a:r>
              <a:rPr lang="en-US" dirty="0"/>
              <a:t>Alphanumeric only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62DB0F-269C-3348-9097-14E7EB519AE2}"/>
              </a:ext>
            </a:extLst>
          </p:cNvPr>
          <p:cNvSpPr/>
          <p:nvPr/>
        </p:nvSpPr>
        <p:spPr>
          <a:xfrm>
            <a:off x="4808764" y="2007470"/>
            <a:ext cx="90868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 err="1"/>
              <a:t>remove_non_alphanumeric</a:t>
            </a:r>
            <a:r>
              <a:rPr lang="en-US" dirty="0"/>
              <a:t>(text):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 err="1"/>
              <a:t>re.sub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"[^a-</a:t>
            </a:r>
            <a:r>
              <a:rPr lang="en-US" dirty="0" err="1">
                <a:solidFill>
                  <a:srgbClr val="6A8759"/>
                </a:solidFill>
              </a:rPr>
              <a:t>zA</a:t>
            </a:r>
            <a:r>
              <a:rPr lang="en-US" dirty="0">
                <a:solidFill>
                  <a:srgbClr val="6A8759"/>
                </a:solidFill>
              </a:rPr>
              <a:t>-Z]"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 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text)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 err="1"/>
              <a:t>convert_to_lowercase</a:t>
            </a:r>
            <a:r>
              <a:rPr lang="en-US" dirty="0"/>
              <a:t>(text):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8888C6"/>
                </a:solidFill>
              </a:rPr>
              <a:t>str</a:t>
            </a:r>
            <a:r>
              <a:rPr lang="en-US" dirty="0"/>
              <a:t>(text).lower()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/>
              <a:t>tokenize(text):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 err="1"/>
              <a:t>word_tokenize</a:t>
            </a:r>
            <a:r>
              <a:rPr lang="en-US" dirty="0"/>
              <a:t>(text)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 err="1"/>
              <a:t>remove_stopwords</a:t>
            </a:r>
            <a:r>
              <a:rPr lang="en-US" dirty="0"/>
              <a:t>(text):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/>
              <a:t>[item </a:t>
            </a:r>
            <a:r>
              <a:rPr lang="en-US" dirty="0">
                <a:solidFill>
                  <a:srgbClr val="CC7832"/>
                </a:solidFill>
              </a:rPr>
              <a:t>for </a:t>
            </a:r>
            <a:r>
              <a:rPr lang="en-US" dirty="0"/>
              <a:t>item </a:t>
            </a:r>
            <a:r>
              <a:rPr lang="en-US" dirty="0">
                <a:solidFill>
                  <a:srgbClr val="CC7832"/>
                </a:solidFill>
              </a:rPr>
              <a:t>in </a:t>
            </a:r>
            <a:r>
              <a:rPr lang="en-US" dirty="0"/>
              <a:t>text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/>
              <a:t>item </a:t>
            </a:r>
            <a:r>
              <a:rPr lang="en-US" dirty="0">
                <a:solidFill>
                  <a:srgbClr val="CC7832"/>
                </a:solidFill>
              </a:rPr>
              <a:t>not in </a:t>
            </a:r>
            <a:r>
              <a:rPr lang="en-US" dirty="0">
                <a:solidFill>
                  <a:srgbClr val="8888C6"/>
                </a:solidFill>
              </a:rPr>
              <a:t>set</a:t>
            </a:r>
            <a:r>
              <a:rPr lang="en-US" dirty="0"/>
              <a:t>(</a:t>
            </a:r>
            <a:r>
              <a:rPr lang="en-US" dirty="0" err="1"/>
              <a:t>stopwords.words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english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/>
              <a:t>))]</a:t>
            </a:r>
          </a:p>
        </p:txBody>
      </p:sp>
    </p:spTree>
    <p:extLst>
      <p:ext uri="{BB962C8B-B14F-4D97-AF65-F5344CB8AC3E}">
        <p14:creationId xmlns:p14="http://schemas.microsoft.com/office/powerpoint/2010/main" val="3525403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6F7EB9-EFC4-564F-8CAE-7C23FD25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Kickstarter Data – Columns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83B90C-2666-1440-B1DC-EF8CD6932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1: Short description of the project</a:t>
            </a:r>
          </a:p>
          <a:p>
            <a:pPr lvl="1"/>
            <a:r>
              <a:rPr lang="en-US" dirty="0"/>
              <a:t>Ex. “A new marketplace for personalized 1-to-1 streaming video – from live smartphone feeds to drone and VR / 360° daredevil experiences.”</a:t>
            </a:r>
          </a:p>
          <a:p>
            <a:pPr lvl="2"/>
            <a:r>
              <a:rPr lang="en-US" dirty="0"/>
              <a:t>Notice how this isn’t cleaned</a:t>
            </a:r>
          </a:p>
          <a:p>
            <a:r>
              <a:rPr lang="en-US" dirty="0"/>
              <a:t>Column 2:  Was the project successful? =&gt; {Successful, Failed}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5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AAE4-0D9F-344F-B1F2-8CEB39CB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ElasticSearch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0AF2B-2707-044D-B1AC-CE8396CF8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by Amazon</a:t>
            </a:r>
          </a:p>
          <a:p>
            <a:r>
              <a:rPr lang="en-US" dirty="0"/>
              <a:t>Open-Sourced</a:t>
            </a:r>
          </a:p>
          <a:p>
            <a:r>
              <a:rPr lang="en-US" dirty="0"/>
              <a:t>REST-based querying (just like </a:t>
            </a:r>
            <a:r>
              <a:rPr lang="en-US" dirty="0" err="1"/>
              <a:t>GraphQL</a:t>
            </a:r>
            <a:r>
              <a:rPr lang="en-US" dirty="0"/>
              <a:t>)</a:t>
            </a:r>
          </a:p>
          <a:p>
            <a:r>
              <a:rPr lang="en-US" dirty="0" err="1"/>
              <a:t>Sharding</a:t>
            </a:r>
            <a:endParaRPr lang="en-US" dirty="0"/>
          </a:p>
          <a:p>
            <a:r>
              <a:rPr lang="en-US" dirty="0"/>
              <a:t>Replication</a:t>
            </a:r>
          </a:p>
          <a:p>
            <a:r>
              <a:rPr lang="en-US" dirty="0"/>
              <a:t>Inverse Index</a:t>
            </a:r>
          </a:p>
          <a:p>
            <a:r>
              <a:rPr lang="en-US" dirty="0"/>
              <a:t>Amazon OpenSearch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30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F46A-018D-1743-B935-C856CCA3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Intuition – Brainstorming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AC437-8E1A-8B44-861E-1A5DC07E4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Kickstarter?</a:t>
            </a:r>
          </a:p>
          <a:p>
            <a:r>
              <a:rPr lang="en-US" dirty="0"/>
              <a:t>What do they need the money for? (Development? Delivery? Assembling/Coding?)</a:t>
            </a:r>
          </a:p>
          <a:p>
            <a:r>
              <a:rPr lang="en-US" dirty="0"/>
              <a:t>What are they trying to create? Scam?</a:t>
            </a:r>
          </a:p>
          <a:p>
            <a:r>
              <a:rPr lang="en-US" dirty="0"/>
              <a:t>What makes a Kickstarter good? Successful traits?</a:t>
            </a:r>
          </a:p>
          <a:p>
            <a:r>
              <a:rPr lang="en-US" dirty="0"/>
              <a:t>What makes a Kickstarter bad? Bad omens?</a:t>
            </a:r>
          </a:p>
        </p:txBody>
      </p:sp>
    </p:spTree>
    <p:extLst>
      <p:ext uri="{BB962C8B-B14F-4D97-AF65-F5344CB8AC3E}">
        <p14:creationId xmlns:p14="http://schemas.microsoft.com/office/powerpoint/2010/main" val="2106848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D0F1-E940-7846-BEFA-0A1A5E68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It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FE4C-BF15-D44C-AB56-6384A7D12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Supervised?</a:t>
            </a:r>
          </a:p>
          <a:p>
            <a:pPr lvl="1"/>
            <a:r>
              <a:rPr lang="en-US" dirty="0"/>
              <a:t>Unsupervised?</a:t>
            </a:r>
          </a:p>
          <a:p>
            <a:pPr lvl="1"/>
            <a:r>
              <a:rPr lang="en-US" dirty="0"/>
              <a:t>Clustering</a:t>
            </a:r>
          </a:p>
          <a:p>
            <a:pPr lvl="2"/>
            <a:r>
              <a:rPr lang="en-US" dirty="0"/>
              <a:t>K-Means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64796-037D-9D42-9E80-B3EBAA40D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079" y="1873713"/>
            <a:ext cx="7317921" cy="498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02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D901-1B95-5948-BECB-4567CE2A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to investigate: K 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1B754-1A14-F449-81BC-5CDACF3B0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what we will be doing</a:t>
            </a:r>
          </a:p>
          <a:p>
            <a:r>
              <a:rPr lang="en-US" dirty="0"/>
              <a:t>Clusters data</a:t>
            </a:r>
          </a:p>
          <a:p>
            <a:r>
              <a:rPr lang="en-US" dirty="0"/>
              <a:t>Unsupervised</a:t>
            </a:r>
          </a:p>
          <a:p>
            <a:r>
              <a:rPr lang="en-US" dirty="0"/>
              <a:t>Provide a K value</a:t>
            </a:r>
          </a:p>
          <a:p>
            <a:r>
              <a:rPr lang="en-US" dirty="0"/>
              <a:t>Groups data K groups</a:t>
            </a:r>
          </a:p>
          <a:p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CF4CAF6-E36D-544E-B4D1-3BB5D8405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2459381"/>
            <a:ext cx="7124700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753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EA07-5BE4-8945-B547-FB526C62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Finalizing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53023-C62F-8445-AE9B-6C9BC3344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makes something part of a group?</a:t>
            </a:r>
          </a:p>
          <a:p>
            <a:r>
              <a:rPr lang="en-US" dirty="0"/>
              <a:t>Fixed radius circle?</a:t>
            </a:r>
          </a:p>
          <a:p>
            <a:r>
              <a:rPr lang="en-US" dirty="0"/>
              <a:t>Closest points</a:t>
            </a:r>
          </a:p>
          <a:p>
            <a:pPr lvl="1"/>
            <a:r>
              <a:rPr lang="en-US" dirty="0"/>
              <a:t>Distance metrics?</a:t>
            </a:r>
          </a:p>
          <a:p>
            <a:r>
              <a:rPr lang="en-US" dirty="0"/>
              <a:t>K nearest neighbors</a:t>
            </a:r>
          </a:p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5B65A50-15D0-6540-B028-F405B2F740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4" r="-1"/>
          <a:stretch/>
        </p:blipFill>
        <p:spPr bwMode="auto">
          <a:xfrm>
            <a:off x="6096000" y="381818"/>
            <a:ext cx="6096000" cy="582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268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DA83-DCEB-4E41-9402-6B12F47E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ML always GET THE right answer?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9F63-76B3-D64A-A4CD-152EC35C3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1DEE94B-E39C-524B-A184-619B7EBD5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19" y="1730827"/>
            <a:ext cx="9929435" cy="465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30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A237-13A0-484E-A052-C565689F0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4538A-3086-BB4B-A188-0A7411592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group of already classified Kickstarter Projects</a:t>
            </a:r>
          </a:p>
          <a:p>
            <a:r>
              <a:rPr lang="en-US" dirty="0"/>
              <a:t>Goal: </a:t>
            </a:r>
            <a:r>
              <a:rPr lang="en-US" u="sng" dirty="0"/>
              <a:t>Given a new Kickstarter description, can we predict if the project will be successful or not using our dataset?</a:t>
            </a:r>
          </a:p>
          <a:p>
            <a:r>
              <a:rPr lang="en-US" dirty="0"/>
              <a:t>K-Nearest Neighbors – k is a hyperparameter we can tune for</a:t>
            </a:r>
          </a:p>
          <a:p>
            <a:r>
              <a:rPr lang="en-US" dirty="0"/>
              <a:t>Distance metric: Elasticsearch score</a:t>
            </a:r>
          </a:p>
          <a:p>
            <a:r>
              <a:rPr lang="en-US" dirty="0"/>
              <a:t>Intuition: The new description belongs to the same class as its’ nearest neighbors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94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62BA-0E02-E94F-B3AE-C6AA77BD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Supervised Learning of Kickstarter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E32912-03DA-4648-92AA-9E873F05B0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43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13C1-464D-AC4F-B360-F88FE608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01C2F-1D28-014C-A1D1-5F0C7C531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1BA4-32A9-844C-AB0E-0A9684CD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ELK Stack – for all your at-scale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77C2A-2EBF-5C42-AA1D-8C198273E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62604"/>
          </a:xfrm>
        </p:spPr>
        <p:txBody>
          <a:bodyPr>
            <a:normAutofit/>
          </a:bodyPr>
          <a:lstStyle/>
          <a:p>
            <a:r>
              <a:rPr lang="en-US" dirty="0" err="1"/>
              <a:t>ElasticSearch</a:t>
            </a:r>
            <a:endParaRPr lang="en-US" dirty="0"/>
          </a:p>
          <a:p>
            <a:pPr lvl="1"/>
            <a:r>
              <a:rPr lang="en-US" dirty="0"/>
              <a:t>Searching</a:t>
            </a:r>
          </a:p>
          <a:p>
            <a:r>
              <a:rPr lang="en-US" dirty="0" err="1"/>
              <a:t>LogStash</a:t>
            </a:r>
            <a:endParaRPr lang="en-US" dirty="0"/>
          </a:p>
          <a:p>
            <a:pPr lvl="1"/>
            <a:r>
              <a:rPr lang="en-US" dirty="0"/>
              <a:t>Logging</a:t>
            </a:r>
          </a:p>
          <a:p>
            <a:pPr lvl="1"/>
            <a:r>
              <a:rPr lang="en-US" dirty="0"/>
              <a:t>Metrics</a:t>
            </a:r>
          </a:p>
          <a:p>
            <a:r>
              <a:rPr lang="en-US" dirty="0"/>
              <a:t>Kibana</a:t>
            </a:r>
          </a:p>
          <a:p>
            <a:pPr lvl="1"/>
            <a:r>
              <a:rPr lang="en-US" dirty="0"/>
              <a:t>Analysis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3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DF23-2459-E645-8173-FEED493C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DC8B-CE87-4D45-853D-57E66AA2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Kickstarter descriptions (https://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oscarvilla</a:t>
            </a:r>
            <a:r>
              <a:rPr lang="en-US" dirty="0"/>
              <a:t>/</a:t>
            </a:r>
            <a:r>
              <a:rPr lang="en-US" dirty="0" err="1"/>
              <a:t>kickstarter-nlp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Classified into successful and failed projects</a:t>
            </a:r>
          </a:p>
          <a:p>
            <a:pPr lvl="1"/>
            <a:r>
              <a:rPr lang="en-US" dirty="0"/>
              <a:t>215513 rows</a:t>
            </a:r>
          </a:p>
          <a:p>
            <a:pPr lvl="2"/>
            <a:r>
              <a:rPr lang="en-US" sz="1800" dirty="0"/>
              <a:t>108310 Successful</a:t>
            </a:r>
          </a:p>
          <a:p>
            <a:pPr lvl="2"/>
            <a:r>
              <a:rPr lang="en-US" sz="1800" dirty="0"/>
              <a:t>107203 Failed</a:t>
            </a:r>
          </a:p>
          <a:p>
            <a:pPr lvl="2"/>
            <a:r>
              <a:rPr lang="en-US" sz="1800" dirty="0"/>
              <a:t>Only loaded ~45k for the point of the demo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7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65E6-AD0C-304D-B5B9-C4910083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Basics – Term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60BF-88B9-1841-9124-F353113B8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“How often does the word appear in this document?”</a:t>
            </a:r>
          </a:p>
          <a:p>
            <a:r>
              <a:rPr lang="en-US" dirty="0"/>
              <a:t>Repetition</a:t>
            </a:r>
          </a:p>
          <a:p>
            <a:r>
              <a:rPr lang="en-US" dirty="0"/>
              <a:t>Locality</a:t>
            </a:r>
          </a:p>
          <a:p>
            <a:r>
              <a:rPr lang="en-US" dirty="0"/>
              <a:t>Example: Relativity mentioned by Albert Einstein</a:t>
            </a:r>
          </a:p>
        </p:txBody>
      </p:sp>
    </p:spTree>
    <p:extLst>
      <p:ext uri="{BB962C8B-B14F-4D97-AF65-F5344CB8AC3E}">
        <p14:creationId xmlns:p14="http://schemas.microsoft.com/office/powerpoint/2010/main" val="314962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2E63-39EA-1947-AFDD-55E58EC9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Basics – Document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9EE3F-42B4-2841-BEC1-AF14F9B9D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Occurrence of the word across documents</a:t>
            </a:r>
          </a:p>
          <a:p>
            <a:r>
              <a:rPr lang="en-US" dirty="0"/>
              <a:t>“How many unique documents does this word appear in?”</a:t>
            </a:r>
          </a:p>
          <a:p>
            <a:r>
              <a:rPr lang="en-US" dirty="0"/>
              <a:t>Inverse document frequency = 1 / document frequency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66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9943-2390-E44F-986B-0B3BE4CF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 – 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32A54-A142-BA4C-9FA4-11FEE936C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how </a:t>
            </a:r>
            <a:r>
              <a:rPr lang="en-US" dirty="0" err="1"/>
              <a:t>ElasticSearch</a:t>
            </a:r>
            <a:r>
              <a:rPr lang="en-US" dirty="0"/>
              <a:t> works</a:t>
            </a:r>
          </a:p>
          <a:p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C1BD544-2273-5A4C-A43B-7AB75FADE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988"/>
            <a:ext cx="12192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06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5474-5082-F849-A223-C4E62B21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high TF-IDF Value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5B809-61B8-2A42-ABDB-6D853BA8C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Increases value:  The word appears a lot in a single document</a:t>
            </a:r>
          </a:p>
          <a:p>
            <a:r>
              <a:rPr lang="en-US" dirty="0"/>
              <a:t>Increases value:  The word does not appear in very many documents</a:t>
            </a:r>
          </a:p>
          <a:p>
            <a:r>
              <a:rPr lang="en-US" dirty="0"/>
              <a:t>Decreases value:  The word appears very little</a:t>
            </a:r>
          </a:p>
          <a:p>
            <a:r>
              <a:rPr lang="en-US" dirty="0"/>
              <a:t>Decreases value:  The word appears in a lot of documents</a:t>
            </a:r>
          </a:p>
          <a:p>
            <a:endParaRPr lang="en-US" dirty="0"/>
          </a:p>
          <a:p>
            <a:r>
              <a:rPr lang="en-US" dirty="0"/>
              <a:t>Highest TF-IDF values:  </a:t>
            </a:r>
            <a:r>
              <a:rPr lang="en-US" b="1" u="sng" dirty="0"/>
              <a:t>Words that don’t appear in a lot of documents, but when they do, they appear a lot</a:t>
            </a:r>
          </a:p>
        </p:txBody>
      </p:sp>
    </p:spTree>
    <p:extLst>
      <p:ext uri="{BB962C8B-B14F-4D97-AF65-F5344CB8AC3E}">
        <p14:creationId xmlns:p14="http://schemas.microsoft.com/office/powerpoint/2010/main" val="137585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A790-C8BB-034A-95A2-E69E44B9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7661-0303-764C-ACE8-7EC337D79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Physics Texts</a:t>
            </a:r>
          </a:p>
          <a:p>
            <a:endParaRPr lang="en-US" dirty="0"/>
          </a:p>
          <a:p>
            <a:r>
              <a:rPr lang="en-US" dirty="0"/>
              <a:t>Supercalifragilisticexpialidocious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FDFBC7F-34AB-0745-8913-C46E7A681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937" y="804519"/>
            <a:ext cx="6918063" cy="605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0372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890</TotalTime>
  <Words>727</Words>
  <Application>Microsoft Office PowerPoint</Application>
  <PresentationFormat>Widescreen</PresentationFormat>
  <Paragraphs>131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Gill Sans MT</vt:lpstr>
      <vt:lpstr>Gallery</vt:lpstr>
      <vt:lpstr>ElasticSearch Powered Machine Learning</vt:lpstr>
      <vt:lpstr>ElasticSearch</vt:lpstr>
      <vt:lpstr>ELK Stack – for all your at-scale Needs</vt:lpstr>
      <vt:lpstr>The data</vt:lpstr>
      <vt:lpstr>NLP Basics – Term Frequency</vt:lpstr>
      <vt:lpstr>NLP Basics – Document Frequency</vt:lpstr>
      <vt:lpstr>Putting it together – TF-IDF</vt:lpstr>
      <vt:lpstr>What does a high TF-IDF Value mean?</vt:lpstr>
      <vt:lpstr>Example – TF-IDF</vt:lpstr>
      <vt:lpstr>Scoring in Elasticsearch</vt:lpstr>
      <vt:lpstr>Demo – How ElasticSearch Scores</vt:lpstr>
      <vt:lpstr>The magic of Map-Reduce</vt:lpstr>
      <vt:lpstr>Inverted Index</vt:lpstr>
      <vt:lpstr>What is ElasticSearch Doing during a query?</vt:lpstr>
      <vt:lpstr>Q: “These values are cool and all, but What do we Do With them?” </vt:lpstr>
      <vt:lpstr>Defining “Relevance”</vt:lpstr>
      <vt:lpstr>Q: “So, given a new Search, how do we do machine learning on it?”</vt:lpstr>
      <vt:lpstr>Quick Aside – Data Cleaning</vt:lpstr>
      <vt:lpstr>Kickstarter Data – Columns</vt:lpstr>
      <vt:lpstr>Building Intuition – Brainstorming</vt:lpstr>
      <vt:lpstr>Setting It up</vt:lpstr>
      <vt:lpstr>Something to investigate: K means Clustering</vt:lpstr>
      <vt:lpstr>Finalizing Intuition</vt:lpstr>
      <vt:lpstr>Can ML always GET THE right answer?</vt:lpstr>
      <vt:lpstr>Putting it all together</vt:lpstr>
      <vt:lpstr>Demo - Supervised Learning of Kickstarter data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Powered TF-IDF</dc:title>
  <dc:creator>Nicholas Papano</dc:creator>
  <cp:lastModifiedBy>Nicholas Papano</cp:lastModifiedBy>
  <cp:revision>33</cp:revision>
  <dcterms:created xsi:type="dcterms:W3CDTF">2021-10-15T05:27:35Z</dcterms:created>
  <dcterms:modified xsi:type="dcterms:W3CDTF">2021-11-28T20:52:04Z</dcterms:modified>
</cp:coreProperties>
</file>