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78" r:id="rId5"/>
    <p:sldId id="280" r:id="rId6"/>
    <p:sldId id="294" r:id="rId7"/>
    <p:sldId id="287" r:id="rId8"/>
    <p:sldId id="279" r:id="rId9"/>
    <p:sldId id="283" r:id="rId10"/>
    <p:sldId id="282" r:id="rId11"/>
    <p:sldId id="297" r:id="rId12"/>
    <p:sldId id="291" r:id="rId13"/>
    <p:sldId id="285" r:id="rId14"/>
    <p:sldId id="299" r:id="rId15"/>
    <p:sldId id="300" r:id="rId16"/>
    <p:sldId id="292" r:id="rId17"/>
    <p:sldId id="286" r:id="rId18"/>
    <p:sldId id="301" r:id="rId19"/>
    <p:sldId id="295" r:id="rId20"/>
    <p:sldId id="289" r:id="rId21"/>
    <p:sldId id="290" r:id="rId22"/>
    <p:sldId id="298" r:id="rId23"/>
    <p:sldId id="304" r:id="rId24"/>
    <p:sldId id="306" r:id="rId25"/>
    <p:sldId id="303" r:id="rId26"/>
    <p:sldId id="30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1" d="100"/>
          <a:sy n="121" d="100"/>
        </p:scale>
        <p:origin x="23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01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5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01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40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51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73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Tabular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Nicholas Papano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ADB-DA07-0F31-9B62-353A46C8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EDC5-F301-D6F7-0B45-E38C8C13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feature vector </a:t>
            </a:r>
          </a:p>
          <a:p>
            <a:pPr lvl="1"/>
            <a:r>
              <a:rPr lang="en-US" dirty="0"/>
              <a:t>Encoding data</a:t>
            </a:r>
          </a:p>
          <a:p>
            <a:pPr lvl="1"/>
            <a:r>
              <a:rPr lang="en-US" dirty="0"/>
              <a:t>Binning data</a:t>
            </a:r>
          </a:p>
          <a:p>
            <a:pPr lvl="1"/>
            <a:r>
              <a:rPr lang="en-US" dirty="0"/>
              <a:t>Generating new features to use</a:t>
            </a:r>
          </a:p>
          <a:p>
            <a:r>
              <a:rPr lang="en-US" dirty="0"/>
              <a:t>Sometimes cleaning is grouped in here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Feature Engineering for Machine Learning">
            <a:extLst>
              <a:ext uri="{FF2B5EF4-FFF2-40B4-BE49-F238E27FC236}">
                <a16:creationId xmlns:a16="http://schemas.microsoft.com/office/drawing/2014/main" id="{68CB9C5A-B739-26D7-3E9B-7DD191AF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0"/>
            <a:ext cx="61721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7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AADB-DA07-0F31-9B62-353A46C8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EDC5-F301-D6F7-0B45-E38C8C13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day of the week column: [“Sunday”, “Monday”, … “Saturday”]</a:t>
            </a:r>
          </a:p>
          <a:p>
            <a:r>
              <a:rPr lang="en-US" dirty="0"/>
              <a:t>Create new </a:t>
            </a:r>
            <a:r>
              <a:rPr lang="en-US" dirty="0" err="1"/>
              <a:t>boolean</a:t>
            </a:r>
            <a:r>
              <a:rPr lang="en-US" dirty="0"/>
              <a:t> feature: Weekend</a:t>
            </a:r>
          </a:p>
          <a:p>
            <a:pPr lvl="1"/>
            <a:r>
              <a:rPr lang="en-US" dirty="0"/>
              <a:t>1 if weekend, 0 otherwise</a:t>
            </a:r>
          </a:p>
          <a:p>
            <a:r>
              <a:rPr lang="en-US" dirty="0"/>
              <a:t>Machine learning likes lots of examples, but if the data itself is too complicated, it may struggle to learn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8E94D-35B1-5AAA-84B9-201872D8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Feature Engineering Examples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1482-8DFE-1E89-0E75-B088B87E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Data looks all tangled up</a:t>
            </a:r>
          </a:p>
          <a:p>
            <a:r>
              <a:rPr lang="en-US" sz="1800" dirty="0"/>
              <a:t>Adding a new feature: the remainder when dividing by two (if it’s even or odd)</a:t>
            </a:r>
          </a:p>
          <a:p>
            <a:r>
              <a:rPr lang="en-US" sz="1800" dirty="0"/>
              <a:t>Now data is linearly separable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D3FEFE-A638-BBAD-A20F-40BAC03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348" y="1907279"/>
            <a:ext cx="6633184" cy="26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2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Feature Selection</a:t>
            </a:r>
            <a:endParaRPr lang="en-US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0A72B7-24B0-F7FA-8058-7D5B859C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81EFF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A839B-3183-07F6-6729-34853CD4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3" r="21525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8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C880-2899-F02A-1171-0284495E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938E-8FCB-0CE0-3AAC-1EE6DF03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Golden question when data is abundant</a:t>
            </a:r>
          </a:p>
          <a:p>
            <a:r>
              <a:rPr lang="en-US" dirty="0"/>
              <a:t>Sometimes intuition helps</a:t>
            </a:r>
          </a:p>
          <a:p>
            <a:r>
              <a:rPr lang="en-US" dirty="0"/>
              <a:t>Other times need analysis tools</a:t>
            </a:r>
          </a:p>
          <a:p>
            <a:r>
              <a:rPr lang="en-US" dirty="0"/>
              <a:t>Commonly used algorithm: Principal Component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6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6C880-2899-F02A-1171-0284495E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938E-8FCB-0CE0-3AAC-1EE6DF03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en-US" dirty="0"/>
              <a:t>Comes from mechanics (structural analysis)</a:t>
            </a:r>
          </a:p>
          <a:p>
            <a:r>
              <a:rPr lang="en-US" dirty="0"/>
              <a:t>Analyzes features and tells you which ones describe the most variance in the dataset</a:t>
            </a:r>
          </a:p>
          <a:p>
            <a:r>
              <a:rPr lang="en-US" dirty="0" err="1"/>
              <a:t>Eigendecomposition</a:t>
            </a:r>
            <a:r>
              <a:rPr lang="en-US" dirty="0"/>
              <a:t> of the covariance matrix of the features </a:t>
            </a:r>
          </a:p>
          <a:p>
            <a:pPr lvl="1"/>
            <a:r>
              <a:rPr lang="en-US" dirty="0"/>
              <a:t>A lot of linear algebra that we won’t go into</a:t>
            </a:r>
          </a:p>
          <a:p>
            <a:endParaRPr lang="en-US" dirty="0"/>
          </a:p>
        </p:txBody>
      </p:sp>
      <p:pic>
        <p:nvPicPr>
          <p:cNvPr id="5129" name="Picture 512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122" name="Picture 2" descr="Principal Component Analysis (PCA) Explained Visually with Zero Math | by  Casey Cheng | Towards Data Science">
            <a:extLst>
              <a:ext uri="{FF2B5EF4-FFF2-40B4-BE49-F238E27FC236}">
                <a16:creationId xmlns:a16="http://schemas.microsoft.com/office/drawing/2014/main" id="{9835A5BE-A5AB-3188-AB71-14B8496A3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5" r="226" b="-3"/>
          <a:stretch/>
        </p:blipFill>
        <p:spPr bwMode="auto">
          <a:xfrm>
            <a:off x="6736455" y="1866899"/>
            <a:ext cx="4948945" cy="39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47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Data Encoding</a:t>
            </a:r>
            <a:endParaRPr lang="en-US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0A72B7-24B0-F7FA-8058-7D5B859C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81EFF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A839B-3183-07F6-6729-34853CD4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3" r="21525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5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52F3-F59C-825F-B56C-F96EFB14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D8CD-0984-7C65-2AB8-EFFE842A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algorithms (usually) can’t use non-numerical data</a:t>
            </a:r>
          </a:p>
          <a:p>
            <a:r>
              <a:rPr lang="en-US" dirty="0"/>
              <a:t>Data must be encoded in numerical form</a:t>
            </a:r>
          </a:p>
          <a:p>
            <a:r>
              <a:rPr lang="en-US" dirty="0"/>
              <a:t>Categorical data gets mapped to numbers</a:t>
            </a:r>
          </a:p>
          <a:p>
            <a:pPr lvl="1"/>
            <a:r>
              <a:rPr lang="en-US" dirty="0"/>
              <a:t>[“</a:t>
            </a:r>
            <a:r>
              <a:rPr lang="en-US" dirty="0" err="1"/>
              <a:t>RedCone</a:t>
            </a:r>
            <a:r>
              <a:rPr lang="en-US" dirty="0"/>
              <a:t>”, “</a:t>
            </a:r>
            <a:r>
              <a:rPr lang="en-US" dirty="0" err="1"/>
              <a:t>BlueCone</a:t>
            </a:r>
            <a:r>
              <a:rPr lang="en-US" dirty="0"/>
              <a:t>”, “Ball”] =&gt; [1, 2, 3]</a:t>
            </a:r>
          </a:p>
        </p:txBody>
      </p:sp>
    </p:spTree>
    <p:extLst>
      <p:ext uri="{BB962C8B-B14F-4D97-AF65-F5344CB8AC3E}">
        <p14:creationId xmlns:p14="http://schemas.microsoft.com/office/powerpoint/2010/main" val="273821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204F-180A-296F-6F59-61B6ABD4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01CC-2D5B-ECC1-80FA-28D70228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most “universal” form of conversion is to encode data into an image, then the image is used in its numerical form</a:t>
            </a:r>
            <a:endParaRPr lang="en-US" dirty="0"/>
          </a:p>
          <a:p>
            <a:r>
              <a:rPr lang="en-US" dirty="0"/>
              <a:t>In natural language processing, words get mapped to feature vectors in many ways</a:t>
            </a:r>
          </a:p>
          <a:p>
            <a:pPr lvl="1"/>
            <a:r>
              <a:rPr lang="en-US" dirty="0"/>
              <a:t>Bag of Words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BERT + Word2Vector (Really complicated)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204F-180A-296F-6F59-61B6ABD4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Data Encoding Examples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01CC-2D5B-ECC1-80FA-28D70228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784328" cy="3544046"/>
          </a:xfrm>
        </p:spPr>
        <p:txBody>
          <a:bodyPr>
            <a:normAutofit/>
          </a:bodyPr>
          <a:lstStyle/>
          <a:p>
            <a:r>
              <a:rPr lang="en-US" dirty="0"/>
              <a:t>Convert audio to spectrogram</a:t>
            </a:r>
          </a:p>
          <a:p>
            <a:r>
              <a:rPr lang="en-US" dirty="0"/>
              <a:t>Colors are generally encoded as RGB (or BGR, it depends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Black: (255, 255, 255)</a:t>
            </a:r>
          </a:p>
          <a:p>
            <a:endParaRPr lang="en-US" sz="1800" dirty="0"/>
          </a:p>
        </p:txBody>
      </p:sp>
      <p:pic>
        <p:nvPicPr>
          <p:cNvPr id="2050" name="Picture 2" descr="Machine Learning for Audio Classification | Engineering Education (EngEd)  Program | Section">
            <a:extLst>
              <a:ext uri="{FF2B5EF4-FFF2-40B4-BE49-F238E27FC236}">
                <a16:creationId xmlns:a16="http://schemas.microsoft.com/office/drawing/2014/main" id="{4DBD3FC6-99F2-7ADF-D1A9-6D4030450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348" y="1194212"/>
            <a:ext cx="6633184" cy="404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DB72-3CEF-660E-F20E-CD6CDB8D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off: questions from last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6A3A4-C02F-46F9-9145-B0D3363C9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3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Pre-ML Information</a:t>
            </a:r>
            <a:endParaRPr lang="en-US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0A72B7-24B0-F7FA-8058-7D5B859C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81EFF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A839B-3183-07F6-6729-34853CD4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3" r="21525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1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204F-180A-296F-6F59-61B6ABD4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01CC-2D5B-ECC1-80FA-28D70228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machine learning data is split into validation data and training data</a:t>
            </a:r>
          </a:p>
          <a:p>
            <a:r>
              <a:rPr lang="en-US" sz="2400" dirty="0"/>
              <a:t>Training data is used to tune the algorithm</a:t>
            </a:r>
          </a:p>
          <a:p>
            <a:pPr lvl="1"/>
            <a:r>
              <a:rPr lang="en-US" sz="2200" dirty="0"/>
              <a:t>The model can see the answers and adjust its knowledge accordingly</a:t>
            </a:r>
          </a:p>
          <a:p>
            <a:r>
              <a:rPr lang="en-US" sz="2400" dirty="0"/>
              <a:t>Validation data is used to evaluate the model’s performance</a:t>
            </a:r>
          </a:p>
          <a:p>
            <a:pPr lvl="1"/>
            <a:r>
              <a:rPr lang="en-US" dirty="0"/>
              <a:t>Like a quiz on the course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0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F6A5-1F94-C7DD-B585-61358F69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Golden function: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train_test_split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6956-4801-F6AD-A895-C1F48EE1C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input validation</a:t>
            </a:r>
          </a:p>
          <a:p>
            <a:r>
              <a:rPr lang="en-US" dirty="0"/>
              <a:t>Shuffles up your data </a:t>
            </a:r>
          </a:p>
          <a:p>
            <a:r>
              <a:rPr lang="en-US" dirty="0"/>
              <a:t>Splits your data into test (validation) and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3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Time to Code!</a:t>
            </a:r>
            <a:endParaRPr lang="en-US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0A72B7-24B0-F7FA-8058-7D5B859C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81EFF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A839B-3183-07F6-6729-34853CD4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3" r="21525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E4CB-661A-41E7-455E-742F1DF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Notebook!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DBFB-100D-090C-01D6-0A7B47F1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on the titanic dataset</a:t>
            </a:r>
          </a:p>
          <a:p>
            <a:r>
              <a:rPr lang="en-US" dirty="0"/>
              <a:t>Covering: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Trying out the various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63364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Data Exploration</a:t>
            </a:r>
            <a:endParaRPr lang="en-US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0A72B7-24B0-F7FA-8058-7D5B859C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81EFF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A839B-3183-07F6-6729-34853CD4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3" r="21525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0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129E-1A4A-ACF6-FC6F-AAAD9294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D538-A014-50E7-3F67-324F3CA5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when looking through datasets</a:t>
            </a:r>
          </a:p>
          <a:p>
            <a:r>
              <a:rPr lang="en-US" dirty="0"/>
              <a:t>Figuring out if the data is cleaned or needs cleaning</a:t>
            </a:r>
          </a:p>
          <a:p>
            <a:r>
              <a:rPr lang="en-US" dirty="0"/>
              <a:t>Looking for interesting trends</a:t>
            </a:r>
          </a:p>
          <a:p>
            <a:r>
              <a:rPr lang="en-US" dirty="0"/>
              <a:t>Usually specific per dataset</a:t>
            </a:r>
          </a:p>
        </p:txBody>
      </p:sp>
    </p:spTree>
    <p:extLst>
      <p:ext uri="{BB962C8B-B14F-4D97-AF65-F5344CB8AC3E}">
        <p14:creationId xmlns:p14="http://schemas.microsoft.com/office/powerpoint/2010/main" val="408463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Cleaning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0A72B7-24B0-F7FA-8058-7D5B859C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81EFFD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A839B-3183-07F6-6729-34853CD48F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813" r="21525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99658-358F-C0F5-82F9-AAB02D07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6E24B-B26B-39F7-DE0C-EE466AED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“garbage in, garbage out”</a:t>
            </a:r>
          </a:p>
          <a:p>
            <a:r>
              <a:rPr lang="en-US" dirty="0"/>
              <a:t>Best to think about like a person’s diet</a:t>
            </a:r>
          </a:p>
          <a:p>
            <a:r>
              <a:rPr lang="en-US" dirty="0"/>
              <a:t>Some algorithms require basic assertions about the data to even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9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FD32AA-3CB6-5B02-7F1F-98FDE77B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- NLP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A015F-18C7-172A-A1F1-B05FD987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15346"/>
          </a:xfrm>
        </p:spPr>
        <p:txBody>
          <a:bodyPr>
            <a:norm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def </a:t>
            </a:r>
            <a:r>
              <a:rPr lang="en-US" sz="1800" b="0" i="0" u="none" strike="noStrike" dirty="0" err="1">
                <a:effectLst/>
                <a:latin typeface="Gill Sans"/>
              </a:rPr>
              <a:t>remove_non_alphanumeric</a:t>
            </a:r>
            <a:r>
              <a:rPr lang="en-US" sz="1800" b="0" i="0" u="none" strike="noStrike" dirty="0">
                <a:effectLst/>
                <a:latin typeface="Gill Sans"/>
              </a:rPr>
              <a:t>(text):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   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return </a:t>
            </a:r>
            <a:r>
              <a:rPr lang="en-US" sz="1800" b="0" i="0" u="none" strike="noStrike" dirty="0" err="1">
                <a:effectLst/>
                <a:latin typeface="Gill Sans"/>
              </a:rPr>
              <a:t>re.sub</a:t>
            </a:r>
            <a:r>
              <a:rPr lang="en-US" sz="1800" b="0" i="0" u="none" strike="noStrike" dirty="0">
                <a:effectLst/>
                <a:latin typeface="Gill Sans"/>
              </a:rPr>
              <a:t>("[^a-</a:t>
            </a:r>
            <a:r>
              <a:rPr lang="en-US" sz="1800" b="0" i="0" u="none" strike="noStrike" dirty="0" err="1">
                <a:effectLst/>
                <a:latin typeface="Gill Sans"/>
              </a:rPr>
              <a:t>zA</a:t>
            </a:r>
            <a:r>
              <a:rPr lang="en-US" sz="1800" b="0" i="0" u="none" strike="noStrike" dirty="0">
                <a:effectLst/>
                <a:latin typeface="Gill Sans"/>
              </a:rPr>
              <a:t>-Z]", " ", text)</a:t>
            </a:r>
          </a:p>
          <a:p>
            <a:pPr marL="36900" indent="0">
              <a:lnSpc>
                <a:spcPct val="100000"/>
              </a:lnSpc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</a:b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def </a:t>
            </a:r>
            <a:r>
              <a:rPr lang="en-US" sz="1800" b="0" i="0" u="none" strike="noStrike" dirty="0" err="1">
                <a:effectLst/>
                <a:latin typeface="Gill Sans"/>
              </a:rPr>
              <a:t>convert_to_lowercase</a:t>
            </a:r>
            <a:r>
              <a:rPr lang="en-US" sz="1800" b="0" i="0" u="none" strike="noStrike" dirty="0">
                <a:effectLst/>
                <a:latin typeface="Gill Sans"/>
              </a:rPr>
              <a:t>(text):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   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return </a:t>
            </a:r>
            <a:r>
              <a:rPr lang="en-US" sz="1800" b="0" i="0" u="none" strike="noStrike" dirty="0">
                <a:effectLst/>
                <a:latin typeface="Gill Sans"/>
              </a:rPr>
              <a:t>str(text).lower()</a:t>
            </a:r>
            <a:endParaRPr lang="en-US" sz="1800" dirty="0">
              <a:solidFill>
                <a:srgbClr val="000000"/>
              </a:solidFill>
              <a:effectLst/>
              <a:latin typeface="Gill Sans"/>
            </a:endParaRPr>
          </a:p>
          <a:p>
            <a:pPr marL="36900" indent="0">
              <a:lnSpc>
                <a:spcPct val="100000"/>
              </a:lnSpc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</a:b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def </a:t>
            </a:r>
            <a:r>
              <a:rPr lang="en-US" sz="1800" b="0" i="0" u="none" strike="noStrike" dirty="0" err="1">
                <a:effectLst/>
                <a:latin typeface="Gill Sans"/>
              </a:rPr>
              <a:t>remove_stopwords</a:t>
            </a:r>
            <a:r>
              <a:rPr lang="en-US" sz="1800" b="0" i="0" u="none" strike="noStrike" dirty="0">
                <a:effectLst/>
                <a:latin typeface="Gill Sans"/>
              </a:rPr>
              <a:t>(text):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   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return </a:t>
            </a:r>
            <a:r>
              <a:rPr lang="en-US" sz="1800" b="0" i="0" u="none" strike="noStrike" dirty="0">
                <a:effectLst/>
                <a:latin typeface="Gill Sans"/>
              </a:rPr>
              <a:t>[item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for </a:t>
            </a:r>
            <a:r>
              <a:rPr lang="en-US" sz="1800" b="0" i="0" u="none" strike="noStrike" dirty="0">
                <a:effectLst/>
                <a:latin typeface="Gill Sans"/>
              </a:rPr>
              <a:t>item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in </a:t>
            </a:r>
            <a:r>
              <a:rPr lang="en-US" sz="1800" b="0" i="0" u="none" strike="noStrike" dirty="0">
                <a:effectLst/>
                <a:latin typeface="Gill Sans"/>
              </a:rPr>
              <a:t>text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if </a:t>
            </a:r>
            <a:r>
              <a:rPr lang="en-US" sz="1800" b="0" i="0" u="none" strike="noStrike" dirty="0">
                <a:effectLst/>
                <a:latin typeface="Gill Sans"/>
              </a:rPr>
              <a:t>item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not in </a:t>
            </a:r>
            <a:r>
              <a:rPr lang="en-US" sz="1800" b="0" i="0" u="none" strike="noStrike" dirty="0">
                <a:effectLst/>
                <a:latin typeface="Gill Sans"/>
              </a:rPr>
              <a:t>set(</a:t>
            </a:r>
            <a:r>
              <a:rPr lang="en-US" sz="1800" b="0" i="0" u="none" strike="noStrike" dirty="0" err="1">
                <a:effectLst/>
                <a:latin typeface="Gill Sans"/>
              </a:rPr>
              <a:t>stopwords.words</a:t>
            </a:r>
            <a:r>
              <a:rPr lang="en-US" sz="1800" b="0" i="0" u="none" strike="noStrike" dirty="0">
                <a:effectLst/>
                <a:latin typeface="Gill Sans"/>
              </a:rPr>
              <a:t>("</a:t>
            </a:r>
            <a:r>
              <a:rPr lang="en-US" sz="1800" b="0" i="0" u="none" strike="noStrike" dirty="0" err="1">
                <a:effectLst/>
                <a:latin typeface="Gill Sans"/>
              </a:rPr>
              <a:t>english</a:t>
            </a:r>
            <a:r>
              <a:rPr lang="en-US" sz="1800" b="0" i="0" u="none" strike="noStrike" dirty="0">
                <a:effectLst/>
                <a:latin typeface="Gill Sans"/>
              </a:rPr>
              <a:t>"))]\</a:t>
            </a:r>
          </a:p>
          <a:p>
            <a:pPr marL="36900" indent="0">
              <a:lnSpc>
                <a:spcPct val="100000"/>
              </a:lnSpc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</a:b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def </a:t>
            </a:r>
            <a:r>
              <a:rPr lang="en-US" sz="1800" b="0" i="0" u="none" strike="noStrike" dirty="0">
                <a:effectLst/>
                <a:latin typeface="Gill Sans"/>
              </a:rPr>
              <a:t>tokenize(text):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"/>
              </a:rPr>
              <a:t>   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Gill Sans"/>
              </a:rPr>
              <a:t>return </a:t>
            </a:r>
            <a:r>
              <a:rPr lang="en-US" sz="1800" b="0" i="0" u="none" strike="noStrike" dirty="0" err="1">
                <a:effectLst/>
                <a:latin typeface="Gill Sans"/>
              </a:rPr>
              <a:t>word_tokenize</a:t>
            </a:r>
            <a:r>
              <a:rPr lang="en-US" sz="1800" b="0" i="0" u="none" strike="noStrike" dirty="0">
                <a:effectLst/>
                <a:latin typeface="Gill Sans"/>
              </a:rPr>
              <a:t>(text)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2FBC-31EA-C8C0-DF10-5ED10FDD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3BE8-75C8-765B-8367-3C076FE0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  <a:p>
            <a:r>
              <a:rPr lang="en-US" dirty="0"/>
              <a:t>Handling outliers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Aggregating data from multiple sources</a:t>
            </a:r>
          </a:p>
          <a:p>
            <a:r>
              <a:rPr lang="en-US" dirty="0"/>
              <a:t>Normalizing/Scaling </a:t>
            </a:r>
          </a:p>
        </p:txBody>
      </p:sp>
    </p:spTree>
    <p:extLst>
      <p:ext uri="{BB962C8B-B14F-4D97-AF65-F5344CB8AC3E}">
        <p14:creationId xmlns:p14="http://schemas.microsoft.com/office/powerpoint/2010/main" val="33527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Feature Engineering</a:t>
            </a:r>
            <a:endParaRPr lang="en-US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0A72B7-24B0-F7FA-8058-7D5B859C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81EFF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A839B-3183-07F6-6729-34853CD4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3" r="21525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0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{A77CB7C9-AFAD-419D-8825-A2C375B6CF96}tf55705232_win32</Template>
  <TotalTime>181</TotalTime>
  <Words>604</Words>
  <Application>Microsoft Office PowerPoint</Application>
  <PresentationFormat>Widescreen</PresentationFormat>
  <Paragraphs>101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Gill Sans</vt:lpstr>
      <vt:lpstr>Goudy Old Style</vt:lpstr>
      <vt:lpstr>Wingdings 2</vt:lpstr>
      <vt:lpstr>SlateVTI</vt:lpstr>
      <vt:lpstr>Tabular Machine Learning</vt:lpstr>
      <vt:lpstr>First off: questions from last time?</vt:lpstr>
      <vt:lpstr>Data Exploration</vt:lpstr>
      <vt:lpstr>Data Exploration</vt:lpstr>
      <vt:lpstr>Data Cleaning </vt:lpstr>
      <vt:lpstr>The Importance</vt:lpstr>
      <vt:lpstr>Some examples - NLP</vt:lpstr>
      <vt:lpstr>Other Cleaning</vt:lpstr>
      <vt:lpstr>Feature Engineering</vt:lpstr>
      <vt:lpstr>Feature Engineering</vt:lpstr>
      <vt:lpstr>Feature Engineering Examples</vt:lpstr>
      <vt:lpstr>Feature Engineering Examples (cont’d)</vt:lpstr>
      <vt:lpstr>Feature Selection</vt:lpstr>
      <vt:lpstr>Feature Selection</vt:lpstr>
      <vt:lpstr>Principal Component Analysis</vt:lpstr>
      <vt:lpstr>Data Encoding</vt:lpstr>
      <vt:lpstr>Data Encoding</vt:lpstr>
      <vt:lpstr>Data Encoding Examples</vt:lpstr>
      <vt:lpstr>Data Encoding Examples (cont’d)</vt:lpstr>
      <vt:lpstr>Pre-ML Information</vt:lpstr>
      <vt:lpstr>Testing and Training Data</vt:lpstr>
      <vt:lpstr>Golden function: train_test_split </vt:lpstr>
      <vt:lpstr>Time to Code!</vt:lpstr>
      <vt:lpstr>The Notebook!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Machine Learning</dc:title>
  <dc:creator>Nicholas Papano</dc:creator>
  <cp:lastModifiedBy>Nicholas Papano</cp:lastModifiedBy>
  <cp:revision>3</cp:revision>
  <dcterms:created xsi:type="dcterms:W3CDTF">2023-01-22T05:17:57Z</dcterms:created>
  <dcterms:modified xsi:type="dcterms:W3CDTF">2023-01-22T11:21:00Z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