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866FA8-3836-432F-AC87-B9ED47EA923F}">
  <a:tblStyle styleId="{08866FA8-3836-432F-AC87-B9ED47EA92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43FF0C-227C-46B6-8316-F854954A57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138177f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138177f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138177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138177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177a18c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177a18c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177a18c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177a18c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177a18c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177a18c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177a18c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177a18c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177a18cd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177a18c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177a18c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177a18c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177a18cd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177a18cd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16fd18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16fd18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16fd181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16fd181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38177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38177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177a18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177a18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138177f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138177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177a18c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177a18c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77a18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77a18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177a18c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177a18c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7717/peerj.4568" TargetMode="External"/><Relationship Id="rId4" Type="http://schemas.openxmlformats.org/officeDocument/2006/relationships/hyperlink" Target="https://towardsdatascience.com/hyper-parameters-in-action-part-ii-weight-initializers-35aee1a2840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 Parasite Detection Using Blood Smears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 7615 : Neural Networks / Deep Learning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230300" y="3620775"/>
            <a:ext cx="1602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Nayan Patel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Yusuf Feroze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Nikilesh Kumar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Experiments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experiments were made to improve the performance of the models: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Batch Size and Size of Training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Rate and Decay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Optimizer Used (SGD, Adam)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Momentum (0-1)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dropouts, dropout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Strides (1,2)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Kernel Dimensions ((1,1) (3,3))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Activation Functions (Sigmoid, Softmax)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Size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644675" y="500925"/>
            <a:ext cx="4166400" cy="4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implement image augmentation to increase the size of our training data and induce more robustness to our classification model.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Pixel shifts and Rotations to increase our training data size from 17636 to 35272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accuracy increases slightly but validation accuracy remained the same.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3" y="2017400"/>
            <a:ext cx="2155550" cy="18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225" y="2029044"/>
            <a:ext cx="2222500" cy="1790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911250" y="3787600"/>
            <a:ext cx="1622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35272 Training Samples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7044775" y="3787600"/>
            <a:ext cx="1733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17636 Training Samples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Comparing 2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644675" y="500925"/>
            <a:ext cx="41664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Model-I Conv-Pool-Conv model was compared against Model-II, the Con-Conv-Pool stacked architecture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and Validation gave much quicker and consistent results in Model-II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677946"/>
            <a:ext cx="2046025" cy="164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600" y="1785325"/>
            <a:ext cx="2142525" cy="15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5140888" y="3310400"/>
            <a:ext cx="105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Conv-Pool-Conv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7499913" y="3310400"/>
            <a:ext cx="105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Conv-Conv-Pool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 After Tuning Hyperparameters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25" y="2383575"/>
            <a:ext cx="3706500" cy="2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644675" y="104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utilized the following hyperparameters for our final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Batch Size (64) and Size of Training Data </a:t>
            </a:r>
            <a:r>
              <a:rPr lang="en"/>
              <a:t>(17636)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Rate (0.01) and Decay  (0.001/batchsize)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Optimizer Used (SGD)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Momentum (0.9)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dropouts (2), dropout rate (0.5)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Strides (2)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Kernel Dimensions (3x3)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Activation Functions (ReLU, SoftMax)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 After Tuning Hyperparameters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619838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</a:rPr>
              <a:t>Test Accuracy Score : 95.75471698113208 %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4651175" y="104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{08866FA8-3836-432F-AC87-B9ED47EA923F}</a:tableStyleId>
              </a:tblPr>
              <a:tblGrid>
                <a:gridCol w="1142225"/>
                <a:gridCol w="1142225"/>
                <a:gridCol w="1142225"/>
              </a:tblGrid>
              <a:tr h="45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 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 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2588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179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2690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6"/>
          <p:cNvGraphicFramePr/>
          <p:nvPr/>
        </p:nvGraphicFramePr>
        <p:xfrm>
          <a:off x="4651175" y="26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{1D43FF0C-227C-46B6-8316-F854954A57DB}</a:tableStyleId>
              </a:tblPr>
              <a:tblGrid>
                <a:gridCol w="1055650"/>
                <a:gridCol w="910475"/>
                <a:gridCol w="620175"/>
                <a:gridCol w="778500"/>
                <a:gridCol w="738925"/>
              </a:tblGrid>
              <a:tr h="43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precision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recall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support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Parasitized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0.94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2767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Uninfected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0.94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0.98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2745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Micro average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5512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Macro average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5512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Weighted average</a:t>
                      </a:r>
                      <a:endParaRPr b="1"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0.96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5512</a:t>
                      </a:r>
                      <a:endParaRPr sz="9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Predictions From Model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1907"/>
            <a:ext cx="4419600" cy="330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WORK AND FUTURE SCOPE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Attempted training a Convolutional autoencoder as an unsupervised learning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was 3 Conv-Pool encoding layers and 3 Conv-Upsampling decoding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Relu and Sigmoid Activation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ean squared error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RMS Prop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874" y="2221350"/>
            <a:ext cx="4438650" cy="27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Prof. Jerome Braun, IE 7615, Northeastern University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Ramin Mohammadi, TA for IE 7615, Northeastern University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 malaria report 2017. Geneva: World Health Organization; 2017. Licence: CC BY-NC-SA 3.0 IGO.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 Bibin et al.: Malaria Parasite Detection From Peripheral Blood Smear Images Using DBN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Luis Rosado et al. Automated Detection of Malaria Parasites on Thick Blood Smears via Mobile Devices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Najeed Ahmed Khan et al. Unsupervised identification of malaria parasites using computer vision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Rajaraman S, Antani SK, Poostchi M, Silamut K, Hossain MA, Maude RJ, Jaeger S, Thoma GR. 2018. Pre-trained convolutional neural networks as feature extractors toward improved malaria parasite detection in thin blood smear images. PeerJ 6:e4568 </a:t>
            </a:r>
            <a:r>
              <a:rPr lang="en" sz="9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https://doi.org/10.7717/peerj.4568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Nicholas Sia et al. A Literature Review on Histogram Equalization and Its Variations for Digital Image Enhancement, 2013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Nitish Srivastava , Geoffrey Hinton , Alex Krizhevsky, Ilya Sutskever, Ruslan Salakhutdinov. Dropout: A Simple Way to Prevent Neural Networks from Overfitting.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AutoNum type="arabicPeriod"/>
            </a:pPr>
            <a:r>
              <a:rPr lang="en" sz="9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https://towardsdatascience.com/hyper-parameters-in-action-part-ii-weight-initializers-35aee1a28404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2512775" y="1949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 ?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Malaria is a serious disease that is spread by mosquitoes.In 2016, over 216 million cases of malaria was reported around the world and mostly in developing nations.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Diagnosis of malaria is done by inspecting blood smear slides and finding out if the sample has the markers of infection. This is usually done by parasitologists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Much research has been done to automate and standardize the detection process. In our project we present a solution that involves using a CNN framework to classify infected vs. non-infected cells.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(Data Collection and Preprocessing)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dataset consist of 27588 image slides of infected and non-infected cells (equal instances of each) captured as smear slides from patients at the Chittagong Medical College Hospital, Bangladesh. Each slide was manually annotated by parasitologists at Mahidol-Oxford Tropical Medicine Research Unit in Bangkok, Thailand.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was hosted at the US National laboratory for medicine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images were resized to 64 x 64 x 3 and the labels were converted using one-hot encoding as part of pre-processing.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850" y="3676575"/>
            <a:ext cx="1931951" cy="12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676578"/>
            <a:ext cx="1874675" cy="12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Techniques Experimented	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 Equalization - This technique increases the contrast values between pixels in the image by applying a normalization probability function on the histogram of pixel values generated.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Affine Augmentation methods (Rotations, Pixel Shifts)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ZCA Whitening - A whitening technique that works by dividing principal components by the square root of PCA eigenvalues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Techniques Experimented	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Histogram Equalization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Affine Augmentation methods (Rotations, Pixel Shifts)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ZCA Whitening - A whitening technique that works by dividing principal components by the square root of PCA eigenvalues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50" y="849325"/>
            <a:ext cx="972875" cy="10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625" y="841888"/>
            <a:ext cx="972875" cy="10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250" y="3519425"/>
            <a:ext cx="23812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CNN for our Neural Networks. We present two different architectures here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1 - Conv-Pool-Conv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convolutional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pooling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dropout layers.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ReLU activation for input and hidden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SoftMax function was used at the output layer.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 pooling and batch normalization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Stride =1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3x3 kernel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‘ADAM’ optimizer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Rate = 0.001 &amp; Decay rate =0.001/batch size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Mini-batch size = 64.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1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75" y="896950"/>
            <a:ext cx="3838575" cy="18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100" y="4543493"/>
            <a:ext cx="3838574" cy="4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100" y="2714625"/>
            <a:ext cx="379412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CNN for our Neural Networks. We present two different architectures here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Conv-Conv-Pool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convolutional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pooling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dropout layers.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ReLU activation for input and hidden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Sigmoid function was used at the output layer.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 pooling and batch normalization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Stride =2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3x3 kernel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SGD optimizer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Rate = 0.01 &amp; Decay rate =0.001/batch size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Mini-batch size = 64.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Architecture 2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926175"/>
            <a:ext cx="3824651" cy="375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