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3"/>
  </p:sldMasterIdLst>
  <p:sldIdLst>
    <p:sldId id="256" r:id="rId4"/>
    <p:sldId id="257" r:id="rId5"/>
    <p:sldId id="258" r:id="rId6"/>
    <p:sldId id="259" r:id="rId7"/>
    <p:sldId id="260" r:id="rId8"/>
    <p:sldId id="261" r:id="rId9"/>
    <p:sldId id="262" r:id="rId10"/>
    <p:sldId id="263" r:id="rId11"/>
    <p:sldId id="265" r:id="rId12"/>
    <p:sldId id="266" r:id="rId13"/>
    <p:sldId id="264" r:id="rId14"/>
    <p:sldId id="267" r:id="rId15"/>
    <p:sldId id="271" r:id="rId16"/>
    <p:sldId id="272"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FD152-524A-480B-8D44-0CC06E4DE854}" v="29" dt="2023-04-19T18:16:53.329"/>
    <p1510:client id="{466B3B2E-9C36-4F0F-9BF6-0DD5051FC159}" v="4" dt="2023-04-19T18:27:30.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9"/>
    <p:restoredTop sz="96327"/>
  </p:normalViewPr>
  <p:slideViewPr>
    <p:cSldViewPr snapToGrid="0">
      <p:cViewPr varScale="1">
        <p:scale>
          <a:sx n="118" d="100"/>
          <a:sy n="118" d="100"/>
        </p:scale>
        <p:origin x="22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4/19/23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5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41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4/19/23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48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11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1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0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4/19/23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1685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8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4/19/23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47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4/19/23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622309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5BEDA84A-BB00-21A9-FC15-C76B2AFE05C1}"/>
              </a:ext>
            </a:extLst>
          </p:cNvPr>
          <p:cNvPicPr>
            <a:picLocks noChangeAspect="1"/>
          </p:cNvPicPr>
          <p:nvPr/>
        </p:nvPicPr>
        <p:blipFill rotWithShape="1">
          <a:blip r:embed="rId2"/>
          <a:srcRect t="13314" b="30436"/>
          <a:stretch/>
        </p:blipFill>
        <p:spPr>
          <a:xfrm>
            <a:off x="20" y="1"/>
            <a:ext cx="12191980" cy="6857999"/>
          </a:xfrm>
          <a:prstGeom prst="rect">
            <a:avLst/>
          </a:prstGeom>
        </p:spPr>
      </p:pic>
      <p:sp>
        <p:nvSpPr>
          <p:cNvPr id="3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CF22DE7-F34F-6D7B-4836-3A5500ED2002}"/>
              </a:ext>
            </a:extLst>
          </p:cNvPr>
          <p:cNvSpPr>
            <a:spLocks noGrp="1"/>
          </p:cNvSpPr>
          <p:nvPr>
            <p:ph type="ctrTitle"/>
          </p:nvPr>
        </p:nvSpPr>
        <p:spPr>
          <a:xfrm>
            <a:off x="565151" y="768334"/>
            <a:ext cx="4134538" cy="2866405"/>
          </a:xfrm>
        </p:spPr>
        <p:txBody>
          <a:bodyPr>
            <a:noAutofit/>
          </a:bodyPr>
          <a:lstStyle/>
          <a:p>
            <a:r>
              <a:rPr lang="en-US" sz="3600" dirty="0"/>
              <a:t>IST – 659</a:t>
            </a:r>
            <a:br>
              <a:rPr lang="en-US" sz="3600" dirty="0"/>
            </a:br>
            <a:r>
              <a:rPr lang="en-US" sz="3600" dirty="0"/>
              <a:t>Data admin concepts and Database Management</a:t>
            </a:r>
          </a:p>
        </p:txBody>
      </p:sp>
      <p:cxnSp>
        <p:nvCxnSpPr>
          <p:cNvPr id="20" name="Straight Connector 1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3"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A9373A03-3F3E-7DBA-9779-1D30763F13C5}"/>
              </a:ext>
            </a:extLst>
          </p:cNvPr>
          <p:cNvSpPr txBox="1"/>
          <p:nvPr/>
        </p:nvSpPr>
        <p:spPr>
          <a:xfrm>
            <a:off x="565150" y="3634739"/>
            <a:ext cx="1582934" cy="369332"/>
          </a:xfrm>
          <a:prstGeom prst="rect">
            <a:avLst/>
          </a:prstGeom>
          <a:noFill/>
        </p:spPr>
        <p:txBody>
          <a:bodyPr wrap="none" rtlCol="0">
            <a:spAutoFit/>
          </a:bodyPr>
          <a:lstStyle/>
          <a:p>
            <a:r>
              <a:rPr lang="en-US" dirty="0"/>
              <a:t>Final Project </a:t>
            </a:r>
          </a:p>
        </p:txBody>
      </p:sp>
      <p:sp>
        <p:nvSpPr>
          <p:cNvPr id="7" name="TextBox 6">
            <a:extLst>
              <a:ext uri="{FF2B5EF4-FFF2-40B4-BE49-F238E27FC236}">
                <a16:creationId xmlns:a16="http://schemas.microsoft.com/office/drawing/2014/main" id="{7A254D0B-AE05-345C-3579-014DD07D9736}"/>
              </a:ext>
            </a:extLst>
          </p:cNvPr>
          <p:cNvSpPr txBox="1"/>
          <p:nvPr/>
        </p:nvSpPr>
        <p:spPr>
          <a:xfrm>
            <a:off x="5934353" y="806365"/>
            <a:ext cx="4761355" cy="830997"/>
          </a:xfrm>
          <a:prstGeom prst="rect">
            <a:avLst/>
          </a:prstGeom>
          <a:noFill/>
        </p:spPr>
        <p:txBody>
          <a:bodyPr wrap="square" rtlCol="0">
            <a:spAutoFit/>
          </a:bodyPr>
          <a:lstStyle/>
          <a:p>
            <a:r>
              <a:rPr lang="en-US" sz="2400" b="1" dirty="0">
                <a:solidFill>
                  <a:schemeClr val="bg1"/>
                </a:solidFill>
              </a:rPr>
              <a:t>Fashion Week Database Management</a:t>
            </a:r>
          </a:p>
        </p:txBody>
      </p:sp>
      <p:sp>
        <p:nvSpPr>
          <p:cNvPr id="8" name="TextBox 7">
            <a:extLst>
              <a:ext uri="{FF2B5EF4-FFF2-40B4-BE49-F238E27FC236}">
                <a16:creationId xmlns:a16="http://schemas.microsoft.com/office/drawing/2014/main" id="{90B3229C-34D9-EC8D-849E-FA003899C014}"/>
              </a:ext>
            </a:extLst>
          </p:cNvPr>
          <p:cNvSpPr txBox="1"/>
          <p:nvPr/>
        </p:nvSpPr>
        <p:spPr>
          <a:xfrm>
            <a:off x="8201891" y="4677525"/>
            <a:ext cx="3283250" cy="1323439"/>
          </a:xfrm>
          <a:prstGeom prst="rect">
            <a:avLst/>
          </a:prstGeom>
          <a:noFill/>
        </p:spPr>
        <p:txBody>
          <a:bodyPr wrap="square" lIns="91440" tIns="45720" rIns="91440" bIns="45720" rtlCol="0" anchor="t">
            <a:spAutoFit/>
          </a:bodyPr>
          <a:lstStyle/>
          <a:p>
            <a:r>
              <a:rPr lang="en-US" sz="1600" dirty="0">
                <a:solidFill>
                  <a:schemeClr val="bg1"/>
                </a:solidFill>
              </a:rPr>
              <a:t>Presented by :</a:t>
            </a:r>
          </a:p>
          <a:p>
            <a:r>
              <a:rPr lang="en-US" sz="1600" b="1" dirty="0">
                <a:solidFill>
                  <a:schemeClr val="bg1"/>
                </a:solidFill>
              </a:rPr>
              <a:t>Nandita P</a:t>
            </a:r>
            <a:r>
              <a:rPr lang="en-US" sz="1600" dirty="0">
                <a:solidFill>
                  <a:schemeClr val="bg1"/>
                </a:solidFill>
              </a:rPr>
              <a:t> (</a:t>
            </a:r>
            <a:r>
              <a:rPr lang="en-US" sz="1600" i="1" u="sng" dirty="0">
                <a:solidFill>
                  <a:schemeClr val="bg1"/>
                </a:solidFill>
              </a:rPr>
              <a:t>npathard@syr.edu</a:t>
            </a:r>
            <a:r>
              <a:rPr lang="en-US" sz="1600" dirty="0">
                <a:solidFill>
                  <a:schemeClr val="bg1"/>
                </a:solidFill>
              </a:rPr>
              <a:t>)</a:t>
            </a:r>
          </a:p>
          <a:p>
            <a:r>
              <a:rPr lang="en-US" sz="1600" b="1" dirty="0">
                <a:solidFill>
                  <a:schemeClr val="bg1"/>
                </a:solidFill>
              </a:rPr>
              <a:t>Jenifer F</a:t>
            </a:r>
            <a:r>
              <a:rPr lang="en-US" sz="1600" dirty="0">
                <a:solidFill>
                  <a:schemeClr val="bg1"/>
                </a:solidFill>
              </a:rPr>
              <a:t> (</a:t>
            </a:r>
            <a:r>
              <a:rPr lang="en-US" sz="1600" i="1" u="sng" dirty="0">
                <a:solidFill>
                  <a:schemeClr val="bg1"/>
                </a:solidFill>
              </a:rPr>
              <a:t>jferna41@syr.edu</a:t>
            </a:r>
            <a:r>
              <a:rPr lang="en-US" sz="1600" dirty="0">
                <a:solidFill>
                  <a:schemeClr val="bg1"/>
                </a:solidFill>
              </a:rPr>
              <a:t>)</a:t>
            </a:r>
          </a:p>
          <a:p>
            <a:r>
              <a:rPr lang="en-US" sz="1600" b="1" dirty="0">
                <a:solidFill>
                  <a:schemeClr val="bg1"/>
                </a:solidFill>
              </a:rPr>
              <a:t>Kyliah A</a:t>
            </a:r>
            <a:r>
              <a:rPr lang="en-US" sz="1600" dirty="0">
                <a:solidFill>
                  <a:schemeClr val="bg1"/>
                </a:solidFill>
              </a:rPr>
              <a:t> (</a:t>
            </a:r>
            <a:r>
              <a:rPr lang="en-US" sz="1600" i="1" u="sng" dirty="0">
                <a:solidFill>
                  <a:schemeClr val="bg1"/>
                </a:solidFill>
              </a:rPr>
              <a:t>kfalmeid@syr.edu</a:t>
            </a:r>
            <a:r>
              <a:rPr lang="en-US" sz="1600" dirty="0">
                <a:solidFill>
                  <a:schemeClr val="bg1"/>
                </a:solidFill>
              </a:rPr>
              <a:t>)</a:t>
            </a:r>
          </a:p>
          <a:p>
            <a:r>
              <a:rPr lang="en-US" sz="1600" b="1" dirty="0">
                <a:solidFill>
                  <a:schemeClr val="bg1"/>
                </a:solidFill>
              </a:rPr>
              <a:t>Spoorthi C</a:t>
            </a:r>
            <a:r>
              <a:rPr lang="en-US" sz="1600" dirty="0">
                <a:solidFill>
                  <a:schemeClr val="bg1"/>
                </a:solidFill>
              </a:rPr>
              <a:t> (</a:t>
            </a:r>
            <a:r>
              <a:rPr lang="en-US" sz="1600" i="1" u="sng" dirty="0">
                <a:solidFill>
                  <a:schemeClr val="bg1"/>
                </a:solidFill>
              </a:rPr>
              <a:t>schand05@syr.edu</a:t>
            </a:r>
            <a:r>
              <a:rPr lang="en-US" sz="1600" dirty="0">
                <a:solidFill>
                  <a:schemeClr val="bg1"/>
                </a:solidFill>
              </a:rPr>
              <a:t>)</a:t>
            </a:r>
          </a:p>
        </p:txBody>
      </p:sp>
    </p:spTree>
    <p:extLst>
      <p:ext uri="{BB962C8B-B14F-4D97-AF65-F5344CB8AC3E}">
        <p14:creationId xmlns:p14="http://schemas.microsoft.com/office/powerpoint/2010/main" val="187297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9D151D-B801-E3C4-36BA-8B4E1640E92D}"/>
              </a:ext>
            </a:extLst>
          </p:cNvPr>
          <p:cNvSpPr txBox="1"/>
          <p:nvPr/>
        </p:nvSpPr>
        <p:spPr>
          <a:xfrm>
            <a:off x="331990" y="1011082"/>
            <a:ext cx="4134537" cy="1569660"/>
          </a:xfrm>
          <a:prstGeom prst="rect">
            <a:avLst/>
          </a:prstGeom>
          <a:noFill/>
        </p:spPr>
        <p:txBody>
          <a:bodyPr wrap="square" rtlCol="0">
            <a:spAutoFit/>
          </a:bodyPr>
          <a:lstStyle/>
          <a:p>
            <a:r>
              <a:rPr lang="en-US" sz="2400" b="1" dirty="0">
                <a:solidFill>
                  <a:schemeClr val="bg1"/>
                </a:solidFill>
                <a:latin typeface="American Typewriter" panose="02090604020004020304" pitchFamily="18" charset="77"/>
                <a:cs typeface="Angsana New" panose="02020603050405020304" pitchFamily="18" charset="-34"/>
              </a:rPr>
              <a:t>As a user, I want to know which designers are performing in for which event host</a:t>
            </a:r>
          </a:p>
        </p:txBody>
      </p:sp>
      <p:sp>
        <p:nvSpPr>
          <p:cNvPr id="5" name="TextBox 4">
            <a:extLst>
              <a:ext uri="{FF2B5EF4-FFF2-40B4-BE49-F238E27FC236}">
                <a16:creationId xmlns:a16="http://schemas.microsoft.com/office/drawing/2014/main" id="{06E0FE95-8421-2C82-A881-293454C59BAA}"/>
              </a:ext>
            </a:extLst>
          </p:cNvPr>
          <p:cNvSpPr txBox="1"/>
          <p:nvPr/>
        </p:nvSpPr>
        <p:spPr>
          <a:xfrm>
            <a:off x="251852" y="2743243"/>
            <a:ext cx="7248713" cy="2308324"/>
          </a:xfrm>
          <a:prstGeom prst="rect">
            <a:avLst/>
          </a:prstGeom>
          <a:noFill/>
          <a:ln w="19050">
            <a:solidFill>
              <a:schemeClr val="bg1"/>
            </a:solidFill>
          </a:ln>
        </p:spPr>
        <p:txBody>
          <a:bodyPr wrap="square" rtlCol="0">
            <a:spAutoFit/>
          </a:bodyPr>
          <a:lstStyle/>
          <a:p>
            <a:r>
              <a:rPr lang="en-US" dirty="0">
                <a:solidFill>
                  <a:schemeClr val="bg1"/>
                </a:solidFill>
              </a:rPr>
              <a:t>SELECT DISTINCT CONCAT(</a:t>
            </a:r>
            <a:r>
              <a:rPr lang="en-US" dirty="0" err="1">
                <a:solidFill>
                  <a:schemeClr val="bg1"/>
                </a:solidFill>
              </a:rPr>
              <a:t>d.designer_firstname</a:t>
            </a:r>
            <a:r>
              <a:rPr lang="en-US" dirty="0">
                <a:solidFill>
                  <a:schemeClr val="bg1"/>
                </a:solidFill>
              </a:rPr>
              <a:t>, ' ', </a:t>
            </a:r>
            <a:r>
              <a:rPr lang="en-US" dirty="0" err="1">
                <a:solidFill>
                  <a:schemeClr val="bg1"/>
                </a:solidFill>
              </a:rPr>
              <a:t>d.designer_lastname</a:t>
            </a:r>
            <a:r>
              <a:rPr lang="en-US" dirty="0">
                <a:solidFill>
                  <a:schemeClr val="bg1"/>
                </a:solidFill>
              </a:rPr>
              <a:t>) </a:t>
            </a:r>
          </a:p>
          <a:p>
            <a:r>
              <a:rPr lang="en-US" dirty="0">
                <a:solidFill>
                  <a:schemeClr val="bg1"/>
                </a:solidFill>
              </a:rPr>
              <a:t>AS </a:t>
            </a:r>
            <a:r>
              <a:rPr lang="en-US" dirty="0" err="1">
                <a:solidFill>
                  <a:schemeClr val="bg1"/>
                </a:solidFill>
              </a:rPr>
              <a:t>designer_name</a:t>
            </a:r>
            <a:r>
              <a:rPr lang="en-US" dirty="0">
                <a:solidFill>
                  <a:schemeClr val="bg1"/>
                </a:solidFill>
              </a:rPr>
              <a:t>, </a:t>
            </a:r>
            <a:r>
              <a:rPr lang="en-US" dirty="0" err="1">
                <a:solidFill>
                  <a:schemeClr val="bg1"/>
                </a:solidFill>
              </a:rPr>
              <a:t>e.event_name</a:t>
            </a:r>
            <a:r>
              <a:rPr lang="en-US" dirty="0">
                <a:solidFill>
                  <a:schemeClr val="bg1"/>
                </a:solidFill>
              </a:rPr>
              <a:t>, </a:t>
            </a:r>
            <a:r>
              <a:rPr lang="en-US" dirty="0" err="1">
                <a:solidFill>
                  <a:schemeClr val="bg1"/>
                </a:solidFill>
              </a:rPr>
              <a:t>ed.event_id</a:t>
            </a:r>
            <a:endParaRPr lang="en-US" dirty="0">
              <a:solidFill>
                <a:schemeClr val="bg1"/>
              </a:solidFill>
            </a:endParaRPr>
          </a:p>
          <a:p>
            <a:r>
              <a:rPr lang="en-US" dirty="0">
                <a:solidFill>
                  <a:schemeClr val="bg1"/>
                </a:solidFill>
              </a:rPr>
              <a:t>FROM designers d</a:t>
            </a:r>
          </a:p>
          <a:p>
            <a:r>
              <a:rPr lang="en-US" dirty="0">
                <a:solidFill>
                  <a:schemeClr val="bg1"/>
                </a:solidFill>
              </a:rPr>
              <a:t>JOIN </a:t>
            </a:r>
            <a:r>
              <a:rPr lang="en-US" dirty="0" err="1">
                <a:solidFill>
                  <a:schemeClr val="bg1"/>
                </a:solidFill>
              </a:rPr>
              <a:t>event_designers</a:t>
            </a:r>
            <a:r>
              <a:rPr lang="en-US" dirty="0">
                <a:solidFill>
                  <a:schemeClr val="bg1"/>
                </a:solidFill>
              </a:rPr>
              <a:t> ed</a:t>
            </a:r>
          </a:p>
          <a:p>
            <a:r>
              <a:rPr lang="en-US" dirty="0">
                <a:solidFill>
                  <a:schemeClr val="bg1"/>
                </a:solidFill>
              </a:rPr>
              <a:t>ON </a:t>
            </a:r>
            <a:r>
              <a:rPr lang="en-US" dirty="0" err="1">
                <a:solidFill>
                  <a:schemeClr val="bg1"/>
                </a:solidFill>
              </a:rPr>
              <a:t>d.designer_id</a:t>
            </a:r>
            <a:r>
              <a:rPr lang="en-US" dirty="0">
                <a:solidFill>
                  <a:schemeClr val="bg1"/>
                </a:solidFill>
              </a:rPr>
              <a:t> = </a:t>
            </a:r>
            <a:r>
              <a:rPr lang="en-US" dirty="0" err="1">
                <a:solidFill>
                  <a:schemeClr val="bg1"/>
                </a:solidFill>
              </a:rPr>
              <a:t>ed.designer_id</a:t>
            </a:r>
            <a:endParaRPr lang="en-US" dirty="0">
              <a:solidFill>
                <a:schemeClr val="bg1"/>
              </a:solidFill>
            </a:endParaRPr>
          </a:p>
          <a:p>
            <a:r>
              <a:rPr lang="en-US" dirty="0">
                <a:solidFill>
                  <a:schemeClr val="bg1"/>
                </a:solidFill>
              </a:rPr>
              <a:t>JOIN events e</a:t>
            </a:r>
          </a:p>
          <a:p>
            <a:r>
              <a:rPr lang="en-US" dirty="0">
                <a:solidFill>
                  <a:schemeClr val="bg1"/>
                </a:solidFill>
              </a:rPr>
              <a:t>ON </a:t>
            </a:r>
            <a:r>
              <a:rPr lang="en-US" dirty="0" err="1">
                <a:solidFill>
                  <a:schemeClr val="bg1"/>
                </a:solidFill>
              </a:rPr>
              <a:t>e.event_id</a:t>
            </a:r>
            <a:r>
              <a:rPr lang="en-US" dirty="0">
                <a:solidFill>
                  <a:schemeClr val="bg1"/>
                </a:solidFill>
              </a:rPr>
              <a:t> = </a:t>
            </a:r>
            <a:r>
              <a:rPr lang="en-US" dirty="0" err="1">
                <a:solidFill>
                  <a:schemeClr val="bg1"/>
                </a:solidFill>
              </a:rPr>
              <a:t>ed.event_id</a:t>
            </a:r>
            <a:r>
              <a:rPr lang="en-US" dirty="0">
                <a:solidFill>
                  <a:schemeClr val="bg1"/>
                </a:solidFill>
              </a:rPr>
              <a:t>;</a:t>
            </a:r>
          </a:p>
        </p:txBody>
      </p:sp>
      <p:pic>
        <p:nvPicPr>
          <p:cNvPr id="6" name="Picture 5" descr="Table&#10;&#10;Description automatically generated">
            <a:extLst>
              <a:ext uri="{FF2B5EF4-FFF2-40B4-BE49-F238E27FC236}">
                <a16:creationId xmlns:a16="http://schemas.microsoft.com/office/drawing/2014/main" id="{FF0DE977-56DC-C4FF-625B-AC7F3F14C6BF}"/>
              </a:ext>
            </a:extLst>
          </p:cNvPr>
          <p:cNvPicPr>
            <a:picLocks noChangeAspect="1"/>
          </p:cNvPicPr>
          <p:nvPr/>
        </p:nvPicPr>
        <p:blipFill>
          <a:blip r:embed="rId2"/>
          <a:stretch>
            <a:fillRect/>
          </a:stretch>
        </p:blipFill>
        <p:spPr>
          <a:xfrm>
            <a:off x="7244792" y="486462"/>
            <a:ext cx="4495376" cy="5745310"/>
          </a:xfrm>
          <a:prstGeom prst="rect">
            <a:avLst/>
          </a:prstGeom>
        </p:spPr>
      </p:pic>
    </p:spTree>
    <p:extLst>
      <p:ext uri="{BB962C8B-B14F-4D97-AF65-F5344CB8AC3E}">
        <p14:creationId xmlns:p14="http://schemas.microsoft.com/office/powerpoint/2010/main" val="318857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A5EA730-897F-15C4-6B4C-318ADE441031}"/>
              </a:ext>
            </a:extLst>
          </p:cNvPr>
          <p:cNvSpPr txBox="1"/>
          <p:nvPr/>
        </p:nvSpPr>
        <p:spPr>
          <a:xfrm>
            <a:off x="2134157" y="105731"/>
            <a:ext cx="8208144" cy="400110"/>
          </a:xfrm>
          <a:prstGeom prst="rect">
            <a:avLst/>
          </a:prstGeom>
          <a:noFill/>
        </p:spPr>
        <p:txBody>
          <a:bodyPr wrap="none" rtlCol="0">
            <a:spAutoFit/>
          </a:bodyPr>
          <a:lstStyle/>
          <a:p>
            <a:r>
              <a:rPr lang="en-US" sz="2000" b="1" dirty="0">
                <a:solidFill>
                  <a:schemeClr val="bg1"/>
                </a:solidFill>
              </a:rPr>
              <a:t>As an admin, I want to update a designer’s details in the database</a:t>
            </a:r>
          </a:p>
        </p:txBody>
      </p:sp>
      <p:sp>
        <p:nvSpPr>
          <p:cNvPr id="4" name="TextBox 3">
            <a:extLst>
              <a:ext uri="{FF2B5EF4-FFF2-40B4-BE49-F238E27FC236}">
                <a16:creationId xmlns:a16="http://schemas.microsoft.com/office/drawing/2014/main" id="{F1F0AC2A-9554-2209-9006-66499C88FDD7}"/>
              </a:ext>
            </a:extLst>
          </p:cNvPr>
          <p:cNvSpPr txBox="1"/>
          <p:nvPr/>
        </p:nvSpPr>
        <p:spPr>
          <a:xfrm>
            <a:off x="175658" y="505841"/>
            <a:ext cx="10510759" cy="6463308"/>
          </a:xfrm>
          <a:prstGeom prst="rect">
            <a:avLst/>
          </a:prstGeom>
          <a:noFill/>
          <a:ln>
            <a:noFill/>
          </a:ln>
        </p:spPr>
        <p:txBody>
          <a:bodyPr wrap="square" rtlCol="0">
            <a:spAutoFit/>
          </a:bodyPr>
          <a:lstStyle/>
          <a:p>
            <a:r>
              <a:rPr lang="en-US" sz="1600" dirty="0">
                <a:solidFill>
                  <a:schemeClr val="bg1"/>
                </a:solidFill>
              </a:rPr>
              <a:t>CREATE PROCEDURE </a:t>
            </a:r>
            <a:r>
              <a:rPr lang="en-US" sz="1600" dirty="0" err="1">
                <a:solidFill>
                  <a:schemeClr val="bg1"/>
                </a:solidFill>
              </a:rPr>
              <a:t>UpdateDesigner</a:t>
            </a:r>
            <a:endParaRPr lang="en-US" sz="1600" dirty="0">
              <a:solidFill>
                <a:schemeClr val="bg1"/>
              </a:solidFill>
            </a:endParaRPr>
          </a:p>
          <a:p>
            <a:r>
              <a:rPr lang="en-US" sz="1600" dirty="0">
                <a:solidFill>
                  <a:schemeClr val="bg1"/>
                </a:solidFill>
              </a:rPr>
              <a:t>    @id NVARCHAR(10),</a:t>
            </a:r>
          </a:p>
          <a:p>
            <a:r>
              <a:rPr lang="en-US" sz="1600" dirty="0">
                <a:solidFill>
                  <a:schemeClr val="bg1"/>
                </a:solidFill>
              </a:rPr>
              <a:t>    @</a:t>
            </a:r>
            <a:r>
              <a:rPr lang="en-US" sz="1600" dirty="0" err="1">
                <a:solidFill>
                  <a:schemeClr val="bg1"/>
                </a:solidFill>
              </a:rPr>
              <a:t>first_name</a:t>
            </a:r>
            <a:r>
              <a:rPr lang="en-US" sz="1600" dirty="0">
                <a:solidFill>
                  <a:schemeClr val="bg1"/>
                </a:solidFill>
              </a:rPr>
              <a:t> NVARCHAR(50),</a:t>
            </a:r>
          </a:p>
          <a:p>
            <a:r>
              <a:rPr lang="en-US" sz="1600" dirty="0">
                <a:solidFill>
                  <a:schemeClr val="bg1"/>
                </a:solidFill>
              </a:rPr>
              <a:t>    @</a:t>
            </a:r>
            <a:r>
              <a:rPr lang="en-US" sz="1600" dirty="0" err="1">
                <a:solidFill>
                  <a:schemeClr val="bg1"/>
                </a:solidFill>
              </a:rPr>
              <a:t>last_name</a:t>
            </a:r>
            <a:r>
              <a:rPr lang="en-US" sz="1600" dirty="0">
                <a:solidFill>
                  <a:schemeClr val="bg1"/>
                </a:solidFill>
              </a:rPr>
              <a:t> NVARCHAR(50),</a:t>
            </a:r>
          </a:p>
          <a:p>
            <a:r>
              <a:rPr lang="en-US" sz="1600" dirty="0">
                <a:solidFill>
                  <a:schemeClr val="bg1"/>
                </a:solidFill>
              </a:rPr>
              <a:t>    @label NVARCHAR(50),</a:t>
            </a:r>
          </a:p>
          <a:p>
            <a:r>
              <a:rPr lang="en-US" sz="1600" dirty="0">
                <a:solidFill>
                  <a:schemeClr val="bg1"/>
                </a:solidFill>
              </a:rPr>
              <a:t>    @country NVARCHAR(50),</a:t>
            </a:r>
          </a:p>
          <a:p>
            <a:r>
              <a:rPr lang="en-US" sz="1600" dirty="0">
                <a:solidFill>
                  <a:schemeClr val="bg1"/>
                </a:solidFill>
              </a:rPr>
              <a:t>    @number NVARCHAR(20),</a:t>
            </a:r>
          </a:p>
          <a:p>
            <a:r>
              <a:rPr lang="en-US" sz="1600" dirty="0">
                <a:solidFill>
                  <a:schemeClr val="bg1"/>
                </a:solidFill>
              </a:rPr>
              <a:t>    @email NVARCHAR(50)</a:t>
            </a:r>
          </a:p>
          <a:p>
            <a:r>
              <a:rPr lang="en-US" sz="1600" dirty="0">
                <a:solidFill>
                  <a:schemeClr val="bg1"/>
                </a:solidFill>
              </a:rPr>
              <a:t>AS</a:t>
            </a:r>
          </a:p>
          <a:p>
            <a:r>
              <a:rPr lang="en-US" sz="1600" dirty="0">
                <a:solidFill>
                  <a:schemeClr val="bg1"/>
                </a:solidFill>
              </a:rPr>
              <a:t>BEGIN</a:t>
            </a:r>
          </a:p>
          <a:p>
            <a:r>
              <a:rPr lang="en-US" sz="1600" dirty="0">
                <a:solidFill>
                  <a:schemeClr val="bg1"/>
                </a:solidFill>
              </a:rPr>
              <a:t>    UPDATE designers</a:t>
            </a:r>
          </a:p>
          <a:p>
            <a:r>
              <a:rPr lang="en-US" sz="1600" dirty="0">
                <a:solidFill>
                  <a:schemeClr val="bg1"/>
                </a:solidFill>
              </a:rPr>
              <a:t>    SET </a:t>
            </a:r>
          </a:p>
          <a:p>
            <a:r>
              <a:rPr lang="en-US" sz="1600" dirty="0">
                <a:solidFill>
                  <a:schemeClr val="bg1"/>
                </a:solidFill>
              </a:rPr>
              <a:t>        </a:t>
            </a:r>
            <a:r>
              <a:rPr lang="en-US" sz="1600" dirty="0" err="1">
                <a:solidFill>
                  <a:schemeClr val="bg1"/>
                </a:solidFill>
              </a:rPr>
              <a:t>designer_firstname</a:t>
            </a:r>
            <a:r>
              <a:rPr lang="en-US" sz="1600" dirty="0">
                <a:solidFill>
                  <a:schemeClr val="bg1"/>
                </a:solidFill>
              </a:rPr>
              <a:t> = @</a:t>
            </a:r>
            <a:r>
              <a:rPr lang="en-US" sz="1600" dirty="0" err="1">
                <a:solidFill>
                  <a:schemeClr val="bg1"/>
                </a:solidFill>
              </a:rPr>
              <a:t>first_name</a:t>
            </a:r>
            <a:r>
              <a:rPr lang="en-US" sz="1600" dirty="0">
                <a:solidFill>
                  <a:schemeClr val="bg1"/>
                </a:solidFill>
              </a:rPr>
              <a:t>,</a:t>
            </a:r>
          </a:p>
          <a:p>
            <a:r>
              <a:rPr lang="en-US" sz="1600" dirty="0">
                <a:solidFill>
                  <a:schemeClr val="bg1"/>
                </a:solidFill>
              </a:rPr>
              <a:t>        </a:t>
            </a:r>
            <a:r>
              <a:rPr lang="en-US" sz="1600" dirty="0" err="1">
                <a:solidFill>
                  <a:schemeClr val="bg1"/>
                </a:solidFill>
              </a:rPr>
              <a:t>designer_lastname</a:t>
            </a:r>
            <a:r>
              <a:rPr lang="en-US" sz="1600" dirty="0">
                <a:solidFill>
                  <a:schemeClr val="bg1"/>
                </a:solidFill>
              </a:rPr>
              <a:t> = @</a:t>
            </a:r>
            <a:r>
              <a:rPr lang="en-US" sz="1600" dirty="0" err="1">
                <a:solidFill>
                  <a:schemeClr val="bg1"/>
                </a:solidFill>
              </a:rPr>
              <a:t>last_name</a:t>
            </a:r>
            <a:r>
              <a:rPr lang="en-US" sz="1600" dirty="0">
                <a:solidFill>
                  <a:schemeClr val="bg1"/>
                </a:solidFill>
              </a:rPr>
              <a:t>,</a:t>
            </a:r>
          </a:p>
          <a:p>
            <a:r>
              <a:rPr lang="en-US" sz="1600" dirty="0">
                <a:solidFill>
                  <a:schemeClr val="bg1"/>
                </a:solidFill>
              </a:rPr>
              <a:t>        </a:t>
            </a:r>
            <a:r>
              <a:rPr lang="en-US" sz="1600" dirty="0" err="1">
                <a:solidFill>
                  <a:schemeClr val="bg1"/>
                </a:solidFill>
              </a:rPr>
              <a:t>designer_label</a:t>
            </a:r>
            <a:r>
              <a:rPr lang="en-US" sz="1600" dirty="0">
                <a:solidFill>
                  <a:schemeClr val="bg1"/>
                </a:solidFill>
              </a:rPr>
              <a:t> = @label,</a:t>
            </a:r>
          </a:p>
          <a:p>
            <a:r>
              <a:rPr lang="en-US" sz="1600" dirty="0">
                <a:solidFill>
                  <a:schemeClr val="bg1"/>
                </a:solidFill>
              </a:rPr>
              <a:t>        </a:t>
            </a:r>
            <a:r>
              <a:rPr lang="en-US" sz="1600" dirty="0" err="1">
                <a:solidFill>
                  <a:schemeClr val="bg1"/>
                </a:solidFill>
              </a:rPr>
              <a:t>designer_country</a:t>
            </a:r>
            <a:r>
              <a:rPr lang="en-US" sz="1600" dirty="0">
                <a:solidFill>
                  <a:schemeClr val="bg1"/>
                </a:solidFill>
              </a:rPr>
              <a:t> = @country,</a:t>
            </a:r>
          </a:p>
          <a:p>
            <a:r>
              <a:rPr lang="en-US" sz="1600" dirty="0">
                <a:solidFill>
                  <a:schemeClr val="bg1"/>
                </a:solidFill>
              </a:rPr>
              <a:t>        </a:t>
            </a:r>
            <a:r>
              <a:rPr lang="en-US" sz="1600" dirty="0" err="1">
                <a:solidFill>
                  <a:schemeClr val="bg1"/>
                </a:solidFill>
              </a:rPr>
              <a:t>designer_number</a:t>
            </a:r>
            <a:r>
              <a:rPr lang="en-US" sz="1600" dirty="0">
                <a:solidFill>
                  <a:schemeClr val="bg1"/>
                </a:solidFill>
              </a:rPr>
              <a:t> = @number,</a:t>
            </a:r>
          </a:p>
          <a:p>
            <a:r>
              <a:rPr lang="en-US" sz="1600" dirty="0">
                <a:solidFill>
                  <a:schemeClr val="bg1"/>
                </a:solidFill>
              </a:rPr>
              <a:t>        </a:t>
            </a:r>
            <a:r>
              <a:rPr lang="en-US" sz="1600" dirty="0" err="1">
                <a:solidFill>
                  <a:schemeClr val="bg1"/>
                </a:solidFill>
              </a:rPr>
              <a:t>designer_email</a:t>
            </a:r>
            <a:r>
              <a:rPr lang="en-US" sz="1600" dirty="0">
                <a:solidFill>
                  <a:schemeClr val="bg1"/>
                </a:solidFill>
              </a:rPr>
              <a:t> = @email</a:t>
            </a:r>
          </a:p>
          <a:p>
            <a:r>
              <a:rPr lang="en-US" sz="1600" dirty="0">
                <a:solidFill>
                  <a:schemeClr val="bg1"/>
                </a:solidFill>
              </a:rPr>
              <a:t>    WHERE</a:t>
            </a:r>
          </a:p>
          <a:p>
            <a:r>
              <a:rPr lang="en-US" sz="1600" dirty="0">
                <a:solidFill>
                  <a:schemeClr val="bg1"/>
                </a:solidFill>
              </a:rPr>
              <a:t>        </a:t>
            </a:r>
            <a:r>
              <a:rPr lang="en-US" sz="1600" dirty="0" err="1">
                <a:solidFill>
                  <a:schemeClr val="bg1"/>
                </a:solidFill>
              </a:rPr>
              <a:t>designer_id</a:t>
            </a:r>
            <a:r>
              <a:rPr lang="en-US" sz="1600" dirty="0">
                <a:solidFill>
                  <a:schemeClr val="bg1"/>
                </a:solidFill>
              </a:rPr>
              <a:t> = @id</a:t>
            </a:r>
          </a:p>
          <a:p>
            <a:r>
              <a:rPr lang="en-US" sz="1600" dirty="0">
                <a:solidFill>
                  <a:schemeClr val="bg1"/>
                </a:solidFill>
              </a:rPr>
              <a:t>END</a:t>
            </a:r>
          </a:p>
          <a:p>
            <a:r>
              <a:rPr lang="en-US" sz="1600" dirty="0">
                <a:solidFill>
                  <a:schemeClr val="bg1"/>
                </a:solidFill>
              </a:rPr>
              <a:t>select * from designers where </a:t>
            </a:r>
            <a:r>
              <a:rPr lang="en-US" sz="1600" dirty="0" err="1">
                <a:solidFill>
                  <a:schemeClr val="bg1"/>
                </a:solidFill>
              </a:rPr>
              <a:t>designer_id</a:t>
            </a:r>
            <a:r>
              <a:rPr lang="en-US" sz="1600" dirty="0">
                <a:solidFill>
                  <a:schemeClr val="bg1"/>
                </a:solidFill>
              </a:rPr>
              <a:t> = 'D130'</a:t>
            </a:r>
          </a:p>
          <a:p>
            <a:r>
              <a:rPr lang="en-US" sz="1600" dirty="0">
                <a:solidFill>
                  <a:schemeClr val="bg1"/>
                </a:solidFill>
              </a:rPr>
              <a:t>EXEC </a:t>
            </a:r>
            <a:r>
              <a:rPr lang="en-US" sz="1600" dirty="0" err="1">
                <a:solidFill>
                  <a:schemeClr val="bg1"/>
                </a:solidFill>
              </a:rPr>
              <a:t>UpdateDesigner</a:t>
            </a:r>
            <a:r>
              <a:rPr lang="en-US" sz="1600" dirty="0">
                <a:solidFill>
                  <a:schemeClr val="bg1"/>
                </a:solidFill>
              </a:rPr>
              <a:t> 'D130', 'John', 'Doe', 'JD Fashion', 'USA', 5555555555, '</a:t>
            </a:r>
            <a:r>
              <a:rPr lang="en-US" sz="1600" dirty="0" err="1">
                <a:solidFill>
                  <a:schemeClr val="bg1"/>
                </a:solidFill>
              </a:rPr>
              <a:t>johndoe@email.com</a:t>
            </a:r>
            <a:r>
              <a:rPr lang="en-US" sz="1600" dirty="0">
                <a:solidFill>
                  <a:schemeClr val="bg1"/>
                </a:solidFill>
              </a:rPr>
              <a:t>'</a:t>
            </a:r>
          </a:p>
          <a:p>
            <a:r>
              <a:rPr lang="en-US" sz="1600" dirty="0">
                <a:solidFill>
                  <a:schemeClr val="bg1"/>
                </a:solidFill>
              </a:rPr>
              <a:t>select * from designers where </a:t>
            </a:r>
            <a:r>
              <a:rPr lang="en-US" sz="1600" dirty="0" err="1">
                <a:solidFill>
                  <a:schemeClr val="bg1"/>
                </a:solidFill>
              </a:rPr>
              <a:t>designer_firstname</a:t>
            </a:r>
            <a:r>
              <a:rPr lang="en-US" sz="1600" dirty="0">
                <a:solidFill>
                  <a:schemeClr val="bg1"/>
                </a:solidFill>
              </a:rPr>
              <a:t>='John'</a:t>
            </a:r>
          </a:p>
          <a:p>
            <a:endParaRPr lang="en-US" sz="1600" dirty="0">
              <a:solidFill>
                <a:schemeClr val="bg1"/>
              </a:solidFill>
            </a:endParaRPr>
          </a:p>
        </p:txBody>
      </p:sp>
    </p:spTree>
    <p:extLst>
      <p:ext uri="{BB962C8B-B14F-4D97-AF65-F5344CB8AC3E}">
        <p14:creationId xmlns:p14="http://schemas.microsoft.com/office/powerpoint/2010/main" val="235562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8D7A93-F582-DDBF-340E-13F724C9F13D}"/>
              </a:ext>
            </a:extLst>
          </p:cNvPr>
          <p:cNvSpPr txBox="1"/>
          <p:nvPr/>
        </p:nvSpPr>
        <p:spPr>
          <a:xfrm>
            <a:off x="5523343" y="110836"/>
            <a:ext cx="1145314" cy="369332"/>
          </a:xfrm>
          <a:prstGeom prst="rect">
            <a:avLst/>
          </a:prstGeom>
          <a:noFill/>
        </p:spPr>
        <p:txBody>
          <a:bodyPr wrap="none" rtlCol="0">
            <a:spAutoFit/>
          </a:bodyPr>
          <a:lstStyle/>
          <a:p>
            <a:r>
              <a:rPr lang="en-US" b="1" dirty="0">
                <a:solidFill>
                  <a:schemeClr val="bg1"/>
                </a:solidFill>
              </a:rPr>
              <a:t>BEFORE</a:t>
            </a:r>
          </a:p>
        </p:txBody>
      </p:sp>
      <p:sp>
        <p:nvSpPr>
          <p:cNvPr id="5" name="TextBox 4">
            <a:extLst>
              <a:ext uri="{FF2B5EF4-FFF2-40B4-BE49-F238E27FC236}">
                <a16:creationId xmlns:a16="http://schemas.microsoft.com/office/drawing/2014/main" id="{40610C2A-9813-0206-A808-F23C25D2F85F}"/>
              </a:ext>
            </a:extLst>
          </p:cNvPr>
          <p:cNvSpPr txBox="1"/>
          <p:nvPr/>
        </p:nvSpPr>
        <p:spPr>
          <a:xfrm>
            <a:off x="5603237" y="2826328"/>
            <a:ext cx="1065420" cy="400110"/>
          </a:xfrm>
          <a:prstGeom prst="rect">
            <a:avLst/>
          </a:prstGeom>
          <a:noFill/>
        </p:spPr>
        <p:txBody>
          <a:bodyPr wrap="none" rtlCol="0">
            <a:spAutoFit/>
          </a:bodyPr>
          <a:lstStyle/>
          <a:p>
            <a:r>
              <a:rPr lang="en-US" sz="2000" b="1" dirty="0">
                <a:solidFill>
                  <a:schemeClr val="bg1"/>
                </a:solidFill>
              </a:rPr>
              <a:t>AFTER</a:t>
            </a:r>
          </a:p>
        </p:txBody>
      </p:sp>
      <p:pic>
        <p:nvPicPr>
          <p:cNvPr id="7" name="Picture 6">
            <a:extLst>
              <a:ext uri="{FF2B5EF4-FFF2-40B4-BE49-F238E27FC236}">
                <a16:creationId xmlns:a16="http://schemas.microsoft.com/office/drawing/2014/main" id="{BE0097D3-CB57-B7D8-3E28-D98449BAB362}"/>
              </a:ext>
            </a:extLst>
          </p:cNvPr>
          <p:cNvPicPr>
            <a:picLocks noChangeAspect="1"/>
          </p:cNvPicPr>
          <p:nvPr/>
        </p:nvPicPr>
        <p:blipFill>
          <a:blip r:embed="rId2"/>
          <a:stretch>
            <a:fillRect/>
          </a:stretch>
        </p:blipFill>
        <p:spPr>
          <a:xfrm>
            <a:off x="374072" y="865962"/>
            <a:ext cx="11535015" cy="1336911"/>
          </a:xfrm>
          <a:prstGeom prst="rect">
            <a:avLst/>
          </a:prstGeom>
        </p:spPr>
      </p:pic>
      <p:pic>
        <p:nvPicPr>
          <p:cNvPr id="11" name="Picture 10">
            <a:extLst>
              <a:ext uri="{FF2B5EF4-FFF2-40B4-BE49-F238E27FC236}">
                <a16:creationId xmlns:a16="http://schemas.microsoft.com/office/drawing/2014/main" id="{A425BA02-AE8E-06A3-F265-12DAEC4C3606}"/>
              </a:ext>
            </a:extLst>
          </p:cNvPr>
          <p:cNvPicPr>
            <a:picLocks noChangeAspect="1"/>
          </p:cNvPicPr>
          <p:nvPr/>
        </p:nvPicPr>
        <p:blipFill>
          <a:blip r:embed="rId3"/>
          <a:stretch>
            <a:fillRect/>
          </a:stretch>
        </p:blipFill>
        <p:spPr>
          <a:xfrm>
            <a:off x="128463" y="3641953"/>
            <a:ext cx="11935073" cy="1226129"/>
          </a:xfrm>
          <a:prstGeom prst="rect">
            <a:avLst/>
          </a:prstGeom>
        </p:spPr>
      </p:pic>
    </p:spTree>
    <p:extLst>
      <p:ext uri="{BB962C8B-B14F-4D97-AF65-F5344CB8AC3E}">
        <p14:creationId xmlns:p14="http://schemas.microsoft.com/office/powerpoint/2010/main" val="258961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4FFD-5C39-517F-4E2E-0204F94FC039}"/>
              </a:ext>
            </a:extLst>
          </p:cNvPr>
          <p:cNvSpPr>
            <a:spLocks noGrp="1"/>
          </p:cNvSpPr>
          <p:nvPr>
            <p:ph type="title"/>
          </p:nvPr>
        </p:nvSpPr>
        <p:spPr>
          <a:xfrm>
            <a:off x="184150" y="128633"/>
            <a:ext cx="7335835" cy="1268984"/>
          </a:xfrm>
        </p:spPr>
        <p:txBody>
          <a:bodyPr>
            <a:normAutofit fontScale="90000"/>
          </a:bodyPr>
          <a:lstStyle/>
          <a:p>
            <a:r>
              <a:rPr lang="en-US" sz="2800" dirty="0"/>
              <a:t>As an admin I want to delete details of the designers and have it removed from my database</a:t>
            </a:r>
          </a:p>
        </p:txBody>
      </p:sp>
      <p:sp>
        <p:nvSpPr>
          <p:cNvPr id="3" name="Content Placeholder 2">
            <a:extLst>
              <a:ext uri="{FF2B5EF4-FFF2-40B4-BE49-F238E27FC236}">
                <a16:creationId xmlns:a16="http://schemas.microsoft.com/office/drawing/2014/main" id="{3ED18C15-9685-8432-B139-B3F5434DF31E}"/>
              </a:ext>
            </a:extLst>
          </p:cNvPr>
          <p:cNvSpPr>
            <a:spLocks noGrp="1"/>
          </p:cNvSpPr>
          <p:nvPr>
            <p:ph idx="1"/>
          </p:nvPr>
        </p:nvSpPr>
        <p:spPr>
          <a:xfrm>
            <a:off x="293008" y="1480457"/>
            <a:ext cx="3233964" cy="5170714"/>
          </a:xfrm>
        </p:spPr>
        <p:txBody>
          <a:bodyPr>
            <a:normAutofit fontScale="62500" lnSpcReduction="20000"/>
          </a:bodyPr>
          <a:lstStyle/>
          <a:p>
            <a:pPr marL="0" indent="0">
              <a:buNone/>
            </a:pPr>
            <a:r>
              <a:rPr lang="en-US" dirty="0"/>
              <a:t>CREATE TRIGGER </a:t>
            </a:r>
            <a:r>
              <a:rPr lang="en-US" dirty="0" err="1"/>
              <a:t>trg_DeleteDesigner</a:t>
            </a:r>
            <a:endParaRPr lang="en-US" dirty="0"/>
          </a:p>
          <a:p>
            <a:pPr marL="0" indent="0">
              <a:buNone/>
            </a:pPr>
            <a:r>
              <a:rPr lang="en-US" dirty="0"/>
              <a:t>ON designers</a:t>
            </a:r>
          </a:p>
          <a:p>
            <a:pPr marL="0" indent="0">
              <a:buNone/>
            </a:pPr>
            <a:r>
              <a:rPr lang="en-US" dirty="0"/>
              <a:t>FOR DELETE</a:t>
            </a:r>
          </a:p>
          <a:p>
            <a:pPr marL="0" indent="0">
              <a:buNone/>
            </a:pPr>
            <a:r>
              <a:rPr lang="en-US" dirty="0"/>
              <a:t>AS</a:t>
            </a:r>
          </a:p>
          <a:p>
            <a:pPr marL="0" indent="0">
              <a:buNone/>
            </a:pPr>
            <a:r>
              <a:rPr lang="en-US" dirty="0"/>
              <a:t>BEGIN</a:t>
            </a:r>
          </a:p>
          <a:p>
            <a:pPr marL="0" indent="0">
              <a:buNone/>
            </a:pPr>
            <a:r>
              <a:rPr lang="en-US" dirty="0"/>
              <a:t>    DELETE FROM </a:t>
            </a:r>
            <a:r>
              <a:rPr lang="en-US" dirty="0" err="1"/>
              <a:t>event_designers</a:t>
            </a:r>
            <a:endParaRPr lang="en-US" dirty="0"/>
          </a:p>
          <a:p>
            <a:pPr marL="0" indent="0">
              <a:buNone/>
            </a:pPr>
            <a:r>
              <a:rPr lang="en-US" dirty="0"/>
              <a:t>    WHERE </a:t>
            </a:r>
            <a:r>
              <a:rPr lang="en-US" dirty="0" err="1"/>
              <a:t>designer_id</a:t>
            </a:r>
            <a:r>
              <a:rPr lang="en-US" dirty="0"/>
              <a:t> IN (SELECT </a:t>
            </a:r>
            <a:r>
              <a:rPr lang="en-US" dirty="0" err="1"/>
              <a:t>designer_id</a:t>
            </a:r>
            <a:r>
              <a:rPr lang="en-US" dirty="0"/>
              <a:t> FROM deleted);</a:t>
            </a:r>
          </a:p>
          <a:p>
            <a:pPr marL="0" indent="0">
              <a:buNone/>
            </a:pPr>
            <a:r>
              <a:rPr lang="en-US" dirty="0"/>
              <a:t>END</a:t>
            </a:r>
          </a:p>
          <a:p>
            <a:pPr marL="0" indent="0">
              <a:buNone/>
            </a:pPr>
            <a:endParaRPr lang="en-US" dirty="0"/>
          </a:p>
          <a:p>
            <a:pPr marL="0" indent="0">
              <a:buNone/>
            </a:pPr>
            <a:r>
              <a:rPr lang="en-US" dirty="0"/>
              <a:t>select * from </a:t>
            </a:r>
            <a:r>
              <a:rPr lang="en-US" dirty="0" err="1"/>
              <a:t>event_designers</a:t>
            </a:r>
            <a:r>
              <a:rPr lang="en-US" dirty="0"/>
              <a:t> where </a:t>
            </a:r>
            <a:r>
              <a:rPr lang="en-US" dirty="0" err="1"/>
              <a:t>designer_id</a:t>
            </a:r>
            <a:r>
              <a:rPr lang="en-US" dirty="0"/>
              <a:t>='D118'</a:t>
            </a:r>
          </a:p>
          <a:p>
            <a:pPr marL="0" indent="0">
              <a:buNone/>
            </a:pPr>
            <a:endParaRPr lang="en-US" dirty="0"/>
          </a:p>
          <a:p>
            <a:pPr marL="0" indent="0">
              <a:buNone/>
            </a:pPr>
            <a:r>
              <a:rPr lang="en-US" dirty="0"/>
              <a:t>DELETE FROM collections</a:t>
            </a:r>
          </a:p>
          <a:p>
            <a:pPr marL="0" indent="0">
              <a:buNone/>
            </a:pPr>
            <a:r>
              <a:rPr lang="en-US" dirty="0"/>
              <a:t>WHERE </a:t>
            </a:r>
            <a:r>
              <a:rPr lang="en-US" dirty="0" err="1"/>
              <a:t>designer_id</a:t>
            </a:r>
            <a:r>
              <a:rPr lang="en-US" dirty="0"/>
              <a:t> = 'D118';</a:t>
            </a:r>
          </a:p>
          <a:p>
            <a:pPr marL="0" indent="0">
              <a:buNone/>
            </a:pPr>
            <a:endParaRPr lang="en-US" dirty="0"/>
          </a:p>
        </p:txBody>
      </p:sp>
      <p:sp>
        <p:nvSpPr>
          <p:cNvPr id="4" name="TextBox 3">
            <a:extLst>
              <a:ext uri="{FF2B5EF4-FFF2-40B4-BE49-F238E27FC236}">
                <a16:creationId xmlns:a16="http://schemas.microsoft.com/office/drawing/2014/main" id="{614A0703-6E2F-6217-724E-0E320A26A5FC}"/>
              </a:ext>
            </a:extLst>
          </p:cNvPr>
          <p:cNvSpPr txBox="1"/>
          <p:nvPr/>
        </p:nvSpPr>
        <p:spPr>
          <a:xfrm>
            <a:off x="5742978" y="1397617"/>
            <a:ext cx="6078908" cy="3693319"/>
          </a:xfrm>
          <a:prstGeom prst="rect">
            <a:avLst/>
          </a:prstGeom>
          <a:noFill/>
        </p:spPr>
        <p:txBody>
          <a:bodyPr wrap="none" rtlCol="0">
            <a:spAutoFit/>
          </a:bodyPr>
          <a:lstStyle/>
          <a:p>
            <a:pPr marL="0" indent="0">
              <a:buNone/>
            </a:pPr>
            <a:r>
              <a:rPr lang="en-US" dirty="0"/>
              <a:t>ALTER TABLE </a:t>
            </a:r>
            <a:r>
              <a:rPr lang="en-US" dirty="0" err="1"/>
              <a:t>event_designers</a:t>
            </a:r>
            <a:endParaRPr lang="en-US" dirty="0"/>
          </a:p>
          <a:p>
            <a:pPr marL="0" indent="0">
              <a:buNone/>
            </a:pPr>
            <a:r>
              <a:rPr lang="en-US" dirty="0"/>
              <a:t>DROP CONSTRAINT </a:t>
            </a:r>
            <a:r>
              <a:rPr lang="en-US" dirty="0" err="1"/>
              <a:t>FK_event_designers_designer_id</a:t>
            </a:r>
            <a:r>
              <a:rPr lang="en-US" dirty="0"/>
              <a:t>;</a:t>
            </a:r>
          </a:p>
          <a:p>
            <a:pPr marL="0" indent="0">
              <a:buNone/>
            </a:pPr>
            <a:endParaRPr lang="en-US" dirty="0"/>
          </a:p>
          <a:p>
            <a:pPr marL="0" indent="0">
              <a:buNone/>
            </a:pPr>
            <a:r>
              <a:rPr lang="en-US" dirty="0"/>
              <a:t>ALTER TABLE </a:t>
            </a:r>
            <a:r>
              <a:rPr lang="en-US" dirty="0" err="1"/>
              <a:t>event_designers</a:t>
            </a:r>
            <a:endParaRPr lang="en-US" dirty="0"/>
          </a:p>
          <a:p>
            <a:pPr marL="0" indent="0">
              <a:buNone/>
            </a:pPr>
            <a:r>
              <a:rPr lang="en-US" dirty="0"/>
              <a:t>ADD CONSTRAINT </a:t>
            </a:r>
            <a:r>
              <a:rPr lang="en-US" dirty="0" err="1"/>
              <a:t>FK_event_designers_designer_id</a:t>
            </a:r>
            <a:endParaRPr lang="en-US" dirty="0"/>
          </a:p>
          <a:p>
            <a:pPr marL="0" indent="0">
              <a:buNone/>
            </a:pPr>
            <a:r>
              <a:rPr lang="en-US" dirty="0"/>
              <a:t>FOREIGN KEY (</a:t>
            </a:r>
            <a:r>
              <a:rPr lang="en-US" dirty="0" err="1"/>
              <a:t>designer_id</a:t>
            </a:r>
            <a:r>
              <a:rPr lang="en-US" dirty="0"/>
              <a:t>)</a:t>
            </a:r>
          </a:p>
          <a:p>
            <a:pPr marL="0" indent="0">
              <a:buNone/>
            </a:pPr>
            <a:r>
              <a:rPr lang="en-US" dirty="0"/>
              <a:t>REFERENCES designers(</a:t>
            </a:r>
            <a:r>
              <a:rPr lang="en-US" dirty="0" err="1"/>
              <a:t>designer_id</a:t>
            </a:r>
            <a:r>
              <a:rPr lang="en-US" dirty="0"/>
              <a:t>)</a:t>
            </a:r>
          </a:p>
          <a:p>
            <a:pPr marL="0" indent="0">
              <a:buNone/>
            </a:pPr>
            <a:r>
              <a:rPr lang="en-US" dirty="0"/>
              <a:t>ON DELETE CASCADE;</a:t>
            </a:r>
          </a:p>
          <a:p>
            <a:pPr marL="0" indent="0">
              <a:buNone/>
            </a:pPr>
            <a:endParaRPr lang="en-US" dirty="0"/>
          </a:p>
          <a:p>
            <a:pPr marL="0" indent="0">
              <a:buNone/>
            </a:pPr>
            <a:r>
              <a:rPr lang="en-US" dirty="0"/>
              <a:t>DELETE FROM designers WHERE </a:t>
            </a:r>
            <a:r>
              <a:rPr lang="en-US" dirty="0" err="1"/>
              <a:t>designer_id</a:t>
            </a:r>
            <a:r>
              <a:rPr lang="en-US" dirty="0"/>
              <a:t> = 'D118';</a:t>
            </a:r>
          </a:p>
          <a:p>
            <a:pPr marL="0" indent="0">
              <a:buNone/>
            </a:pPr>
            <a:endParaRPr lang="en-US" dirty="0"/>
          </a:p>
          <a:p>
            <a:pPr marL="0" indent="0">
              <a:buNone/>
            </a:pPr>
            <a:r>
              <a:rPr lang="en-US" dirty="0"/>
              <a:t>select * from </a:t>
            </a:r>
            <a:r>
              <a:rPr lang="en-US" dirty="0" err="1"/>
              <a:t>event_designers</a:t>
            </a:r>
            <a:r>
              <a:rPr lang="en-US" dirty="0"/>
              <a:t> where </a:t>
            </a:r>
            <a:r>
              <a:rPr lang="en-US" dirty="0" err="1"/>
              <a:t>designer_id</a:t>
            </a:r>
            <a:r>
              <a:rPr lang="en-US" dirty="0"/>
              <a:t>='D118'</a:t>
            </a:r>
          </a:p>
          <a:p>
            <a:endParaRPr lang="en-US" dirty="0"/>
          </a:p>
        </p:txBody>
      </p:sp>
    </p:spTree>
    <p:extLst>
      <p:ext uri="{BB962C8B-B14F-4D97-AF65-F5344CB8AC3E}">
        <p14:creationId xmlns:p14="http://schemas.microsoft.com/office/powerpoint/2010/main" val="311928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A349AFEB-1B20-206C-1C7A-0EFE44E35B95}"/>
              </a:ext>
            </a:extLst>
          </p:cNvPr>
          <p:cNvPicPr>
            <a:picLocks noChangeAspect="1"/>
          </p:cNvPicPr>
          <p:nvPr/>
        </p:nvPicPr>
        <p:blipFill>
          <a:blip r:embed="rId2"/>
          <a:stretch>
            <a:fillRect/>
          </a:stretch>
        </p:blipFill>
        <p:spPr>
          <a:xfrm>
            <a:off x="1114878" y="2544536"/>
            <a:ext cx="4432300" cy="194310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E603DB74-DE8E-0C38-C20E-B07AB9982BFC}"/>
              </a:ext>
            </a:extLst>
          </p:cNvPr>
          <p:cNvPicPr>
            <a:picLocks noChangeAspect="1"/>
          </p:cNvPicPr>
          <p:nvPr/>
        </p:nvPicPr>
        <p:blipFill>
          <a:blip r:embed="rId3"/>
          <a:stretch>
            <a:fillRect/>
          </a:stretch>
        </p:blipFill>
        <p:spPr>
          <a:xfrm>
            <a:off x="6465207" y="2544536"/>
            <a:ext cx="5575300" cy="1905000"/>
          </a:xfrm>
          <a:prstGeom prst="rect">
            <a:avLst/>
          </a:prstGeom>
        </p:spPr>
      </p:pic>
      <p:sp>
        <p:nvSpPr>
          <p:cNvPr id="8" name="TextBox 7">
            <a:extLst>
              <a:ext uri="{FF2B5EF4-FFF2-40B4-BE49-F238E27FC236}">
                <a16:creationId xmlns:a16="http://schemas.microsoft.com/office/drawing/2014/main" id="{DCA79543-D798-11BC-A7B1-0C3502BC4354}"/>
              </a:ext>
            </a:extLst>
          </p:cNvPr>
          <p:cNvSpPr txBox="1"/>
          <p:nvPr/>
        </p:nvSpPr>
        <p:spPr>
          <a:xfrm>
            <a:off x="2503714" y="1447800"/>
            <a:ext cx="1145314" cy="369332"/>
          </a:xfrm>
          <a:prstGeom prst="rect">
            <a:avLst/>
          </a:prstGeom>
          <a:noFill/>
        </p:spPr>
        <p:txBody>
          <a:bodyPr wrap="none" rtlCol="0">
            <a:spAutoFit/>
          </a:bodyPr>
          <a:lstStyle/>
          <a:p>
            <a:r>
              <a:rPr lang="en-US" b="1" dirty="0"/>
              <a:t>BEFORE</a:t>
            </a:r>
          </a:p>
        </p:txBody>
      </p:sp>
      <p:sp>
        <p:nvSpPr>
          <p:cNvPr id="9" name="TextBox 8">
            <a:extLst>
              <a:ext uri="{FF2B5EF4-FFF2-40B4-BE49-F238E27FC236}">
                <a16:creationId xmlns:a16="http://schemas.microsoft.com/office/drawing/2014/main" id="{DEB8BA07-1E69-9139-63DD-B000484F13B6}"/>
              </a:ext>
            </a:extLst>
          </p:cNvPr>
          <p:cNvSpPr txBox="1"/>
          <p:nvPr/>
        </p:nvSpPr>
        <p:spPr>
          <a:xfrm>
            <a:off x="8686800" y="1360714"/>
            <a:ext cx="976999" cy="369332"/>
          </a:xfrm>
          <a:prstGeom prst="rect">
            <a:avLst/>
          </a:prstGeom>
          <a:noFill/>
        </p:spPr>
        <p:txBody>
          <a:bodyPr wrap="none" rtlCol="0">
            <a:spAutoFit/>
          </a:bodyPr>
          <a:lstStyle/>
          <a:p>
            <a:r>
              <a:rPr lang="en-US" b="1" dirty="0"/>
              <a:t>AFTER</a:t>
            </a:r>
          </a:p>
        </p:txBody>
      </p:sp>
    </p:spTree>
    <p:extLst>
      <p:ext uri="{BB962C8B-B14F-4D97-AF65-F5344CB8AC3E}">
        <p14:creationId xmlns:p14="http://schemas.microsoft.com/office/powerpoint/2010/main" val="178484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E6AF-38D9-2987-C49C-8A3233B19A0A}"/>
              </a:ext>
            </a:extLst>
          </p:cNvPr>
          <p:cNvSpPr>
            <a:spLocks noGrp="1"/>
          </p:cNvSpPr>
          <p:nvPr>
            <p:ph type="title"/>
          </p:nvPr>
        </p:nvSpPr>
        <p:spPr/>
        <p:txBody>
          <a:bodyPr/>
          <a:lstStyle/>
          <a:p>
            <a:r>
              <a:rPr lang="en-US" dirty="0"/>
              <a:t>NYFW App UI</a:t>
            </a:r>
          </a:p>
        </p:txBody>
      </p:sp>
      <p:pic>
        <p:nvPicPr>
          <p:cNvPr id="4" name="Picture 4">
            <a:extLst>
              <a:ext uri="{FF2B5EF4-FFF2-40B4-BE49-F238E27FC236}">
                <a16:creationId xmlns:a16="http://schemas.microsoft.com/office/drawing/2014/main" id="{92B5A0DA-2D87-428D-1557-29BDA76EC0B2}"/>
              </a:ext>
            </a:extLst>
          </p:cNvPr>
          <p:cNvPicPr>
            <a:picLocks noChangeAspect="1"/>
          </p:cNvPicPr>
          <p:nvPr/>
        </p:nvPicPr>
        <p:blipFill>
          <a:blip r:embed="rId2"/>
          <a:stretch>
            <a:fillRect/>
          </a:stretch>
        </p:blipFill>
        <p:spPr>
          <a:xfrm>
            <a:off x="9979362" y="1587260"/>
            <a:ext cx="1923615" cy="4114800"/>
          </a:xfrm>
          <a:prstGeom prst="rect">
            <a:avLst/>
          </a:prstGeom>
        </p:spPr>
      </p:pic>
      <p:pic>
        <p:nvPicPr>
          <p:cNvPr id="5" name="Picture 5" descr="Graphical user interface, website&#10;&#10;Description automatically generated">
            <a:extLst>
              <a:ext uri="{FF2B5EF4-FFF2-40B4-BE49-F238E27FC236}">
                <a16:creationId xmlns:a16="http://schemas.microsoft.com/office/drawing/2014/main" id="{BB0F63F5-F367-FEC7-8F8E-FD8CB649D52E}"/>
              </a:ext>
            </a:extLst>
          </p:cNvPr>
          <p:cNvPicPr>
            <a:picLocks noChangeAspect="1"/>
          </p:cNvPicPr>
          <p:nvPr/>
        </p:nvPicPr>
        <p:blipFill>
          <a:blip r:embed="rId3"/>
          <a:stretch>
            <a:fillRect/>
          </a:stretch>
        </p:blipFill>
        <p:spPr>
          <a:xfrm>
            <a:off x="519061" y="1587260"/>
            <a:ext cx="1923615" cy="411480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280D3B0D-9F02-DC22-7F3A-C60B100B5318}"/>
              </a:ext>
            </a:extLst>
          </p:cNvPr>
          <p:cNvPicPr>
            <a:picLocks noChangeAspect="1"/>
          </p:cNvPicPr>
          <p:nvPr/>
        </p:nvPicPr>
        <p:blipFill>
          <a:blip r:embed="rId4"/>
          <a:stretch>
            <a:fillRect/>
          </a:stretch>
        </p:blipFill>
        <p:spPr>
          <a:xfrm>
            <a:off x="2920080" y="1587260"/>
            <a:ext cx="1923615" cy="4114800"/>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713E8D9F-5B3C-EF46-A93D-DC93DB6F175B}"/>
              </a:ext>
            </a:extLst>
          </p:cNvPr>
          <p:cNvPicPr>
            <a:picLocks noChangeAspect="1"/>
          </p:cNvPicPr>
          <p:nvPr/>
        </p:nvPicPr>
        <p:blipFill>
          <a:blip r:embed="rId5"/>
          <a:stretch>
            <a:fillRect/>
          </a:stretch>
        </p:blipFill>
        <p:spPr>
          <a:xfrm>
            <a:off x="5321098" y="1587260"/>
            <a:ext cx="1923615" cy="4114800"/>
          </a:xfrm>
          <a:prstGeom prst="rect">
            <a:avLst/>
          </a:prstGeom>
        </p:spPr>
      </p:pic>
      <p:pic>
        <p:nvPicPr>
          <p:cNvPr id="8" name="Picture 8" descr="Graphical user interface, text, application, chat or text message&#10;&#10;Description automatically generated">
            <a:extLst>
              <a:ext uri="{FF2B5EF4-FFF2-40B4-BE49-F238E27FC236}">
                <a16:creationId xmlns:a16="http://schemas.microsoft.com/office/drawing/2014/main" id="{78DD799C-2BE6-D474-FF89-5FF53F8272E2}"/>
              </a:ext>
            </a:extLst>
          </p:cNvPr>
          <p:cNvPicPr>
            <a:picLocks noChangeAspect="1"/>
          </p:cNvPicPr>
          <p:nvPr/>
        </p:nvPicPr>
        <p:blipFill>
          <a:blip r:embed="rId6"/>
          <a:stretch>
            <a:fillRect/>
          </a:stretch>
        </p:blipFill>
        <p:spPr>
          <a:xfrm>
            <a:off x="7722117" y="1587260"/>
            <a:ext cx="1923615" cy="4114800"/>
          </a:xfrm>
          <a:prstGeom prst="rect">
            <a:avLst/>
          </a:prstGeom>
        </p:spPr>
      </p:pic>
    </p:spTree>
    <p:extLst>
      <p:ext uri="{BB962C8B-B14F-4D97-AF65-F5344CB8AC3E}">
        <p14:creationId xmlns:p14="http://schemas.microsoft.com/office/powerpoint/2010/main" val="374926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08475-3D2B-AE4D-4B6C-3B9FE8A370F1}"/>
              </a:ext>
            </a:extLst>
          </p:cNvPr>
          <p:cNvSpPr txBox="1"/>
          <p:nvPr/>
        </p:nvSpPr>
        <p:spPr>
          <a:xfrm>
            <a:off x="4738641" y="2618509"/>
            <a:ext cx="2714718" cy="523220"/>
          </a:xfrm>
          <a:prstGeom prst="rect">
            <a:avLst/>
          </a:prstGeom>
          <a:noFill/>
        </p:spPr>
        <p:txBody>
          <a:bodyPr wrap="none" rtlCol="0">
            <a:spAutoFit/>
          </a:bodyPr>
          <a:lstStyle/>
          <a:p>
            <a:r>
              <a:rPr lang="en-US" sz="2800" dirty="0">
                <a:solidFill>
                  <a:schemeClr val="bg1"/>
                </a:solidFill>
              </a:rPr>
              <a:t>THANK YOU </a:t>
            </a:r>
            <a:r>
              <a:rPr lang="en-US" sz="2800" dirty="0">
                <a:solidFill>
                  <a:schemeClr val="bg1"/>
                </a:solidFill>
                <a:sym typeface="Wingdings" pitchFamily="2" charset="2"/>
              </a:rPr>
              <a:t></a:t>
            </a:r>
            <a:endParaRPr lang="en-US" sz="2800" dirty="0">
              <a:solidFill>
                <a:schemeClr val="bg1"/>
              </a:solidFill>
            </a:endParaRPr>
          </a:p>
        </p:txBody>
      </p:sp>
    </p:spTree>
    <p:extLst>
      <p:ext uri="{BB962C8B-B14F-4D97-AF65-F5344CB8AC3E}">
        <p14:creationId xmlns:p14="http://schemas.microsoft.com/office/powerpoint/2010/main" val="169766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F6C2D-90D4-912A-783E-25E22256F36D}"/>
              </a:ext>
            </a:extLst>
          </p:cNvPr>
          <p:cNvSpPr>
            <a:spLocks noGrp="1"/>
          </p:cNvSpPr>
          <p:nvPr>
            <p:ph type="title"/>
          </p:nvPr>
        </p:nvSpPr>
        <p:spPr>
          <a:xfrm>
            <a:off x="565150" y="770890"/>
            <a:ext cx="6400999" cy="1268984"/>
          </a:xfrm>
        </p:spPr>
        <p:txBody>
          <a:bodyPr>
            <a:normAutofit/>
          </a:bodyPr>
          <a:lstStyle/>
          <a:p>
            <a:r>
              <a:rPr lang="en-US" dirty="0">
                <a:solidFill>
                  <a:schemeClr val="bg1"/>
                </a:solidFill>
              </a:rPr>
              <a:t>Project Overview</a:t>
            </a:r>
          </a:p>
        </p:txBody>
      </p:sp>
      <p:sp>
        <p:nvSpPr>
          <p:cNvPr id="3" name="Content Placeholder 2">
            <a:extLst>
              <a:ext uri="{FF2B5EF4-FFF2-40B4-BE49-F238E27FC236}">
                <a16:creationId xmlns:a16="http://schemas.microsoft.com/office/drawing/2014/main" id="{1C2366D0-F12B-4D98-7ACC-50EE255FF2FB}"/>
              </a:ext>
            </a:extLst>
          </p:cNvPr>
          <p:cNvSpPr>
            <a:spLocks noGrp="1"/>
          </p:cNvSpPr>
          <p:nvPr>
            <p:ph idx="1"/>
          </p:nvPr>
        </p:nvSpPr>
        <p:spPr>
          <a:xfrm>
            <a:off x="565150" y="2160016"/>
            <a:ext cx="6400999" cy="3601212"/>
          </a:xfrm>
        </p:spPr>
        <p:txBody>
          <a:bodyPr>
            <a:normAutofit/>
          </a:bodyPr>
          <a:lstStyle/>
          <a:p>
            <a:pPr marL="0" indent="0">
              <a:lnSpc>
                <a:spcPct val="90000"/>
              </a:lnSpc>
              <a:buNone/>
            </a:pPr>
            <a:r>
              <a:rPr lang="en-US" sz="2000" b="0" i="0" dirty="0">
                <a:solidFill>
                  <a:schemeClr val="bg1"/>
                </a:solidFill>
                <a:effectLst/>
                <a:latin typeface="Söhne"/>
              </a:rPr>
              <a:t>This project focuses on the Fashion Week dataset, which is a database that contains information about fashion events, designers, collections, models, and runways. It provides detailed information about the events, the designers who participate in them, the collections they showcase, and the models who walk the runway. The dataset also includes information on the location and date of each event, as well as the countries and cities in which they are held. This information can be used to analyze trends in the fashion industry, track the success of designers and their collections, and gain insights into the global fashion landscape.</a:t>
            </a:r>
            <a:endParaRPr lang="en-US" sz="2000" dirty="0">
              <a:solidFill>
                <a:schemeClr val="bg1"/>
              </a:solidFill>
            </a:endParaRPr>
          </a:p>
        </p:txBody>
      </p:sp>
      <p:cxnSp>
        <p:nvCxnSpPr>
          <p:cNvPr id="21"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erson in a dress&#10;&#10;Description automatically generated with medium confidence">
            <a:extLst>
              <a:ext uri="{FF2B5EF4-FFF2-40B4-BE49-F238E27FC236}">
                <a16:creationId xmlns:a16="http://schemas.microsoft.com/office/drawing/2014/main" id="{BCBF8E87-5B0D-C9C0-61BD-3B13BBFFA082}"/>
              </a:ext>
            </a:extLst>
          </p:cNvPr>
          <p:cNvPicPr>
            <a:picLocks noChangeAspect="1"/>
          </p:cNvPicPr>
          <p:nvPr/>
        </p:nvPicPr>
        <p:blipFill rotWithShape="1">
          <a:blip r:embed="rId2"/>
          <a:srcRect l="3289" r="316" b="-1"/>
          <a:stretch/>
        </p:blipFill>
        <p:spPr>
          <a:xfrm>
            <a:off x="7531299" y="681645"/>
            <a:ext cx="4005810" cy="5486057"/>
          </a:xfrm>
          <a:prstGeom prst="rect">
            <a:avLst/>
          </a:prstGeom>
        </p:spPr>
      </p:pic>
      <p:grpSp>
        <p:nvGrpSpPr>
          <p:cNvPr id="22"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4494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2D36-0655-0526-2E34-3F959061ED08}"/>
              </a:ext>
            </a:extLst>
          </p:cNvPr>
          <p:cNvSpPr>
            <a:spLocks noGrp="1"/>
          </p:cNvSpPr>
          <p:nvPr>
            <p:ph type="title"/>
          </p:nvPr>
        </p:nvSpPr>
        <p:spPr>
          <a:xfrm>
            <a:off x="2309868" y="212975"/>
            <a:ext cx="7335835" cy="711069"/>
          </a:xfrm>
        </p:spPr>
        <p:txBody>
          <a:bodyPr/>
          <a:lstStyle/>
          <a:p>
            <a:pPr algn="ctr"/>
            <a:r>
              <a:rPr lang="en-US" dirty="0">
                <a:solidFill>
                  <a:schemeClr val="bg1"/>
                </a:solidFill>
              </a:rPr>
              <a:t>Goals</a:t>
            </a:r>
          </a:p>
        </p:txBody>
      </p:sp>
      <p:sp>
        <p:nvSpPr>
          <p:cNvPr id="3" name="Content Placeholder 2">
            <a:extLst>
              <a:ext uri="{FF2B5EF4-FFF2-40B4-BE49-F238E27FC236}">
                <a16:creationId xmlns:a16="http://schemas.microsoft.com/office/drawing/2014/main" id="{BDE33CC9-9A6D-88F2-23A9-5C858AE2B63B}"/>
              </a:ext>
            </a:extLst>
          </p:cNvPr>
          <p:cNvSpPr>
            <a:spLocks noGrp="1"/>
          </p:cNvSpPr>
          <p:nvPr>
            <p:ph idx="1"/>
          </p:nvPr>
        </p:nvSpPr>
        <p:spPr>
          <a:xfrm>
            <a:off x="565150" y="1056430"/>
            <a:ext cx="7335835" cy="1268984"/>
          </a:xfrm>
        </p:spPr>
        <p:txBody>
          <a:bodyPr>
            <a:normAutofit lnSpcReduction="10000"/>
          </a:bodyPr>
          <a:lstStyle/>
          <a:p>
            <a:pPr marL="0" indent="0">
              <a:buNone/>
            </a:pPr>
            <a:r>
              <a:rPr lang="en-US" sz="2000" b="0" i="0" dirty="0">
                <a:solidFill>
                  <a:schemeClr val="bg1"/>
                </a:solidFill>
                <a:effectLst/>
                <a:latin typeface="Söhne"/>
              </a:rPr>
              <a:t>The main purpose of this database is to provide a platform for managing and organizing various aspects of fashion week events such as designers, models, events, collections, runways, and other related data.</a:t>
            </a:r>
            <a:endParaRPr lang="en-US" sz="2000" dirty="0">
              <a:solidFill>
                <a:schemeClr val="bg1"/>
              </a:solidFill>
            </a:endParaRPr>
          </a:p>
        </p:txBody>
      </p:sp>
      <p:sp>
        <p:nvSpPr>
          <p:cNvPr id="4" name="TextBox 3">
            <a:extLst>
              <a:ext uri="{FF2B5EF4-FFF2-40B4-BE49-F238E27FC236}">
                <a16:creationId xmlns:a16="http://schemas.microsoft.com/office/drawing/2014/main" id="{9DA79130-0537-DCDD-69A5-F7B3ECF7FCF2}"/>
              </a:ext>
            </a:extLst>
          </p:cNvPr>
          <p:cNvSpPr txBox="1"/>
          <p:nvPr/>
        </p:nvSpPr>
        <p:spPr>
          <a:xfrm>
            <a:off x="565150" y="2356945"/>
            <a:ext cx="8254054" cy="707886"/>
          </a:xfrm>
          <a:prstGeom prst="rect">
            <a:avLst/>
          </a:prstGeom>
          <a:noFill/>
        </p:spPr>
        <p:txBody>
          <a:bodyPr wrap="none" rtlCol="0">
            <a:spAutoFit/>
          </a:bodyPr>
          <a:lstStyle/>
          <a:p>
            <a:r>
              <a:rPr lang="en-US" sz="2000" b="0" i="0" dirty="0">
                <a:solidFill>
                  <a:schemeClr val="bg1"/>
                </a:solidFill>
                <a:effectLst/>
                <a:latin typeface="Söhne"/>
              </a:rPr>
              <a:t>The database allows for efficient storage and retrieval of data, as well as easy </a:t>
            </a:r>
          </a:p>
          <a:p>
            <a:r>
              <a:rPr lang="en-US" sz="2000" b="0" i="0" dirty="0">
                <a:solidFill>
                  <a:schemeClr val="bg1"/>
                </a:solidFill>
                <a:effectLst/>
                <a:latin typeface="Söhne"/>
              </a:rPr>
              <a:t>updating and modification of information as needed.</a:t>
            </a:r>
            <a:endParaRPr lang="en-US" sz="2000" dirty="0">
              <a:solidFill>
                <a:schemeClr val="bg1"/>
              </a:solidFill>
            </a:endParaRPr>
          </a:p>
        </p:txBody>
      </p:sp>
      <p:sp>
        <p:nvSpPr>
          <p:cNvPr id="5" name="TextBox 4">
            <a:extLst>
              <a:ext uri="{FF2B5EF4-FFF2-40B4-BE49-F238E27FC236}">
                <a16:creationId xmlns:a16="http://schemas.microsoft.com/office/drawing/2014/main" id="{A8FAA9DB-50D5-3B2A-91CD-DDCFD6F6DE3B}"/>
              </a:ext>
            </a:extLst>
          </p:cNvPr>
          <p:cNvSpPr txBox="1"/>
          <p:nvPr/>
        </p:nvSpPr>
        <p:spPr>
          <a:xfrm>
            <a:off x="565150" y="3177512"/>
            <a:ext cx="9204123" cy="707886"/>
          </a:xfrm>
          <a:prstGeom prst="rect">
            <a:avLst/>
          </a:prstGeom>
          <a:noFill/>
        </p:spPr>
        <p:txBody>
          <a:bodyPr wrap="none" rtlCol="0">
            <a:spAutoFit/>
          </a:bodyPr>
          <a:lstStyle/>
          <a:p>
            <a:r>
              <a:rPr lang="en-US" sz="2000" b="0" i="0" dirty="0">
                <a:solidFill>
                  <a:schemeClr val="bg1"/>
                </a:solidFill>
                <a:effectLst/>
                <a:latin typeface="Söhne"/>
              </a:rPr>
              <a:t>By keeping track of all relevant data in a centralized location, </a:t>
            </a:r>
          </a:p>
          <a:p>
            <a:r>
              <a:rPr lang="en-US" sz="2000" b="0" i="0" dirty="0">
                <a:solidFill>
                  <a:schemeClr val="bg1"/>
                </a:solidFill>
                <a:effectLst/>
                <a:latin typeface="Söhne"/>
              </a:rPr>
              <a:t>the database helps to ensure smooth and successful execution of fashion week events.</a:t>
            </a:r>
            <a:endParaRPr lang="en-US" sz="2000" dirty="0">
              <a:solidFill>
                <a:schemeClr val="bg1"/>
              </a:solidFill>
            </a:endParaRPr>
          </a:p>
        </p:txBody>
      </p:sp>
      <p:sp>
        <p:nvSpPr>
          <p:cNvPr id="6" name="TextBox 5">
            <a:extLst>
              <a:ext uri="{FF2B5EF4-FFF2-40B4-BE49-F238E27FC236}">
                <a16:creationId xmlns:a16="http://schemas.microsoft.com/office/drawing/2014/main" id="{BF09DE89-7911-E718-EE03-E421B0779061}"/>
              </a:ext>
            </a:extLst>
          </p:cNvPr>
          <p:cNvSpPr txBox="1"/>
          <p:nvPr/>
        </p:nvSpPr>
        <p:spPr>
          <a:xfrm>
            <a:off x="513532" y="4047244"/>
            <a:ext cx="9888156" cy="1938992"/>
          </a:xfrm>
          <a:prstGeom prst="rect">
            <a:avLst/>
          </a:prstGeom>
          <a:noFill/>
        </p:spPr>
        <p:txBody>
          <a:bodyPr wrap="none" rtlCol="0">
            <a:spAutoFit/>
          </a:bodyPr>
          <a:lstStyle/>
          <a:p>
            <a:pPr algn="l"/>
            <a:r>
              <a:rPr lang="en-US" sz="2000" dirty="0">
                <a:solidFill>
                  <a:schemeClr val="bg1"/>
                </a:solidFill>
                <a:latin typeface="Söhne"/>
              </a:rPr>
              <a:t>T</a:t>
            </a:r>
            <a:r>
              <a:rPr lang="en-US" sz="2000" b="0" i="0" dirty="0">
                <a:solidFill>
                  <a:schemeClr val="bg1"/>
                </a:solidFill>
                <a:effectLst/>
                <a:latin typeface="Söhne"/>
              </a:rPr>
              <a:t>he database can keep track of important details such as the dates, locations, </a:t>
            </a:r>
          </a:p>
          <a:p>
            <a:pPr algn="l"/>
            <a:r>
              <a:rPr lang="en-US" sz="2000" b="0" i="0" dirty="0">
                <a:solidFill>
                  <a:schemeClr val="bg1"/>
                </a:solidFill>
                <a:effectLst/>
                <a:latin typeface="Söhne"/>
              </a:rPr>
              <a:t>and themes of different fashion week events. It can also store information about the </a:t>
            </a:r>
          </a:p>
          <a:p>
            <a:pPr algn="l"/>
            <a:r>
              <a:rPr lang="en-US" sz="2000" b="0" i="0" dirty="0">
                <a:solidFill>
                  <a:schemeClr val="bg1"/>
                </a:solidFill>
                <a:effectLst/>
                <a:latin typeface="Söhne"/>
              </a:rPr>
              <a:t>designers who will be showcasing their collections, the models who will be walking </a:t>
            </a:r>
          </a:p>
          <a:p>
            <a:pPr algn="l"/>
            <a:r>
              <a:rPr lang="en-US" sz="2000" b="0" i="0" dirty="0">
                <a:solidFill>
                  <a:schemeClr val="bg1"/>
                </a:solidFill>
                <a:effectLst/>
                <a:latin typeface="Söhne"/>
              </a:rPr>
              <a:t>on the runway, and the media outlets that will be covering the event. </a:t>
            </a:r>
          </a:p>
          <a:p>
            <a:pPr algn="l"/>
            <a:r>
              <a:rPr lang="en-US" sz="2000" b="0" i="0" dirty="0">
                <a:solidFill>
                  <a:schemeClr val="bg1"/>
                </a:solidFill>
                <a:effectLst/>
                <a:latin typeface="Söhne"/>
              </a:rPr>
              <a:t>By having all this information in one place, it becomes easier for event </a:t>
            </a:r>
          </a:p>
          <a:p>
            <a:pPr algn="l"/>
            <a:r>
              <a:rPr lang="en-US" sz="2000" b="0" i="0" dirty="0">
                <a:solidFill>
                  <a:schemeClr val="bg1"/>
                </a:solidFill>
                <a:effectLst/>
                <a:latin typeface="Söhne"/>
              </a:rPr>
              <a:t>organizers to coordinate with various stakeholders and ensure that everything runs smoothly.</a:t>
            </a:r>
          </a:p>
        </p:txBody>
      </p:sp>
    </p:spTree>
    <p:extLst>
      <p:ext uri="{BB962C8B-B14F-4D97-AF65-F5344CB8AC3E}">
        <p14:creationId xmlns:p14="http://schemas.microsoft.com/office/powerpoint/2010/main" val="186888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0BE6C4E-DD1B-91DA-F39C-71B35C0407E7}"/>
              </a:ext>
            </a:extLst>
          </p:cNvPr>
          <p:cNvSpPr txBox="1"/>
          <p:nvPr/>
        </p:nvSpPr>
        <p:spPr>
          <a:xfrm>
            <a:off x="401782" y="2646218"/>
            <a:ext cx="7769948" cy="3108543"/>
          </a:xfrm>
          <a:prstGeom prst="rect">
            <a:avLst/>
          </a:prstGeom>
          <a:noFill/>
        </p:spPr>
        <p:txBody>
          <a:bodyPr wrap="none" rtlCol="0">
            <a:spAutoFit/>
          </a:bodyPr>
          <a:lstStyle/>
          <a:p>
            <a:pPr marL="285750" indent="-285750" fontAlgn="base">
              <a:buFont typeface="Arial" panose="020B0604020202020204" pitchFamily="34" charset="0"/>
              <a:buChar char="•"/>
            </a:pPr>
            <a:r>
              <a:rPr lang="en-US" sz="2000" dirty="0">
                <a:solidFill>
                  <a:schemeClr val="bg1"/>
                </a:solidFill>
                <a:effectLst/>
              </a:rPr>
              <a:t>Entity Relationship Data Requirements/Business Rules</a:t>
            </a:r>
          </a:p>
          <a:p>
            <a:pPr marL="285750" indent="-285750" fontAlgn="base">
              <a:buFont typeface="Arial" panose="020B0604020202020204" pitchFamily="34" charset="0"/>
              <a:buChar char="•"/>
            </a:pPr>
            <a:r>
              <a:rPr lang="en-US" sz="2000" dirty="0">
                <a:solidFill>
                  <a:schemeClr val="bg1"/>
                </a:solidFill>
                <a:effectLst/>
              </a:rPr>
              <a:t>Conceptual Data Model</a:t>
            </a:r>
          </a:p>
          <a:p>
            <a:pPr marL="285750" indent="-285750" fontAlgn="base">
              <a:buFont typeface="Arial" panose="020B0604020202020204" pitchFamily="34" charset="0"/>
              <a:buChar char="•"/>
            </a:pPr>
            <a:r>
              <a:rPr lang="en-US" sz="2000" dirty="0">
                <a:solidFill>
                  <a:schemeClr val="bg1"/>
                </a:solidFill>
                <a:effectLst/>
              </a:rPr>
              <a:t>Logical Data Model</a:t>
            </a:r>
          </a:p>
          <a:p>
            <a:pPr marL="285750" indent="-285750" fontAlgn="base">
              <a:buFont typeface="Arial" panose="020B0604020202020204" pitchFamily="34" charset="0"/>
              <a:buChar char="•"/>
            </a:pPr>
            <a:r>
              <a:rPr lang="en-US" sz="2000" dirty="0">
                <a:solidFill>
                  <a:schemeClr val="bg1"/>
                </a:solidFill>
                <a:effectLst/>
              </a:rPr>
              <a:t>SQL/Up/Down Script to create/drop tables, keys constraints*</a:t>
            </a:r>
          </a:p>
          <a:p>
            <a:pPr marL="285750" indent="-285750" fontAlgn="base">
              <a:buFont typeface="Arial" panose="020B0604020202020204" pitchFamily="34" charset="0"/>
              <a:buChar char="•"/>
            </a:pPr>
            <a:r>
              <a:rPr lang="en-US" sz="2000" dirty="0">
                <a:solidFill>
                  <a:schemeClr val="bg1"/>
                </a:solidFill>
                <a:effectLst/>
              </a:rPr>
              <a:t>User Stories</a:t>
            </a:r>
          </a:p>
          <a:p>
            <a:pPr marL="285750" indent="-285750">
              <a:buClr>
                <a:srgbClr val="FFFFFF"/>
              </a:buClr>
              <a:buFont typeface="Arial" panose="020B0604020202020204" pitchFamily="34" charset="0"/>
              <a:buChar char="•"/>
            </a:pPr>
            <a:r>
              <a:rPr lang="en-US" sz="2000" dirty="0">
                <a:solidFill>
                  <a:schemeClr val="bg1"/>
                </a:solidFill>
                <a:effectLst/>
              </a:rPr>
              <a:t>External data model satisfying user stories</a:t>
            </a:r>
          </a:p>
          <a:p>
            <a:pPr marL="285750" indent="-285750" fontAlgn="base">
              <a:buFont typeface="Arial" panose="020B0604020202020204" pitchFamily="34" charset="0"/>
              <a:buChar char="•"/>
            </a:pPr>
            <a:r>
              <a:rPr lang="en-US" sz="2000" dirty="0">
                <a:solidFill>
                  <a:schemeClr val="bg1"/>
                </a:solidFill>
                <a:effectLst/>
              </a:rPr>
              <a:t>Triggers/Procedures</a:t>
            </a:r>
          </a:p>
          <a:p>
            <a:pPr marL="285750" indent="-285750">
              <a:buClr>
                <a:srgbClr val="FFFFFF"/>
              </a:buClr>
              <a:buFont typeface="Arial" panose="020B0604020202020204" pitchFamily="34" charset="0"/>
              <a:buChar char="•"/>
            </a:pPr>
            <a:r>
              <a:rPr lang="en-US" sz="2000" dirty="0">
                <a:solidFill>
                  <a:schemeClr val="bg1"/>
                </a:solidFill>
                <a:effectLst/>
              </a:rPr>
              <a:t>User Interface Design</a:t>
            </a:r>
            <a:endParaRPr lang="en-US" dirty="0">
              <a:solidFill>
                <a:schemeClr val="bg1"/>
              </a:solidFill>
              <a:effectLst/>
            </a:endParaRPr>
          </a:p>
          <a:p>
            <a:pPr marL="0" indent="0">
              <a:buNone/>
            </a:pPr>
            <a:r>
              <a:rPr lang="en-US"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*submitted as </a:t>
            </a:r>
            <a:r>
              <a:rPr lang="en-US" dirty="0" err="1">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sql</a:t>
            </a:r>
            <a:r>
              <a:rPr lang="en-US"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 file</a:t>
            </a:r>
          </a:p>
          <a:p>
            <a:endParaRPr lang="en-US" dirty="0">
              <a:solidFill>
                <a:schemeClr val="bg1"/>
              </a:solidFill>
            </a:endParaRPr>
          </a:p>
        </p:txBody>
      </p:sp>
      <p:sp>
        <p:nvSpPr>
          <p:cNvPr id="12" name="TextBox 11">
            <a:extLst>
              <a:ext uri="{FF2B5EF4-FFF2-40B4-BE49-F238E27FC236}">
                <a16:creationId xmlns:a16="http://schemas.microsoft.com/office/drawing/2014/main" id="{ACE5A7CF-183A-0E0D-7D08-097DEA67023C}"/>
              </a:ext>
            </a:extLst>
          </p:cNvPr>
          <p:cNvSpPr txBox="1"/>
          <p:nvPr/>
        </p:nvSpPr>
        <p:spPr>
          <a:xfrm>
            <a:off x="401782" y="1648691"/>
            <a:ext cx="3768724" cy="707886"/>
          </a:xfrm>
          <a:prstGeom prst="rect">
            <a:avLst/>
          </a:prstGeom>
          <a:noFill/>
        </p:spPr>
        <p:txBody>
          <a:bodyPr wrap="none" rtlCol="0">
            <a:spAutoFit/>
          </a:bodyPr>
          <a:lstStyle/>
          <a:p>
            <a:r>
              <a:rPr lang="en-US" sz="4000" b="1" dirty="0">
                <a:solidFill>
                  <a:schemeClr val="bg1"/>
                </a:solidFill>
              </a:rPr>
              <a:t>Specifications</a:t>
            </a:r>
          </a:p>
        </p:txBody>
      </p:sp>
    </p:spTree>
    <p:extLst>
      <p:ext uri="{BB962C8B-B14F-4D97-AF65-F5344CB8AC3E}">
        <p14:creationId xmlns:p14="http://schemas.microsoft.com/office/powerpoint/2010/main" val="386103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CE5A7CF-183A-0E0D-7D08-097DEA67023C}"/>
              </a:ext>
            </a:extLst>
          </p:cNvPr>
          <p:cNvSpPr txBox="1"/>
          <p:nvPr/>
        </p:nvSpPr>
        <p:spPr>
          <a:xfrm>
            <a:off x="1760390" y="180108"/>
            <a:ext cx="8671220" cy="707886"/>
          </a:xfrm>
          <a:prstGeom prst="rect">
            <a:avLst/>
          </a:prstGeom>
          <a:noFill/>
        </p:spPr>
        <p:txBody>
          <a:bodyPr wrap="none" rtlCol="0">
            <a:spAutoFit/>
          </a:bodyPr>
          <a:lstStyle/>
          <a:p>
            <a:r>
              <a:rPr lang="en-US" sz="4000" b="1" dirty="0">
                <a:solidFill>
                  <a:schemeClr val="bg1"/>
                </a:solidFill>
              </a:rPr>
              <a:t>Data Requirements for the project</a:t>
            </a:r>
          </a:p>
        </p:txBody>
      </p:sp>
      <p:pic>
        <p:nvPicPr>
          <p:cNvPr id="3" name="Picture 2" descr="Graphical user interface, application, table&#10;&#10;Description automatically generated">
            <a:extLst>
              <a:ext uri="{FF2B5EF4-FFF2-40B4-BE49-F238E27FC236}">
                <a16:creationId xmlns:a16="http://schemas.microsoft.com/office/drawing/2014/main" id="{104FEDC7-4748-1401-7327-A07BC79CD3DA}"/>
              </a:ext>
            </a:extLst>
          </p:cNvPr>
          <p:cNvPicPr>
            <a:picLocks noChangeAspect="1"/>
          </p:cNvPicPr>
          <p:nvPr/>
        </p:nvPicPr>
        <p:blipFill>
          <a:blip r:embed="rId2"/>
          <a:stretch>
            <a:fillRect/>
          </a:stretch>
        </p:blipFill>
        <p:spPr>
          <a:xfrm>
            <a:off x="491999" y="887994"/>
            <a:ext cx="11208001" cy="5528349"/>
          </a:xfrm>
          <a:prstGeom prst="rect">
            <a:avLst/>
          </a:prstGeom>
        </p:spPr>
      </p:pic>
    </p:spTree>
    <p:extLst>
      <p:ext uri="{BB962C8B-B14F-4D97-AF65-F5344CB8AC3E}">
        <p14:creationId xmlns:p14="http://schemas.microsoft.com/office/powerpoint/2010/main" val="132336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87ABD9-EA0E-8F0E-D819-74EDC7E9830E}"/>
              </a:ext>
            </a:extLst>
          </p:cNvPr>
          <p:cNvSpPr txBox="1"/>
          <p:nvPr/>
        </p:nvSpPr>
        <p:spPr>
          <a:xfrm>
            <a:off x="565150" y="768334"/>
            <a:ext cx="4134537" cy="2866405"/>
          </a:xfrm>
          <a:prstGeom prst="rect">
            <a:avLst/>
          </a:prstGeom>
        </p:spPr>
        <p:txBody>
          <a:bodyPr vert="horz" lIns="91440" tIns="45720" rIns="91440" bIns="45720" rtlCol="0" anchor="t">
            <a:normAutofit/>
          </a:bodyPr>
          <a:lstStyle/>
          <a:p>
            <a:pPr>
              <a:spcBef>
                <a:spcPct val="0"/>
              </a:spcBef>
              <a:spcAft>
                <a:spcPts val="600"/>
              </a:spcAft>
            </a:pPr>
            <a:r>
              <a:rPr lang="en-US" sz="5400" b="1" dirty="0">
                <a:solidFill>
                  <a:schemeClr val="bg1"/>
                </a:solidFill>
                <a:latin typeface="+mj-lt"/>
                <a:ea typeface="+mj-ea"/>
                <a:cs typeface="+mj-cs"/>
              </a:rPr>
              <a:t>Conceptual Model</a:t>
            </a:r>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519C388F-420A-EA8F-6950-4E237986F9D2}"/>
              </a:ext>
            </a:extLst>
          </p:cNvPr>
          <p:cNvPicPr>
            <a:picLocks noChangeAspect="1"/>
          </p:cNvPicPr>
          <p:nvPr/>
        </p:nvPicPr>
        <p:blipFill>
          <a:blip r:embed="rId2"/>
          <a:stretch>
            <a:fillRect/>
          </a:stretch>
        </p:blipFill>
        <p:spPr>
          <a:xfrm>
            <a:off x="5264837" y="1096094"/>
            <a:ext cx="6272272" cy="4657161"/>
          </a:xfrm>
          <a:prstGeom prst="rect">
            <a:avLst/>
          </a:prstGeom>
        </p:spPr>
      </p:pic>
    </p:spTree>
    <p:extLst>
      <p:ext uri="{BB962C8B-B14F-4D97-AF65-F5344CB8AC3E}">
        <p14:creationId xmlns:p14="http://schemas.microsoft.com/office/powerpoint/2010/main" val="185709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87ABD9-EA0E-8F0E-D819-74EDC7E9830E}"/>
              </a:ext>
            </a:extLst>
          </p:cNvPr>
          <p:cNvSpPr txBox="1"/>
          <p:nvPr/>
        </p:nvSpPr>
        <p:spPr>
          <a:xfrm>
            <a:off x="565150" y="768334"/>
            <a:ext cx="4134537" cy="2866405"/>
          </a:xfrm>
          <a:prstGeom prst="rect">
            <a:avLst/>
          </a:prstGeom>
        </p:spPr>
        <p:txBody>
          <a:bodyPr vert="horz" lIns="91440" tIns="45720" rIns="91440" bIns="45720" rtlCol="0" anchor="t">
            <a:normAutofit/>
          </a:bodyPr>
          <a:lstStyle/>
          <a:p>
            <a:pPr>
              <a:spcBef>
                <a:spcPct val="0"/>
              </a:spcBef>
              <a:spcAft>
                <a:spcPts val="600"/>
              </a:spcAft>
            </a:pPr>
            <a:r>
              <a:rPr lang="en-US" sz="5400" b="1" dirty="0">
                <a:solidFill>
                  <a:schemeClr val="bg1"/>
                </a:solidFill>
                <a:latin typeface="+mj-lt"/>
                <a:ea typeface="+mj-ea"/>
                <a:cs typeface="+mj-cs"/>
              </a:rPr>
              <a:t>Logical Model</a:t>
            </a:r>
          </a:p>
          <a:p>
            <a:pPr>
              <a:spcBef>
                <a:spcPct val="0"/>
              </a:spcBef>
              <a:spcAft>
                <a:spcPts val="600"/>
              </a:spcAft>
            </a:pPr>
            <a:endParaRPr lang="en-US" sz="5400" b="1" dirty="0">
              <a:solidFill>
                <a:schemeClr val="bg1"/>
              </a:solidFill>
              <a:latin typeface="+mj-lt"/>
              <a:ea typeface="+mj-ea"/>
              <a:cs typeface="+mj-cs"/>
            </a:endParaRPr>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indoor&#10;&#10;Description automatically generated">
            <a:extLst>
              <a:ext uri="{FF2B5EF4-FFF2-40B4-BE49-F238E27FC236}">
                <a16:creationId xmlns:a16="http://schemas.microsoft.com/office/drawing/2014/main" id="{902E19EF-BCBC-6096-3025-A9B5F28D05BE}"/>
              </a:ext>
            </a:extLst>
          </p:cNvPr>
          <p:cNvPicPr>
            <a:picLocks noChangeAspect="1"/>
          </p:cNvPicPr>
          <p:nvPr/>
        </p:nvPicPr>
        <p:blipFill>
          <a:blip r:embed="rId2"/>
          <a:stretch>
            <a:fillRect/>
          </a:stretch>
        </p:blipFill>
        <p:spPr>
          <a:xfrm>
            <a:off x="3394653" y="710679"/>
            <a:ext cx="8258199" cy="5581746"/>
          </a:xfrm>
          <a:prstGeom prst="rect">
            <a:avLst/>
          </a:prstGeom>
        </p:spPr>
      </p:pic>
    </p:spTree>
    <p:extLst>
      <p:ext uri="{BB962C8B-B14F-4D97-AF65-F5344CB8AC3E}">
        <p14:creationId xmlns:p14="http://schemas.microsoft.com/office/powerpoint/2010/main" val="387501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9D151D-B801-E3C4-36BA-8B4E1640E92D}"/>
              </a:ext>
            </a:extLst>
          </p:cNvPr>
          <p:cNvSpPr txBox="1"/>
          <p:nvPr/>
        </p:nvSpPr>
        <p:spPr>
          <a:xfrm>
            <a:off x="331990" y="1011082"/>
            <a:ext cx="4134537" cy="2308324"/>
          </a:xfrm>
          <a:prstGeom prst="rect">
            <a:avLst/>
          </a:prstGeom>
          <a:noFill/>
        </p:spPr>
        <p:txBody>
          <a:bodyPr wrap="square" rtlCol="0">
            <a:spAutoFit/>
          </a:bodyPr>
          <a:lstStyle/>
          <a:p>
            <a:r>
              <a:rPr lang="en-US" sz="2400" b="1" dirty="0">
                <a:solidFill>
                  <a:schemeClr val="bg1"/>
                </a:solidFill>
                <a:latin typeface="American Typewriter" panose="02090604020004020304" pitchFamily="18" charset="77"/>
                <a:cs typeface="Angsana New" panose="02020603050405020304" pitchFamily="18" charset="-34"/>
              </a:rPr>
              <a:t>As a user, I would like to see the most popular age group of models performing based on a determined age group criteria</a:t>
            </a:r>
          </a:p>
        </p:txBody>
      </p:sp>
      <p:sp>
        <p:nvSpPr>
          <p:cNvPr id="5" name="TextBox 4">
            <a:extLst>
              <a:ext uri="{FF2B5EF4-FFF2-40B4-BE49-F238E27FC236}">
                <a16:creationId xmlns:a16="http://schemas.microsoft.com/office/drawing/2014/main" id="{06E0FE95-8421-2C82-A881-293454C59BAA}"/>
              </a:ext>
            </a:extLst>
          </p:cNvPr>
          <p:cNvSpPr txBox="1"/>
          <p:nvPr/>
        </p:nvSpPr>
        <p:spPr>
          <a:xfrm>
            <a:off x="4774059" y="202680"/>
            <a:ext cx="7110408" cy="5909310"/>
          </a:xfrm>
          <a:prstGeom prst="rect">
            <a:avLst/>
          </a:prstGeom>
          <a:noFill/>
          <a:ln w="19050">
            <a:solidFill>
              <a:schemeClr val="bg1"/>
            </a:solidFill>
          </a:ln>
        </p:spPr>
        <p:txBody>
          <a:bodyPr wrap="none" rtlCol="0">
            <a:spAutoFit/>
          </a:bodyPr>
          <a:lstStyle/>
          <a:p>
            <a:r>
              <a:rPr lang="en-US" dirty="0">
                <a:solidFill>
                  <a:schemeClr val="bg1"/>
                </a:solidFill>
              </a:rPr>
              <a:t>SELECT </a:t>
            </a:r>
          </a:p>
          <a:p>
            <a:r>
              <a:rPr lang="en-US" dirty="0">
                <a:solidFill>
                  <a:schemeClr val="bg1"/>
                </a:solidFill>
              </a:rPr>
              <a:t>    CASE </a:t>
            </a:r>
          </a:p>
          <a:p>
            <a:r>
              <a:rPr lang="en-US" dirty="0">
                <a:solidFill>
                  <a:schemeClr val="bg1"/>
                </a:solidFill>
              </a:rPr>
              <a:t>        WHEN </a:t>
            </a:r>
            <a:r>
              <a:rPr lang="en-US" dirty="0" err="1">
                <a:solidFill>
                  <a:schemeClr val="bg1"/>
                </a:solidFill>
              </a:rPr>
              <a:t>model_age</a:t>
            </a:r>
            <a:r>
              <a:rPr lang="en-US" dirty="0">
                <a:solidFill>
                  <a:schemeClr val="bg1"/>
                </a:solidFill>
              </a:rPr>
              <a:t> &gt;= 21 AND </a:t>
            </a:r>
            <a:r>
              <a:rPr lang="en-US" dirty="0" err="1">
                <a:solidFill>
                  <a:schemeClr val="bg1"/>
                </a:solidFill>
              </a:rPr>
              <a:t>model_age</a:t>
            </a:r>
            <a:r>
              <a:rPr lang="en-US" dirty="0">
                <a:solidFill>
                  <a:schemeClr val="bg1"/>
                </a:solidFill>
              </a:rPr>
              <a:t> &lt; 27 THEN '21-26'</a:t>
            </a:r>
          </a:p>
          <a:p>
            <a:r>
              <a:rPr lang="en-US" dirty="0">
                <a:solidFill>
                  <a:schemeClr val="bg1"/>
                </a:solidFill>
              </a:rPr>
              <a:t>        WHEN </a:t>
            </a:r>
            <a:r>
              <a:rPr lang="en-US" dirty="0" err="1">
                <a:solidFill>
                  <a:schemeClr val="bg1"/>
                </a:solidFill>
              </a:rPr>
              <a:t>model_age</a:t>
            </a:r>
            <a:r>
              <a:rPr lang="en-US" dirty="0">
                <a:solidFill>
                  <a:schemeClr val="bg1"/>
                </a:solidFill>
              </a:rPr>
              <a:t> &gt;= 27 AND </a:t>
            </a:r>
            <a:r>
              <a:rPr lang="en-US" dirty="0" err="1">
                <a:solidFill>
                  <a:schemeClr val="bg1"/>
                </a:solidFill>
              </a:rPr>
              <a:t>model_age</a:t>
            </a:r>
            <a:r>
              <a:rPr lang="en-US" dirty="0">
                <a:solidFill>
                  <a:schemeClr val="bg1"/>
                </a:solidFill>
              </a:rPr>
              <a:t> &lt; 33 THEN '27-32'</a:t>
            </a:r>
          </a:p>
          <a:p>
            <a:r>
              <a:rPr lang="en-US" dirty="0">
                <a:solidFill>
                  <a:schemeClr val="bg1"/>
                </a:solidFill>
              </a:rPr>
              <a:t>        WHEN </a:t>
            </a:r>
            <a:r>
              <a:rPr lang="en-US" dirty="0" err="1">
                <a:solidFill>
                  <a:schemeClr val="bg1"/>
                </a:solidFill>
              </a:rPr>
              <a:t>model_age</a:t>
            </a:r>
            <a:r>
              <a:rPr lang="en-US" dirty="0">
                <a:solidFill>
                  <a:schemeClr val="bg1"/>
                </a:solidFill>
              </a:rPr>
              <a:t> &gt;= 33 AND </a:t>
            </a:r>
            <a:r>
              <a:rPr lang="en-US" dirty="0" err="1">
                <a:solidFill>
                  <a:schemeClr val="bg1"/>
                </a:solidFill>
              </a:rPr>
              <a:t>model_age</a:t>
            </a:r>
            <a:r>
              <a:rPr lang="en-US" dirty="0">
                <a:solidFill>
                  <a:schemeClr val="bg1"/>
                </a:solidFill>
              </a:rPr>
              <a:t> &lt; 39 THEN '33-38'</a:t>
            </a:r>
          </a:p>
          <a:p>
            <a:r>
              <a:rPr lang="en-US" dirty="0">
                <a:solidFill>
                  <a:schemeClr val="bg1"/>
                </a:solidFill>
              </a:rPr>
              <a:t>        WHEN </a:t>
            </a:r>
            <a:r>
              <a:rPr lang="en-US" dirty="0" err="1">
                <a:solidFill>
                  <a:schemeClr val="bg1"/>
                </a:solidFill>
              </a:rPr>
              <a:t>model_age</a:t>
            </a:r>
            <a:r>
              <a:rPr lang="en-US" dirty="0">
                <a:solidFill>
                  <a:schemeClr val="bg1"/>
                </a:solidFill>
              </a:rPr>
              <a:t> &gt;= 39 AND </a:t>
            </a:r>
            <a:r>
              <a:rPr lang="en-US" dirty="0" err="1">
                <a:solidFill>
                  <a:schemeClr val="bg1"/>
                </a:solidFill>
              </a:rPr>
              <a:t>model_age</a:t>
            </a:r>
            <a:r>
              <a:rPr lang="en-US" dirty="0">
                <a:solidFill>
                  <a:schemeClr val="bg1"/>
                </a:solidFill>
              </a:rPr>
              <a:t> &lt; 45 THEN '39-44'</a:t>
            </a:r>
          </a:p>
          <a:p>
            <a:r>
              <a:rPr lang="en-US" dirty="0">
                <a:solidFill>
                  <a:schemeClr val="bg1"/>
                </a:solidFill>
              </a:rPr>
              <a:t>        WHEN </a:t>
            </a:r>
            <a:r>
              <a:rPr lang="en-US" dirty="0" err="1">
                <a:solidFill>
                  <a:schemeClr val="bg1"/>
                </a:solidFill>
              </a:rPr>
              <a:t>model_age</a:t>
            </a:r>
            <a:r>
              <a:rPr lang="en-US" dirty="0">
                <a:solidFill>
                  <a:schemeClr val="bg1"/>
                </a:solidFill>
              </a:rPr>
              <a:t> &gt;= 45 AND </a:t>
            </a:r>
            <a:r>
              <a:rPr lang="en-US" dirty="0" err="1">
                <a:solidFill>
                  <a:schemeClr val="bg1"/>
                </a:solidFill>
              </a:rPr>
              <a:t>model_age</a:t>
            </a:r>
            <a:r>
              <a:rPr lang="en-US" dirty="0">
                <a:solidFill>
                  <a:schemeClr val="bg1"/>
                </a:solidFill>
              </a:rPr>
              <a:t> &lt; 51 THEN '45-50'</a:t>
            </a:r>
          </a:p>
          <a:p>
            <a:r>
              <a:rPr lang="en-US" dirty="0">
                <a:solidFill>
                  <a:schemeClr val="bg1"/>
                </a:solidFill>
              </a:rPr>
              <a:t>        ELSE 'Unknown'</a:t>
            </a:r>
          </a:p>
          <a:p>
            <a:r>
              <a:rPr lang="en-US" dirty="0">
                <a:solidFill>
                  <a:schemeClr val="bg1"/>
                </a:solidFill>
              </a:rPr>
              <a:t>    END AS </a:t>
            </a:r>
            <a:r>
              <a:rPr lang="en-US" dirty="0" err="1">
                <a:solidFill>
                  <a:schemeClr val="bg1"/>
                </a:solidFill>
              </a:rPr>
              <a:t>age_group</a:t>
            </a:r>
            <a:r>
              <a:rPr lang="en-US" dirty="0">
                <a:solidFill>
                  <a:schemeClr val="bg1"/>
                </a:solidFill>
              </a:rPr>
              <a:t>,</a:t>
            </a:r>
          </a:p>
          <a:p>
            <a:r>
              <a:rPr lang="en-US" dirty="0">
                <a:solidFill>
                  <a:schemeClr val="bg1"/>
                </a:solidFill>
              </a:rPr>
              <a:t>    COUNT(*) AS </a:t>
            </a:r>
            <a:r>
              <a:rPr lang="en-US" dirty="0" err="1">
                <a:solidFill>
                  <a:schemeClr val="bg1"/>
                </a:solidFill>
              </a:rPr>
              <a:t>num_of_models</a:t>
            </a:r>
            <a:endParaRPr lang="en-US" dirty="0">
              <a:solidFill>
                <a:schemeClr val="bg1"/>
              </a:solidFill>
            </a:endParaRPr>
          </a:p>
          <a:p>
            <a:r>
              <a:rPr lang="en-US" dirty="0">
                <a:solidFill>
                  <a:schemeClr val="bg1"/>
                </a:solidFill>
              </a:rPr>
              <a:t>FROM models</a:t>
            </a:r>
          </a:p>
          <a:p>
            <a:r>
              <a:rPr lang="en-US" dirty="0">
                <a:solidFill>
                  <a:schemeClr val="bg1"/>
                </a:solidFill>
              </a:rPr>
              <a:t>GROUP BY </a:t>
            </a:r>
          </a:p>
          <a:p>
            <a:r>
              <a:rPr lang="en-US" dirty="0">
                <a:solidFill>
                  <a:schemeClr val="bg1"/>
                </a:solidFill>
              </a:rPr>
              <a:t>    CASE </a:t>
            </a:r>
          </a:p>
          <a:p>
            <a:r>
              <a:rPr lang="en-US" dirty="0">
                <a:solidFill>
                  <a:schemeClr val="bg1"/>
                </a:solidFill>
              </a:rPr>
              <a:t>        WHEN </a:t>
            </a:r>
            <a:r>
              <a:rPr lang="en-US" dirty="0" err="1">
                <a:solidFill>
                  <a:schemeClr val="bg1"/>
                </a:solidFill>
              </a:rPr>
              <a:t>model_age</a:t>
            </a:r>
            <a:r>
              <a:rPr lang="en-US" dirty="0">
                <a:solidFill>
                  <a:schemeClr val="bg1"/>
                </a:solidFill>
              </a:rPr>
              <a:t> &gt;= 21 AND </a:t>
            </a:r>
            <a:r>
              <a:rPr lang="en-US" dirty="0" err="1">
                <a:solidFill>
                  <a:schemeClr val="bg1"/>
                </a:solidFill>
              </a:rPr>
              <a:t>model_age</a:t>
            </a:r>
            <a:r>
              <a:rPr lang="en-US" dirty="0">
                <a:solidFill>
                  <a:schemeClr val="bg1"/>
                </a:solidFill>
              </a:rPr>
              <a:t> &lt; 27 THEN '21-26'</a:t>
            </a:r>
          </a:p>
          <a:p>
            <a:r>
              <a:rPr lang="en-US" dirty="0">
                <a:solidFill>
                  <a:schemeClr val="bg1"/>
                </a:solidFill>
              </a:rPr>
              <a:t>        WHEN </a:t>
            </a:r>
            <a:r>
              <a:rPr lang="en-US" dirty="0" err="1">
                <a:solidFill>
                  <a:schemeClr val="bg1"/>
                </a:solidFill>
              </a:rPr>
              <a:t>model_age</a:t>
            </a:r>
            <a:r>
              <a:rPr lang="en-US" dirty="0">
                <a:solidFill>
                  <a:schemeClr val="bg1"/>
                </a:solidFill>
              </a:rPr>
              <a:t> &gt;= 27 AND </a:t>
            </a:r>
            <a:r>
              <a:rPr lang="en-US" dirty="0" err="1">
                <a:solidFill>
                  <a:schemeClr val="bg1"/>
                </a:solidFill>
              </a:rPr>
              <a:t>model_age</a:t>
            </a:r>
            <a:r>
              <a:rPr lang="en-US" dirty="0">
                <a:solidFill>
                  <a:schemeClr val="bg1"/>
                </a:solidFill>
              </a:rPr>
              <a:t> &lt; 33 THEN '27-32'</a:t>
            </a:r>
          </a:p>
          <a:p>
            <a:r>
              <a:rPr lang="en-US" dirty="0">
                <a:solidFill>
                  <a:schemeClr val="bg1"/>
                </a:solidFill>
              </a:rPr>
              <a:t>        WHEN </a:t>
            </a:r>
            <a:r>
              <a:rPr lang="en-US" dirty="0" err="1">
                <a:solidFill>
                  <a:schemeClr val="bg1"/>
                </a:solidFill>
              </a:rPr>
              <a:t>model_age</a:t>
            </a:r>
            <a:r>
              <a:rPr lang="en-US" dirty="0">
                <a:solidFill>
                  <a:schemeClr val="bg1"/>
                </a:solidFill>
              </a:rPr>
              <a:t> &gt;= 33 AND </a:t>
            </a:r>
            <a:r>
              <a:rPr lang="en-US" dirty="0" err="1">
                <a:solidFill>
                  <a:schemeClr val="bg1"/>
                </a:solidFill>
              </a:rPr>
              <a:t>model_age</a:t>
            </a:r>
            <a:r>
              <a:rPr lang="en-US" dirty="0">
                <a:solidFill>
                  <a:schemeClr val="bg1"/>
                </a:solidFill>
              </a:rPr>
              <a:t> &lt; 39 THEN '33-38'</a:t>
            </a:r>
          </a:p>
          <a:p>
            <a:r>
              <a:rPr lang="en-US" dirty="0">
                <a:solidFill>
                  <a:schemeClr val="bg1"/>
                </a:solidFill>
              </a:rPr>
              <a:t>        WHEN </a:t>
            </a:r>
            <a:r>
              <a:rPr lang="en-US" dirty="0" err="1">
                <a:solidFill>
                  <a:schemeClr val="bg1"/>
                </a:solidFill>
              </a:rPr>
              <a:t>model_age</a:t>
            </a:r>
            <a:r>
              <a:rPr lang="en-US" dirty="0">
                <a:solidFill>
                  <a:schemeClr val="bg1"/>
                </a:solidFill>
              </a:rPr>
              <a:t> &gt;= 39 AND </a:t>
            </a:r>
            <a:r>
              <a:rPr lang="en-US" dirty="0" err="1">
                <a:solidFill>
                  <a:schemeClr val="bg1"/>
                </a:solidFill>
              </a:rPr>
              <a:t>model_age</a:t>
            </a:r>
            <a:r>
              <a:rPr lang="en-US" dirty="0">
                <a:solidFill>
                  <a:schemeClr val="bg1"/>
                </a:solidFill>
              </a:rPr>
              <a:t> &lt; 45 THEN '39-44'</a:t>
            </a:r>
          </a:p>
          <a:p>
            <a:r>
              <a:rPr lang="en-US" dirty="0">
                <a:solidFill>
                  <a:schemeClr val="bg1"/>
                </a:solidFill>
              </a:rPr>
              <a:t>        WHEN </a:t>
            </a:r>
            <a:r>
              <a:rPr lang="en-US" dirty="0" err="1">
                <a:solidFill>
                  <a:schemeClr val="bg1"/>
                </a:solidFill>
              </a:rPr>
              <a:t>model_age</a:t>
            </a:r>
            <a:r>
              <a:rPr lang="en-US" dirty="0">
                <a:solidFill>
                  <a:schemeClr val="bg1"/>
                </a:solidFill>
              </a:rPr>
              <a:t> &gt;= 45 AND </a:t>
            </a:r>
            <a:r>
              <a:rPr lang="en-US" dirty="0" err="1">
                <a:solidFill>
                  <a:schemeClr val="bg1"/>
                </a:solidFill>
              </a:rPr>
              <a:t>model_age</a:t>
            </a:r>
            <a:r>
              <a:rPr lang="en-US" dirty="0">
                <a:solidFill>
                  <a:schemeClr val="bg1"/>
                </a:solidFill>
              </a:rPr>
              <a:t> &lt; 51 THEN '45-50'</a:t>
            </a:r>
          </a:p>
          <a:p>
            <a:r>
              <a:rPr lang="en-US" dirty="0">
                <a:solidFill>
                  <a:schemeClr val="bg1"/>
                </a:solidFill>
              </a:rPr>
              <a:t>        ELSE 'Unknown'</a:t>
            </a:r>
          </a:p>
          <a:p>
            <a:r>
              <a:rPr lang="en-US" dirty="0">
                <a:solidFill>
                  <a:schemeClr val="bg1"/>
                </a:solidFill>
              </a:rPr>
              <a:t>    END</a:t>
            </a:r>
          </a:p>
          <a:p>
            <a:r>
              <a:rPr lang="en-US" dirty="0">
                <a:solidFill>
                  <a:schemeClr val="bg1"/>
                </a:solidFill>
              </a:rPr>
              <a:t>ORDER BY </a:t>
            </a:r>
            <a:r>
              <a:rPr lang="en-US" dirty="0" err="1">
                <a:solidFill>
                  <a:schemeClr val="bg1"/>
                </a:solidFill>
              </a:rPr>
              <a:t>age_group</a:t>
            </a:r>
            <a:r>
              <a:rPr lang="en-US" dirty="0">
                <a:solidFill>
                  <a:schemeClr val="bg1"/>
                </a:solidFill>
              </a:rPr>
              <a:t>;</a:t>
            </a:r>
          </a:p>
        </p:txBody>
      </p:sp>
      <p:pic>
        <p:nvPicPr>
          <p:cNvPr id="7" name="Picture 6" descr="Table&#10;&#10;Description automatically generated">
            <a:extLst>
              <a:ext uri="{FF2B5EF4-FFF2-40B4-BE49-F238E27FC236}">
                <a16:creationId xmlns:a16="http://schemas.microsoft.com/office/drawing/2014/main" id="{C06C8EBA-5DF2-2262-32D2-14B20E4BF79E}"/>
              </a:ext>
            </a:extLst>
          </p:cNvPr>
          <p:cNvPicPr>
            <a:picLocks noChangeAspect="1"/>
          </p:cNvPicPr>
          <p:nvPr/>
        </p:nvPicPr>
        <p:blipFill>
          <a:blip r:embed="rId2"/>
          <a:stretch>
            <a:fillRect/>
          </a:stretch>
        </p:blipFill>
        <p:spPr>
          <a:xfrm>
            <a:off x="331990" y="3432290"/>
            <a:ext cx="3619500" cy="2679700"/>
          </a:xfrm>
          <a:prstGeom prst="rect">
            <a:avLst/>
          </a:prstGeom>
        </p:spPr>
      </p:pic>
    </p:spTree>
    <p:extLst>
      <p:ext uri="{BB962C8B-B14F-4D97-AF65-F5344CB8AC3E}">
        <p14:creationId xmlns:p14="http://schemas.microsoft.com/office/powerpoint/2010/main" val="188809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1"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2"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9D151D-B801-E3C4-36BA-8B4E1640E92D}"/>
              </a:ext>
            </a:extLst>
          </p:cNvPr>
          <p:cNvSpPr txBox="1"/>
          <p:nvPr/>
        </p:nvSpPr>
        <p:spPr>
          <a:xfrm>
            <a:off x="331990" y="1011082"/>
            <a:ext cx="4134537" cy="1938992"/>
          </a:xfrm>
          <a:prstGeom prst="rect">
            <a:avLst/>
          </a:prstGeom>
          <a:noFill/>
        </p:spPr>
        <p:txBody>
          <a:bodyPr wrap="square" rtlCol="0">
            <a:spAutoFit/>
          </a:bodyPr>
          <a:lstStyle/>
          <a:p>
            <a:r>
              <a:rPr lang="en-US" sz="2400" b="1" dirty="0">
                <a:solidFill>
                  <a:schemeClr val="bg1"/>
                </a:solidFill>
                <a:latin typeface="American Typewriter" panose="02090604020004020304" pitchFamily="18" charset="77"/>
                <a:cs typeface="Angsana New" panose="02020603050405020304" pitchFamily="18" charset="-34"/>
              </a:rPr>
              <a:t>As a user, I would like to see the most popular events in which the models would be performing</a:t>
            </a:r>
          </a:p>
        </p:txBody>
      </p:sp>
      <p:sp>
        <p:nvSpPr>
          <p:cNvPr id="5" name="TextBox 4">
            <a:extLst>
              <a:ext uri="{FF2B5EF4-FFF2-40B4-BE49-F238E27FC236}">
                <a16:creationId xmlns:a16="http://schemas.microsoft.com/office/drawing/2014/main" id="{06E0FE95-8421-2C82-A881-293454C59BAA}"/>
              </a:ext>
            </a:extLst>
          </p:cNvPr>
          <p:cNvSpPr txBox="1"/>
          <p:nvPr/>
        </p:nvSpPr>
        <p:spPr>
          <a:xfrm>
            <a:off x="83069" y="3067736"/>
            <a:ext cx="7982763" cy="1200329"/>
          </a:xfrm>
          <a:prstGeom prst="rect">
            <a:avLst/>
          </a:prstGeom>
          <a:noFill/>
          <a:ln w="19050">
            <a:solidFill>
              <a:schemeClr val="bg1"/>
            </a:solidFill>
          </a:ln>
        </p:spPr>
        <p:txBody>
          <a:bodyPr wrap="none" rtlCol="0">
            <a:spAutoFit/>
          </a:bodyPr>
          <a:lstStyle/>
          <a:p>
            <a:r>
              <a:rPr lang="en-US" dirty="0">
                <a:solidFill>
                  <a:schemeClr val="bg1"/>
                </a:solidFill>
              </a:rPr>
              <a:t>SELECT </a:t>
            </a:r>
            <a:r>
              <a:rPr lang="en-US" dirty="0" err="1">
                <a:solidFill>
                  <a:schemeClr val="bg1"/>
                </a:solidFill>
              </a:rPr>
              <a:t>e.event_id</a:t>
            </a:r>
            <a:r>
              <a:rPr lang="en-US" dirty="0">
                <a:solidFill>
                  <a:schemeClr val="bg1"/>
                </a:solidFill>
              </a:rPr>
              <a:t>, </a:t>
            </a:r>
            <a:r>
              <a:rPr lang="en-US" dirty="0" err="1">
                <a:solidFill>
                  <a:schemeClr val="bg1"/>
                </a:solidFill>
              </a:rPr>
              <a:t>e.event_name</a:t>
            </a:r>
            <a:r>
              <a:rPr lang="en-US" dirty="0">
                <a:solidFill>
                  <a:schemeClr val="bg1"/>
                </a:solidFill>
              </a:rPr>
              <a:t>, COUNT(</a:t>
            </a:r>
            <a:r>
              <a:rPr lang="en-US" dirty="0" err="1">
                <a:solidFill>
                  <a:schemeClr val="bg1"/>
                </a:solidFill>
              </a:rPr>
              <a:t>em.model_id</a:t>
            </a:r>
            <a:r>
              <a:rPr lang="en-US" dirty="0">
                <a:solidFill>
                  <a:schemeClr val="bg1"/>
                </a:solidFill>
              </a:rPr>
              <a:t>) AS </a:t>
            </a:r>
            <a:r>
              <a:rPr lang="en-US" dirty="0" err="1">
                <a:solidFill>
                  <a:schemeClr val="bg1"/>
                </a:solidFill>
              </a:rPr>
              <a:t>num_models</a:t>
            </a:r>
            <a:endParaRPr lang="en-US" dirty="0">
              <a:solidFill>
                <a:schemeClr val="bg1"/>
              </a:solidFill>
            </a:endParaRPr>
          </a:p>
          <a:p>
            <a:r>
              <a:rPr lang="en-US" dirty="0">
                <a:solidFill>
                  <a:schemeClr val="bg1"/>
                </a:solidFill>
              </a:rPr>
              <a:t>FROM events e</a:t>
            </a:r>
          </a:p>
          <a:p>
            <a:r>
              <a:rPr lang="en-US" dirty="0">
                <a:solidFill>
                  <a:schemeClr val="bg1"/>
                </a:solidFill>
              </a:rPr>
              <a:t>LEFT JOIN </a:t>
            </a:r>
            <a:r>
              <a:rPr lang="en-US" dirty="0" err="1">
                <a:solidFill>
                  <a:schemeClr val="bg1"/>
                </a:solidFill>
              </a:rPr>
              <a:t>event_models</a:t>
            </a:r>
            <a:r>
              <a:rPr lang="en-US" dirty="0">
                <a:solidFill>
                  <a:schemeClr val="bg1"/>
                </a:solidFill>
              </a:rPr>
              <a:t> </a:t>
            </a:r>
            <a:r>
              <a:rPr lang="en-US" dirty="0" err="1">
                <a:solidFill>
                  <a:schemeClr val="bg1"/>
                </a:solidFill>
              </a:rPr>
              <a:t>em</a:t>
            </a:r>
            <a:r>
              <a:rPr lang="en-US" dirty="0">
                <a:solidFill>
                  <a:schemeClr val="bg1"/>
                </a:solidFill>
              </a:rPr>
              <a:t> ON </a:t>
            </a:r>
            <a:r>
              <a:rPr lang="en-US" dirty="0" err="1">
                <a:solidFill>
                  <a:schemeClr val="bg1"/>
                </a:solidFill>
              </a:rPr>
              <a:t>e.event_id</a:t>
            </a:r>
            <a:r>
              <a:rPr lang="en-US" dirty="0">
                <a:solidFill>
                  <a:schemeClr val="bg1"/>
                </a:solidFill>
              </a:rPr>
              <a:t> = </a:t>
            </a:r>
            <a:r>
              <a:rPr lang="en-US" dirty="0" err="1">
                <a:solidFill>
                  <a:schemeClr val="bg1"/>
                </a:solidFill>
              </a:rPr>
              <a:t>em.event_id</a:t>
            </a:r>
            <a:endParaRPr lang="en-US" dirty="0">
              <a:solidFill>
                <a:schemeClr val="bg1"/>
              </a:solidFill>
            </a:endParaRPr>
          </a:p>
          <a:p>
            <a:r>
              <a:rPr lang="en-US" dirty="0">
                <a:solidFill>
                  <a:schemeClr val="bg1"/>
                </a:solidFill>
              </a:rPr>
              <a:t>GROUP BY </a:t>
            </a:r>
            <a:r>
              <a:rPr lang="en-US" dirty="0" err="1">
                <a:solidFill>
                  <a:schemeClr val="bg1"/>
                </a:solidFill>
              </a:rPr>
              <a:t>e.event_id</a:t>
            </a:r>
            <a:r>
              <a:rPr lang="en-US" dirty="0">
                <a:solidFill>
                  <a:schemeClr val="bg1"/>
                </a:solidFill>
              </a:rPr>
              <a:t>, </a:t>
            </a:r>
            <a:r>
              <a:rPr lang="en-US" dirty="0" err="1">
                <a:solidFill>
                  <a:schemeClr val="bg1"/>
                </a:solidFill>
              </a:rPr>
              <a:t>e.event_name</a:t>
            </a:r>
            <a:r>
              <a:rPr lang="en-US" dirty="0">
                <a:solidFill>
                  <a:schemeClr val="bg1"/>
                </a:solidFill>
              </a:rPr>
              <a:t>;</a:t>
            </a:r>
          </a:p>
        </p:txBody>
      </p:sp>
      <p:pic>
        <p:nvPicPr>
          <p:cNvPr id="4" name="Picture 3" descr="Table&#10;&#10;Description automatically generated">
            <a:extLst>
              <a:ext uri="{FF2B5EF4-FFF2-40B4-BE49-F238E27FC236}">
                <a16:creationId xmlns:a16="http://schemas.microsoft.com/office/drawing/2014/main" id="{9F52C1D0-7437-CA12-D3C4-596FBF47690F}"/>
              </a:ext>
            </a:extLst>
          </p:cNvPr>
          <p:cNvPicPr>
            <a:picLocks noChangeAspect="1"/>
          </p:cNvPicPr>
          <p:nvPr/>
        </p:nvPicPr>
        <p:blipFill>
          <a:blip r:embed="rId2"/>
          <a:stretch>
            <a:fillRect/>
          </a:stretch>
        </p:blipFill>
        <p:spPr>
          <a:xfrm>
            <a:off x="8176525" y="313538"/>
            <a:ext cx="3946294" cy="5984848"/>
          </a:xfrm>
          <a:prstGeom prst="rect">
            <a:avLst/>
          </a:prstGeom>
        </p:spPr>
      </p:pic>
    </p:spTree>
    <p:extLst>
      <p:ext uri="{BB962C8B-B14F-4D97-AF65-F5344CB8AC3E}">
        <p14:creationId xmlns:p14="http://schemas.microsoft.com/office/powerpoint/2010/main" val="365037699"/>
      </p:ext>
    </p:extLst>
  </p:cSld>
  <p:clrMapOvr>
    <a:masterClrMapping/>
  </p:clrMapOvr>
</p:sld>
</file>

<file path=ppt/theme/theme1.xml><?xml version="1.0" encoding="utf-8"?>
<a:theme xmlns:a="http://schemas.openxmlformats.org/drawingml/2006/main" name="PunchcardVTI">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B9F3053621684382C97306770B0FCA" ma:contentTypeVersion="2" ma:contentTypeDescription="Create a new document." ma:contentTypeScope="" ma:versionID="04b956b17092f5cc0489887bc14c28c2">
  <xsd:schema xmlns:xsd="http://www.w3.org/2001/XMLSchema" xmlns:xs="http://www.w3.org/2001/XMLSchema" xmlns:p="http://schemas.microsoft.com/office/2006/metadata/properties" xmlns:ns2="57222da1-c5c1-42b7-bfa7-8e0d7c01165d" targetNamespace="http://schemas.microsoft.com/office/2006/metadata/properties" ma:root="true" ma:fieldsID="5b77def0159dfce64d7e577e10e65d05" ns2:_="">
    <xsd:import namespace="57222da1-c5c1-42b7-bfa7-8e0d7c0116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22da1-c5c1-42b7-bfa7-8e0d7c0116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1D38B4-8874-4B76-88EC-0966855306E6}">
  <ds:schemaRefs>
    <ds:schemaRef ds:uri="http://schemas.microsoft.com/sharepoint/v3/contenttype/forms"/>
  </ds:schemaRefs>
</ds:datastoreItem>
</file>

<file path=customXml/itemProps2.xml><?xml version="1.0" encoding="utf-8"?>
<ds:datastoreItem xmlns:ds="http://schemas.openxmlformats.org/officeDocument/2006/customXml" ds:itemID="{4067E128-139E-44A6-9545-1D5FB5D2A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222da1-c5c1-42b7-bfa7-8e0d7c011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TotalTime>
  <Words>1133</Words>
  <Application>Microsoft Macintosh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American Typewriter</vt:lpstr>
      <vt:lpstr>Arial</vt:lpstr>
      <vt:lpstr>Neue Haas Grotesk Text Pro</vt:lpstr>
      <vt:lpstr>Söhne</vt:lpstr>
      <vt:lpstr>PunchcardVTI</vt:lpstr>
      <vt:lpstr>IST – 659 Data admin concepts and Database Management</vt:lpstr>
      <vt:lpstr>Project Overview</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an admin I want to delete details of the designers and have it removed from my database</vt:lpstr>
      <vt:lpstr>PowerPoint Presentation</vt:lpstr>
      <vt:lpstr>NYFW App 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 659 Data admin concepts and Database Management</dc:title>
  <dc:creator>Nandita Pathardikar</dc:creator>
  <cp:lastModifiedBy>Nandita Pathardikar</cp:lastModifiedBy>
  <cp:revision>27</cp:revision>
  <dcterms:created xsi:type="dcterms:W3CDTF">2023-04-19T01:37:50Z</dcterms:created>
  <dcterms:modified xsi:type="dcterms:W3CDTF">2023-04-19T18:38:23Z</dcterms:modified>
</cp:coreProperties>
</file>