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Lst>
  <p:sldSz cx="9144000" cy="5143500" type="screen16x9"/>
  <p:notesSz cx="6858000" cy="9144000"/>
  <p:embeddedFontLst>
    <p:embeddedFont>
      <p:font typeface="Lato" panose="020B0604020202020204" charset="0"/>
      <p:regular r:id="rId32"/>
      <p:bold r:id="rId33"/>
      <p:italic r:id="rId34"/>
      <p:boldItalic r:id="rId35"/>
    </p:embeddedFont>
    <p:embeddedFont>
      <p:font typeface="Raleway" panose="020B0604020202020204" charset="0"/>
      <p:regular r:id="rId36"/>
      <p:bold r:id="rId37"/>
      <p:italic r:id="rId38"/>
      <p:boldItalic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9" d="100"/>
          <a:sy n="109" d="100"/>
        </p:scale>
        <p:origin x="706" y="8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8.fntdata"/><Relationship Id="rId21" Type="http://schemas.openxmlformats.org/officeDocument/2006/relationships/slide" Target="slides/slide20.xml"/><Relationship Id="rId34" Type="http://schemas.openxmlformats.org/officeDocument/2006/relationships/font" Target="fonts/font3.fntdata"/><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1.fntdata"/><Relationship Id="rId37" Type="http://schemas.openxmlformats.org/officeDocument/2006/relationships/font" Target="fonts/font6.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4.fntdata"/><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2.fntdata"/><Relationship Id="rId38" Type="http://schemas.openxmlformats.org/officeDocument/2006/relationships/font" Target="fonts/font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4" name="Google Shape;84;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37139ba1a9cfc73d_6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37139ba1a9cfc73d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4d0e19e826a84d2f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4d0e19e826a84d2f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8460b0359e_2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8460b0359e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8460b0359e_2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8460b0359e_2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8460b0359e_2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8460b0359e_2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8460b0359e_2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8460b0359e_2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4d0e19e826a84d2f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4d0e19e826a84d2f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e812695df849b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e812695df849b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e812695df849b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e812695df849b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7d8ba5a3b580f8a3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7d8ba5a3b580f8a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7d8ba5a3b580f8a3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7d8ba5a3b580f8a3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4d0e19e826a84d2f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4d0e19e826a84d2f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7d8ba5a3b580f8a3_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7d8ba5a3b580f8a3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7d8ba5a3b580f8a3_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 name="Google Shape;230;g7d8ba5a3b580f8a3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7d8ba5a3b580f8a3_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7d8ba5a3b580f8a3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75489c0c03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g75489c0c03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75489c0c03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 name="Google Shape;250;g75489c0c03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75489c0c03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 name="Google Shape;256;g75489c0c0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g2353aa0a2694a93b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2" name="Google Shape;262;g2353aa0a2694a93b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7d8ba5a3b580f8a3_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 name="Google Shape;268;g7d8ba5a3b580f8a3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37139ba1a9cfc73d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37139ba1a9cfc73d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37139ba1a9cfc73d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37139ba1a9cfc73d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37139ba1a9cfc73d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37139ba1a9cfc73d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37139ba1a9cfc73d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37139ba1a9cfc73d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37139ba1a9cfc73d_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37139ba1a9cfc73d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37139ba1a9cfc73d_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37139ba1a9cfc73d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37139ba1a9cfc73d_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37139ba1a9cfc73d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4" name="Google Shape;14;p2"/>
          <p:cNvSpPr txBox="1">
            <a:spLocks noGrp="1"/>
          </p:cNvSpPr>
          <p:nvPr>
            <p:ph type="ctrTitle"/>
          </p:nvPr>
        </p:nvSpPr>
        <p:spPr>
          <a:xfrm>
            <a:off x="729450" y="1322450"/>
            <a:ext cx="7688100" cy="1664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dk2"/>
              </a:buClr>
              <a:buSzPts val="4200"/>
              <a:buNone/>
              <a:defRPr sz="4200">
                <a:solidFill>
                  <a:schemeClr val="dk2"/>
                </a:solidFill>
              </a:defRPr>
            </a:lvl1pPr>
            <a:lvl2pPr lvl="1" algn="l">
              <a:lnSpc>
                <a:spcPct val="100000"/>
              </a:lnSpc>
              <a:spcBef>
                <a:spcPts val="0"/>
              </a:spcBef>
              <a:spcAft>
                <a:spcPts val="0"/>
              </a:spcAft>
              <a:buClr>
                <a:schemeClr val="dk2"/>
              </a:buClr>
              <a:buSzPts val="4200"/>
              <a:buNone/>
              <a:defRPr sz="4200">
                <a:solidFill>
                  <a:schemeClr val="dk2"/>
                </a:solidFill>
              </a:defRPr>
            </a:lvl2pPr>
            <a:lvl3pPr lvl="2" algn="l">
              <a:lnSpc>
                <a:spcPct val="100000"/>
              </a:lnSpc>
              <a:spcBef>
                <a:spcPts val="0"/>
              </a:spcBef>
              <a:spcAft>
                <a:spcPts val="0"/>
              </a:spcAft>
              <a:buClr>
                <a:schemeClr val="dk2"/>
              </a:buClr>
              <a:buSzPts val="4200"/>
              <a:buNone/>
              <a:defRPr sz="4200">
                <a:solidFill>
                  <a:schemeClr val="dk2"/>
                </a:solidFill>
              </a:defRPr>
            </a:lvl3pPr>
            <a:lvl4pPr lvl="3" algn="l">
              <a:lnSpc>
                <a:spcPct val="100000"/>
              </a:lnSpc>
              <a:spcBef>
                <a:spcPts val="0"/>
              </a:spcBef>
              <a:spcAft>
                <a:spcPts val="0"/>
              </a:spcAft>
              <a:buClr>
                <a:schemeClr val="dk2"/>
              </a:buClr>
              <a:buSzPts val="4200"/>
              <a:buNone/>
              <a:defRPr sz="4200">
                <a:solidFill>
                  <a:schemeClr val="dk2"/>
                </a:solidFill>
              </a:defRPr>
            </a:lvl4pPr>
            <a:lvl5pPr lvl="4" algn="l">
              <a:lnSpc>
                <a:spcPct val="100000"/>
              </a:lnSpc>
              <a:spcBef>
                <a:spcPts val="0"/>
              </a:spcBef>
              <a:spcAft>
                <a:spcPts val="0"/>
              </a:spcAft>
              <a:buClr>
                <a:schemeClr val="dk2"/>
              </a:buClr>
              <a:buSzPts val="4200"/>
              <a:buNone/>
              <a:defRPr sz="4200">
                <a:solidFill>
                  <a:schemeClr val="dk2"/>
                </a:solidFill>
              </a:defRPr>
            </a:lvl5pPr>
            <a:lvl6pPr lvl="5" algn="l">
              <a:lnSpc>
                <a:spcPct val="100000"/>
              </a:lnSpc>
              <a:spcBef>
                <a:spcPts val="0"/>
              </a:spcBef>
              <a:spcAft>
                <a:spcPts val="0"/>
              </a:spcAft>
              <a:buClr>
                <a:schemeClr val="dk2"/>
              </a:buClr>
              <a:buSzPts val="4200"/>
              <a:buNone/>
              <a:defRPr sz="4200">
                <a:solidFill>
                  <a:schemeClr val="dk2"/>
                </a:solidFill>
              </a:defRPr>
            </a:lvl6pPr>
            <a:lvl7pPr lvl="6" algn="l">
              <a:lnSpc>
                <a:spcPct val="100000"/>
              </a:lnSpc>
              <a:spcBef>
                <a:spcPts val="0"/>
              </a:spcBef>
              <a:spcAft>
                <a:spcPts val="0"/>
              </a:spcAft>
              <a:buClr>
                <a:schemeClr val="dk2"/>
              </a:buClr>
              <a:buSzPts val="4200"/>
              <a:buNone/>
              <a:defRPr sz="4200">
                <a:solidFill>
                  <a:schemeClr val="dk2"/>
                </a:solidFill>
              </a:defRPr>
            </a:lvl7pPr>
            <a:lvl8pPr lvl="7" algn="l">
              <a:lnSpc>
                <a:spcPct val="100000"/>
              </a:lnSpc>
              <a:spcBef>
                <a:spcPts val="0"/>
              </a:spcBef>
              <a:spcAft>
                <a:spcPts val="0"/>
              </a:spcAft>
              <a:buClr>
                <a:schemeClr val="dk2"/>
              </a:buClr>
              <a:buSzPts val="4200"/>
              <a:buNone/>
              <a:defRPr sz="4200">
                <a:solidFill>
                  <a:schemeClr val="dk2"/>
                </a:solidFill>
              </a:defRPr>
            </a:lvl8pPr>
            <a:lvl9pPr lvl="8" algn="l">
              <a:lnSpc>
                <a:spcPct val="100000"/>
              </a:lnSpc>
              <a:spcBef>
                <a:spcPts val="0"/>
              </a:spcBef>
              <a:spcAft>
                <a:spcPts val="0"/>
              </a:spcAft>
              <a:buClr>
                <a:schemeClr val="dk2"/>
              </a:buClr>
              <a:buSzPts val="4200"/>
              <a:buNone/>
              <a:defRPr sz="4200">
                <a:solidFill>
                  <a:schemeClr val="dk2"/>
                </a:solidFill>
              </a:defRPr>
            </a:lvl9pPr>
          </a:lstStyle>
          <a:p>
            <a:endParaRPr/>
          </a:p>
        </p:txBody>
      </p:sp>
      <p:sp>
        <p:nvSpPr>
          <p:cNvPr id="15" name="Google Shape;15;p2"/>
          <p:cNvSpPr txBox="1">
            <a:spLocks noGrp="1"/>
          </p:cNvSpPr>
          <p:nvPr>
            <p:ph type="subTitle" idx="1"/>
          </p:nvPr>
        </p:nvSpPr>
        <p:spPr>
          <a:xfrm>
            <a:off x="729627" y="3172900"/>
            <a:ext cx="7688100" cy="5412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77" name="Google Shape;77;p11"/>
          <p:cNvSpPr txBox="1">
            <a:spLocks noGrp="1"/>
          </p:cNvSpPr>
          <p:nvPr>
            <p:ph type="title" hasCustomPrompt="1"/>
          </p:nvPr>
        </p:nvSpPr>
        <p:spPr>
          <a:xfrm>
            <a:off x="729450" y="733950"/>
            <a:ext cx="7688400" cy="1244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lt1"/>
              </a:buClr>
              <a:buSzPts val="8000"/>
              <a:buNone/>
              <a:defRPr sz="8000">
                <a:solidFill>
                  <a:schemeClr val="lt1"/>
                </a:solidFill>
              </a:defRPr>
            </a:lvl1pPr>
            <a:lvl2pPr lvl="1" algn="l">
              <a:lnSpc>
                <a:spcPct val="100000"/>
              </a:lnSpc>
              <a:spcBef>
                <a:spcPts val="0"/>
              </a:spcBef>
              <a:spcAft>
                <a:spcPts val="0"/>
              </a:spcAft>
              <a:buClr>
                <a:schemeClr val="lt1"/>
              </a:buClr>
              <a:buSzPts val="8000"/>
              <a:buNone/>
              <a:defRPr sz="8000">
                <a:solidFill>
                  <a:schemeClr val="lt1"/>
                </a:solidFill>
              </a:defRPr>
            </a:lvl2pPr>
            <a:lvl3pPr lvl="2" algn="l">
              <a:lnSpc>
                <a:spcPct val="100000"/>
              </a:lnSpc>
              <a:spcBef>
                <a:spcPts val="0"/>
              </a:spcBef>
              <a:spcAft>
                <a:spcPts val="0"/>
              </a:spcAft>
              <a:buClr>
                <a:schemeClr val="lt1"/>
              </a:buClr>
              <a:buSzPts val="8000"/>
              <a:buNone/>
              <a:defRPr sz="8000">
                <a:solidFill>
                  <a:schemeClr val="lt1"/>
                </a:solidFill>
              </a:defRPr>
            </a:lvl3pPr>
            <a:lvl4pPr lvl="3" algn="l">
              <a:lnSpc>
                <a:spcPct val="100000"/>
              </a:lnSpc>
              <a:spcBef>
                <a:spcPts val="0"/>
              </a:spcBef>
              <a:spcAft>
                <a:spcPts val="0"/>
              </a:spcAft>
              <a:buClr>
                <a:schemeClr val="lt1"/>
              </a:buClr>
              <a:buSzPts val="8000"/>
              <a:buNone/>
              <a:defRPr sz="8000">
                <a:solidFill>
                  <a:schemeClr val="lt1"/>
                </a:solidFill>
              </a:defRPr>
            </a:lvl4pPr>
            <a:lvl5pPr lvl="4" algn="l">
              <a:lnSpc>
                <a:spcPct val="100000"/>
              </a:lnSpc>
              <a:spcBef>
                <a:spcPts val="0"/>
              </a:spcBef>
              <a:spcAft>
                <a:spcPts val="0"/>
              </a:spcAft>
              <a:buClr>
                <a:schemeClr val="lt1"/>
              </a:buClr>
              <a:buSzPts val="8000"/>
              <a:buNone/>
              <a:defRPr sz="8000">
                <a:solidFill>
                  <a:schemeClr val="lt1"/>
                </a:solidFill>
              </a:defRPr>
            </a:lvl5pPr>
            <a:lvl6pPr lvl="5" algn="l">
              <a:lnSpc>
                <a:spcPct val="100000"/>
              </a:lnSpc>
              <a:spcBef>
                <a:spcPts val="0"/>
              </a:spcBef>
              <a:spcAft>
                <a:spcPts val="0"/>
              </a:spcAft>
              <a:buClr>
                <a:schemeClr val="lt1"/>
              </a:buClr>
              <a:buSzPts val="8000"/>
              <a:buNone/>
              <a:defRPr sz="8000">
                <a:solidFill>
                  <a:schemeClr val="lt1"/>
                </a:solidFill>
              </a:defRPr>
            </a:lvl6pPr>
            <a:lvl7pPr lvl="6" algn="l">
              <a:lnSpc>
                <a:spcPct val="100000"/>
              </a:lnSpc>
              <a:spcBef>
                <a:spcPts val="0"/>
              </a:spcBef>
              <a:spcAft>
                <a:spcPts val="0"/>
              </a:spcAft>
              <a:buClr>
                <a:schemeClr val="lt1"/>
              </a:buClr>
              <a:buSzPts val="8000"/>
              <a:buNone/>
              <a:defRPr sz="8000">
                <a:solidFill>
                  <a:schemeClr val="lt1"/>
                </a:solidFill>
              </a:defRPr>
            </a:lvl7pPr>
            <a:lvl8pPr lvl="7" algn="l">
              <a:lnSpc>
                <a:spcPct val="100000"/>
              </a:lnSpc>
              <a:spcBef>
                <a:spcPts val="0"/>
              </a:spcBef>
              <a:spcAft>
                <a:spcPts val="0"/>
              </a:spcAft>
              <a:buClr>
                <a:schemeClr val="lt1"/>
              </a:buClr>
              <a:buSzPts val="8000"/>
              <a:buNone/>
              <a:defRPr sz="8000">
                <a:solidFill>
                  <a:schemeClr val="lt1"/>
                </a:solidFill>
              </a:defRPr>
            </a:lvl8pPr>
            <a:lvl9pPr lvl="8" algn="l">
              <a:lnSpc>
                <a:spcPct val="100000"/>
              </a:lnSpc>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Clr>
                <a:schemeClr val="lt1"/>
              </a:buClr>
              <a:buSzPts val="1300"/>
              <a:buChar char="●"/>
              <a:defRPr>
                <a:solidFill>
                  <a:schemeClr val="lt1"/>
                </a:solidFill>
              </a:defRPr>
            </a:lvl1pPr>
            <a:lvl2pPr marL="914400" lvl="1" indent="-298450" algn="l">
              <a:lnSpc>
                <a:spcPct val="115000"/>
              </a:lnSpc>
              <a:spcBef>
                <a:spcPts val="1600"/>
              </a:spcBef>
              <a:spcAft>
                <a:spcPts val="0"/>
              </a:spcAft>
              <a:buClr>
                <a:schemeClr val="lt1"/>
              </a:buClr>
              <a:buSzPts val="1100"/>
              <a:buChar char="○"/>
              <a:defRPr>
                <a:solidFill>
                  <a:schemeClr val="lt1"/>
                </a:solidFill>
              </a:defRPr>
            </a:lvl2pPr>
            <a:lvl3pPr marL="1371600" lvl="2" indent="-298450" algn="l">
              <a:lnSpc>
                <a:spcPct val="115000"/>
              </a:lnSpc>
              <a:spcBef>
                <a:spcPts val="1600"/>
              </a:spcBef>
              <a:spcAft>
                <a:spcPts val="0"/>
              </a:spcAft>
              <a:buClr>
                <a:schemeClr val="lt1"/>
              </a:buClr>
              <a:buSzPts val="1100"/>
              <a:buChar char="■"/>
              <a:defRPr>
                <a:solidFill>
                  <a:schemeClr val="lt1"/>
                </a:solidFill>
              </a:defRPr>
            </a:lvl3pPr>
            <a:lvl4pPr marL="1828800" lvl="3" indent="-298450" algn="l">
              <a:lnSpc>
                <a:spcPct val="115000"/>
              </a:lnSpc>
              <a:spcBef>
                <a:spcPts val="1600"/>
              </a:spcBef>
              <a:spcAft>
                <a:spcPts val="0"/>
              </a:spcAft>
              <a:buClr>
                <a:schemeClr val="lt1"/>
              </a:buClr>
              <a:buSzPts val="1100"/>
              <a:buChar char="●"/>
              <a:defRPr>
                <a:solidFill>
                  <a:schemeClr val="lt1"/>
                </a:solidFill>
              </a:defRPr>
            </a:lvl4pPr>
            <a:lvl5pPr marL="2286000" lvl="4" indent="-298450" algn="l">
              <a:lnSpc>
                <a:spcPct val="115000"/>
              </a:lnSpc>
              <a:spcBef>
                <a:spcPts val="1600"/>
              </a:spcBef>
              <a:spcAft>
                <a:spcPts val="0"/>
              </a:spcAft>
              <a:buClr>
                <a:schemeClr val="lt1"/>
              </a:buClr>
              <a:buSzPts val="1100"/>
              <a:buChar char="○"/>
              <a:defRPr>
                <a:solidFill>
                  <a:schemeClr val="lt1"/>
                </a:solidFill>
              </a:defRPr>
            </a:lvl5pPr>
            <a:lvl6pPr marL="2743200" lvl="5" indent="-298450" algn="l">
              <a:lnSpc>
                <a:spcPct val="115000"/>
              </a:lnSpc>
              <a:spcBef>
                <a:spcPts val="1600"/>
              </a:spcBef>
              <a:spcAft>
                <a:spcPts val="0"/>
              </a:spcAft>
              <a:buClr>
                <a:schemeClr val="lt1"/>
              </a:buClr>
              <a:buSzPts val="1100"/>
              <a:buChar char="■"/>
              <a:defRPr>
                <a:solidFill>
                  <a:schemeClr val="lt1"/>
                </a:solidFill>
              </a:defRPr>
            </a:lvl6pPr>
            <a:lvl7pPr marL="3200400" lvl="6" indent="-298450" algn="l">
              <a:lnSpc>
                <a:spcPct val="115000"/>
              </a:lnSpc>
              <a:spcBef>
                <a:spcPts val="1600"/>
              </a:spcBef>
              <a:spcAft>
                <a:spcPts val="0"/>
              </a:spcAft>
              <a:buClr>
                <a:schemeClr val="lt1"/>
              </a:buClr>
              <a:buSzPts val="1100"/>
              <a:buChar char="●"/>
              <a:defRPr>
                <a:solidFill>
                  <a:schemeClr val="lt1"/>
                </a:solidFill>
              </a:defRPr>
            </a:lvl7pPr>
            <a:lvl8pPr marL="3657600" lvl="7" indent="-298450" algn="l">
              <a:lnSpc>
                <a:spcPct val="115000"/>
              </a:lnSpc>
              <a:spcBef>
                <a:spcPts val="1600"/>
              </a:spcBef>
              <a:spcAft>
                <a:spcPts val="0"/>
              </a:spcAft>
              <a:buClr>
                <a:schemeClr val="lt1"/>
              </a:buClr>
              <a:buSzPts val="1100"/>
              <a:buChar char="○"/>
              <a:defRPr>
                <a:solidFill>
                  <a:schemeClr val="lt1"/>
                </a:solidFill>
              </a:defRPr>
            </a:lvl8pPr>
            <a:lvl9pPr marL="4114800" lvl="8" indent="-298450" algn="l">
              <a:lnSpc>
                <a:spcPct val="115000"/>
              </a:lnSpc>
              <a:spcBef>
                <a:spcPts val="1600"/>
              </a:spcBef>
              <a:spcAft>
                <a:spcPts val="160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sp>
        <p:nvSpPr>
          <p:cNvPr id="18" name="Google Shape;18;p3"/>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9" name="Google Shape;19;p3"/>
          <p:cNvGrpSpPr/>
          <p:nvPr/>
        </p:nvGrpSpPr>
        <p:grpSpPr>
          <a:xfrm>
            <a:off x="830392" y="1191256"/>
            <a:ext cx="745763" cy="45826"/>
            <a:chOff x="4580561" y="2589004"/>
            <a:chExt cx="1064464" cy="25200"/>
          </a:xfrm>
        </p:grpSpPr>
        <p:sp>
          <p:nvSpPr>
            <p:cNvPr id="20" name="Google Shape;20;p3"/>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 name="Google Shape;21;p3"/>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2" name="Google Shape;22;p3"/>
          <p:cNvSpPr txBox="1">
            <a:spLocks noGrp="1"/>
          </p:cNvSpPr>
          <p:nvPr>
            <p:ph type="title"/>
          </p:nvPr>
        </p:nvSpPr>
        <p:spPr>
          <a:xfrm>
            <a:off x="729450" y="1318650"/>
            <a:ext cx="7688700" cy="5352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a:endParaRPr/>
          </a:p>
        </p:txBody>
      </p:sp>
      <p:sp>
        <p:nvSpPr>
          <p:cNvPr id="23" name="Google Shape;23;p3"/>
          <p:cNvSpPr txBox="1">
            <a:spLocks noGrp="1"/>
          </p:cNvSpPr>
          <p:nvPr>
            <p:ph type="body" idx="1"/>
          </p:nvPr>
        </p:nvSpPr>
        <p:spPr>
          <a:xfrm>
            <a:off x="729450" y="2078875"/>
            <a:ext cx="7688700" cy="22611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a:endParaRPr/>
          </a:p>
        </p:txBody>
      </p:sp>
      <p:sp>
        <p:nvSpPr>
          <p:cNvPr id="24" name="Google Shape;24;p3"/>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25"/>
        <p:cNvGrpSpPr/>
        <p:nvPr/>
      </p:nvGrpSpPr>
      <p:grpSpPr>
        <a:xfrm>
          <a:off x="0" y="0"/>
          <a:ext cx="0" cy="0"/>
          <a:chOff x="0" y="0"/>
          <a:chExt cx="0" cy="0"/>
        </a:xfrm>
      </p:grpSpPr>
      <p:grpSp>
        <p:nvGrpSpPr>
          <p:cNvPr id="26" name="Google Shape;26;p4"/>
          <p:cNvGrpSpPr/>
          <p:nvPr/>
        </p:nvGrpSpPr>
        <p:grpSpPr>
          <a:xfrm>
            <a:off x="830392" y="1191256"/>
            <a:ext cx="745763" cy="45826"/>
            <a:chOff x="4580561" y="2589004"/>
            <a:chExt cx="1064464" cy="25200"/>
          </a:xfrm>
        </p:grpSpPr>
        <p:sp>
          <p:nvSpPr>
            <p:cNvPr id="27" name="Google Shape;27;p4"/>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 name="Google Shape;28;p4"/>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9" name="Google Shape;29;p4"/>
          <p:cNvSpPr txBox="1">
            <a:spLocks noGrp="1"/>
          </p:cNvSpPr>
          <p:nvPr>
            <p:ph type="title"/>
          </p:nvPr>
        </p:nvSpPr>
        <p:spPr>
          <a:xfrm>
            <a:off x="729450" y="1322450"/>
            <a:ext cx="7688400" cy="1518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6" name="Google Shape;36;p5"/>
          <p:cNvSpPr txBox="1">
            <a:spLocks noGrp="1"/>
          </p:cNvSpPr>
          <p:nvPr>
            <p:ph type="title"/>
          </p:nvPr>
        </p:nvSpPr>
        <p:spPr>
          <a:xfrm>
            <a:off x="729450" y="1318650"/>
            <a:ext cx="7688400" cy="5352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a:endParaRPr/>
          </a:p>
        </p:txBody>
      </p:sp>
      <p:sp>
        <p:nvSpPr>
          <p:cNvPr id="37" name="Google Shape;37;p5"/>
          <p:cNvSpPr txBox="1">
            <a:spLocks noGrp="1"/>
          </p:cNvSpPr>
          <p:nvPr>
            <p:ph type="body" idx="1"/>
          </p:nvPr>
        </p:nvSpPr>
        <p:spPr>
          <a:xfrm>
            <a:off x="729325" y="2078875"/>
            <a:ext cx="3774300" cy="22611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45" name="Google Shape;45;p6"/>
          <p:cNvSpPr txBox="1">
            <a:spLocks noGrp="1"/>
          </p:cNvSpPr>
          <p:nvPr>
            <p:ph type="title"/>
          </p:nvPr>
        </p:nvSpPr>
        <p:spPr>
          <a:xfrm>
            <a:off x="729450" y="1318650"/>
            <a:ext cx="7688400" cy="5352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a:endParaRPr/>
          </a:p>
        </p:txBody>
      </p:sp>
      <p:sp>
        <p:nvSpPr>
          <p:cNvPr id="46" name="Google Shape;46;p6"/>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52" name="Google Shape;52;p7"/>
          <p:cNvSpPr txBox="1">
            <a:spLocks noGrp="1"/>
          </p:cNvSpPr>
          <p:nvPr>
            <p:ph type="title"/>
          </p:nvPr>
        </p:nvSpPr>
        <p:spPr>
          <a:xfrm>
            <a:off x="730000" y="1318650"/>
            <a:ext cx="3300900" cy="13815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a:endParaRPr/>
          </a:p>
        </p:txBody>
      </p:sp>
      <p:sp>
        <p:nvSpPr>
          <p:cNvPr id="53" name="Google Shape;53;p7"/>
          <p:cNvSpPr txBox="1">
            <a:spLocks noGrp="1"/>
          </p:cNvSpPr>
          <p:nvPr>
            <p:ph type="body" idx="1"/>
          </p:nvPr>
        </p:nvSpPr>
        <p:spPr>
          <a:xfrm>
            <a:off x="721225" y="2781725"/>
            <a:ext cx="3300900" cy="15975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59" name="Google Shape;59;p8"/>
          <p:cNvSpPr txBox="1">
            <a:spLocks noGrp="1"/>
          </p:cNvSpPr>
          <p:nvPr>
            <p:ph type="title"/>
          </p:nvPr>
        </p:nvSpPr>
        <p:spPr>
          <a:xfrm>
            <a:off x="729450" y="864300"/>
            <a:ext cx="7021200" cy="29850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66" name="Google Shape;66;p9"/>
          <p:cNvSpPr txBox="1">
            <a:spLocks noGrp="1"/>
          </p:cNvSpPr>
          <p:nvPr>
            <p:ph type="title"/>
          </p:nvPr>
        </p:nvSpPr>
        <p:spPr>
          <a:xfrm>
            <a:off x="730000" y="1318650"/>
            <a:ext cx="3300900" cy="16872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a:endParaRPr/>
          </a:p>
        </p:txBody>
      </p:sp>
      <p:sp>
        <p:nvSpPr>
          <p:cNvPr id="67" name="Google Shape;67;p9"/>
          <p:cNvSpPr txBox="1">
            <a:spLocks noGrp="1"/>
          </p:cNvSpPr>
          <p:nvPr>
            <p:ph type="subTitle" idx="1"/>
          </p:nvPr>
        </p:nvSpPr>
        <p:spPr>
          <a:xfrm>
            <a:off x="724950" y="3161525"/>
            <a:ext cx="3300900" cy="759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2800"/>
              <a:buFont typeface="Raleway"/>
              <a:buNone/>
              <a:defRPr sz="2800" b="1" i="0" u="none" strike="noStrike" cap="none">
                <a:solidFill>
                  <a:srgbClr val="000000"/>
                </a:solidFill>
                <a:latin typeface="Raleway"/>
                <a:ea typeface="Raleway"/>
                <a:cs typeface="Raleway"/>
                <a:sym typeface="Raleway"/>
              </a:defRPr>
            </a:lvl1pPr>
            <a:lvl2pPr marR="0" lvl="1" algn="l" rtl="0">
              <a:lnSpc>
                <a:spcPct val="100000"/>
              </a:lnSpc>
              <a:spcBef>
                <a:spcPts val="0"/>
              </a:spcBef>
              <a:spcAft>
                <a:spcPts val="0"/>
              </a:spcAft>
              <a:buClr>
                <a:srgbClr val="000000"/>
              </a:buClr>
              <a:buSzPts val="2800"/>
              <a:buFont typeface="Raleway"/>
              <a:buNone/>
              <a:defRPr sz="2800" b="1" i="0" u="none" strike="noStrike" cap="none">
                <a:solidFill>
                  <a:srgbClr val="000000"/>
                </a:solidFill>
                <a:latin typeface="Raleway"/>
                <a:ea typeface="Raleway"/>
                <a:cs typeface="Raleway"/>
                <a:sym typeface="Raleway"/>
              </a:defRPr>
            </a:lvl2pPr>
            <a:lvl3pPr marR="0" lvl="2" algn="l" rtl="0">
              <a:lnSpc>
                <a:spcPct val="100000"/>
              </a:lnSpc>
              <a:spcBef>
                <a:spcPts val="0"/>
              </a:spcBef>
              <a:spcAft>
                <a:spcPts val="0"/>
              </a:spcAft>
              <a:buClr>
                <a:srgbClr val="000000"/>
              </a:buClr>
              <a:buSzPts val="2800"/>
              <a:buFont typeface="Raleway"/>
              <a:buNone/>
              <a:defRPr sz="2800" b="1" i="0" u="none" strike="noStrike" cap="none">
                <a:solidFill>
                  <a:srgbClr val="000000"/>
                </a:solidFill>
                <a:latin typeface="Raleway"/>
                <a:ea typeface="Raleway"/>
                <a:cs typeface="Raleway"/>
                <a:sym typeface="Raleway"/>
              </a:defRPr>
            </a:lvl3pPr>
            <a:lvl4pPr marR="0" lvl="3" algn="l" rtl="0">
              <a:lnSpc>
                <a:spcPct val="100000"/>
              </a:lnSpc>
              <a:spcBef>
                <a:spcPts val="0"/>
              </a:spcBef>
              <a:spcAft>
                <a:spcPts val="0"/>
              </a:spcAft>
              <a:buClr>
                <a:srgbClr val="000000"/>
              </a:buClr>
              <a:buSzPts val="2800"/>
              <a:buFont typeface="Raleway"/>
              <a:buNone/>
              <a:defRPr sz="2800" b="1" i="0" u="none" strike="noStrike" cap="none">
                <a:solidFill>
                  <a:srgbClr val="000000"/>
                </a:solidFill>
                <a:latin typeface="Raleway"/>
                <a:ea typeface="Raleway"/>
                <a:cs typeface="Raleway"/>
                <a:sym typeface="Raleway"/>
              </a:defRPr>
            </a:lvl4pPr>
            <a:lvl5pPr marR="0" lvl="4" algn="l" rtl="0">
              <a:lnSpc>
                <a:spcPct val="100000"/>
              </a:lnSpc>
              <a:spcBef>
                <a:spcPts val="0"/>
              </a:spcBef>
              <a:spcAft>
                <a:spcPts val="0"/>
              </a:spcAft>
              <a:buClr>
                <a:srgbClr val="000000"/>
              </a:buClr>
              <a:buSzPts val="2800"/>
              <a:buFont typeface="Raleway"/>
              <a:buNone/>
              <a:defRPr sz="2800" b="1" i="0" u="none" strike="noStrike" cap="none">
                <a:solidFill>
                  <a:srgbClr val="000000"/>
                </a:solidFill>
                <a:latin typeface="Raleway"/>
                <a:ea typeface="Raleway"/>
                <a:cs typeface="Raleway"/>
                <a:sym typeface="Raleway"/>
              </a:defRPr>
            </a:lvl5pPr>
            <a:lvl6pPr marR="0" lvl="5" algn="l" rtl="0">
              <a:lnSpc>
                <a:spcPct val="100000"/>
              </a:lnSpc>
              <a:spcBef>
                <a:spcPts val="0"/>
              </a:spcBef>
              <a:spcAft>
                <a:spcPts val="0"/>
              </a:spcAft>
              <a:buClr>
                <a:srgbClr val="000000"/>
              </a:buClr>
              <a:buSzPts val="2800"/>
              <a:buFont typeface="Raleway"/>
              <a:buNone/>
              <a:defRPr sz="2800" b="1" i="0" u="none" strike="noStrike" cap="none">
                <a:solidFill>
                  <a:srgbClr val="000000"/>
                </a:solidFill>
                <a:latin typeface="Raleway"/>
                <a:ea typeface="Raleway"/>
                <a:cs typeface="Raleway"/>
                <a:sym typeface="Raleway"/>
              </a:defRPr>
            </a:lvl6pPr>
            <a:lvl7pPr marR="0" lvl="6" algn="l" rtl="0">
              <a:lnSpc>
                <a:spcPct val="100000"/>
              </a:lnSpc>
              <a:spcBef>
                <a:spcPts val="0"/>
              </a:spcBef>
              <a:spcAft>
                <a:spcPts val="0"/>
              </a:spcAft>
              <a:buClr>
                <a:srgbClr val="000000"/>
              </a:buClr>
              <a:buSzPts val="2800"/>
              <a:buFont typeface="Raleway"/>
              <a:buNone/>
              <a:defRPr sz="2800" b="1" i="0" u="none" strike="noStrike" cap="none">
                <a:solidFill>
                  <a:srgbClr val="000000"/>
                </a:solidFill>
                <a:latin typeface="Raleway"/>
                <a:ea typeface="Raleway"/>
                <a:cs typeface="Raleway"/>
                <a:sym typeface="Raleway"/>
              </a:defRPr>
            </a:lvl7pPr>
            <a:lvl8pPr marR="0" lvl="7" algn="l" rtl="0">
              <a:lnSpc>
                <a:spcPct val="100000"/>
              </a:lnSpc>
              <a:spcBef>
                <a:spcPts val="0"/>
              </a:spcBef>
              <a:spcAft>
                <a:spcPts val="0"/>
              </a:spcAft>
              <a:buClr>
                <a:srgbClr val="000000"/>
              </a:buClr>
              <a:buSzPts val="2800"/>
              <a:buFont typeface="Raleway"/>
              <a:buNone/>
              <a:defRPr sz="2800" b="1" i="0" u="none" strike="noStrike" cap="none">
                <a:solidFill>
                  <a:srgbClr val="000000"/>
                </a:solidFill>
                <a:latin typeface="Raleway"/>
                <a:ea typeface="Raleway"/>
                <a:cs typeface="Raleway"/>
                <a:sym typeface="Raleway"/>
              </a:defRPr>
            </a:lvl8pPr>
            <a:lvl9pPr marR="0" lvl="8" algn="l" rtl="0">
              <a:lnSpc>
                <a:spcPct val="100000"/>
              </a:lnSpc>
              <a:spcBef>
                <a:spcPts val="0"/>
              </a:spcBef>
              <a:spcAft>
                <a:spcPts val="0"/>
              </a:spcAft>
              <a:buClr>
                <a:srgbClr val="000000"/>
              </a:buClr>
              <a:buSzPts val="2800"/>
              <a:buFont typeface="Raleway"/>
              <a:buNone/>
              <a:defRPr sz="2800" b="1" i="0" u="none" strike="noStrike" cap="none">
                <a:solidFill>
                  <a:srgbClr val="000000"/>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11150" algn="l" rtl="0">
              <a:lnSpc>
                <a:spcPct val="115000"/>
              </a:lnSpc>
              <a:spcBef>
                <a:spcPts val="0"/>
              </a:spcBef>
              <a:spcAft>
                <a:spcPts val="0"/>
              </a:spcAft>
              <a:buClr>
                <a:schemeClr val="accent1"/>
              </a:buClr>
              <a:buSzPts val="1300"/>
              <a:buFont typeface="Lato"/>
              <a:buChar char="●"/>
              <a:defRPr sz="1300" b="0" i="0" u="none" strike="noStrike" cap="none">
                <a:solidFill>
                  <a:schemeClr val="accent1"/>
                </a:solidFill>
                <a:latin typeface="Lato"/>
                <a:ea typeface="Lato"/>
                <a:cs typeface="Lato"/>
                <a:sym typeface="Lato"/>
              </a:defRPr>
            </a:lvl1pPr>
            <a:lvl2pPr marL="914400" marR="0" lvl="1"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2pPr>
            <a:lvl3pPr marL="1371600" marR="0" lvl="2"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3pPr>
            <a:lvl4pPr marL="1828800" marR="0" lvl="3"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4pPr>
            <a:lvl5pPr marL="2286000" marR="0" lvl="4"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5pPr>
            <a:lvl6pPr marL="2743200" marR="0" lvl="5"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6pPr>
            <a:lvl7pPr marL="3200400" marR="0" lvl="6"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7pPr>
            <a:lvl8pPr marL="3657600" marR="0" lvl="7"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8pPr>
            <a:lvl9pPr marL="4114800" marR="0" lvl="8" indent="-298450" algn="l" rtl="0">
              <a:lnSpc>
                <a:spcPct val="115000"/>
              </a:lnSpc>
              <a:spcBef>
                <a:spcPts val="1600"/>
              </a:spcBef>
              <a:spcAft>
                <a:spcPts val="1600"/>
              </a:spcAft>
              <a:buClr>
                <a:schemeClr val="accent1"/>
              </a:buClr>
              <a:buSzPts val="1100"/>
              <a:buFont typeface="Lato"/>
              <a:buChar char="■"/>
              <a:defRPr sz="1100" b="0" i="0" u="none" strike="noStrike" cap="none">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4.xml"/><Relationship Id="rId1" Type="http://schemas.openxmlformats.org/officeDocument/2006/relationships/slideLayout" Target="../slideLayouts/slideLayout5.xml"/><Relationship Id="rId5" Type="http://schemas.openxmlformats.org/officeDocument/2006/relationships/image" Target="../media/image8.jpg"/><Relationship Id="rId4" Type="http://schemas.openxmlformats.org/officeDocument/2006/relationships/image" Target="../media/image7.jpg"/></Relationships>
</file>

<file path=ppt/slides/_rels/slide15.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5.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notesSlide" Target="../notesSlides/notesSlide20.xml"/><Relationship Id="rId1" Type="http://schemas.openxmlformats.org/officeDocument/2006/relationships/slideLayout" Target="../slideLayouts/slideLayout5.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25.jp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5.xml"/><Relationship Id="rId6" Type="http://schemas.openxmlformats.org/officeDocument/2006/relationships/image" Target="../media/image4.jpg"/><Relationship Id="rId5" Type="http://schemas.openxmlformats.org/officeDocument/2006/relationships/image" Target="../media/image3.jpg"/><Relationship Id="rId4" Type="http://schemas.openxmlformats.org/officeDocument/2006/relationships/image" Target="../media/image2.jp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729450" y="1322450"/>
            <a:ext cx="7688100" cy="1664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4200"/>
              <a:buNone/>
            </a:pPr>
            <a:r>
              <a:rPr lang="en-GB" sz="3900" dirty="0"/>
              <a:t>BIOMETRIC BASED ELECTRONIC VOTING MACHINE</a:t>
            </a:r>
            <a:endParaRPr sz="3900" dirty="0"/>
          </a:p>
        </p:txBody>
      </p:sp>
      <p:sp>
        <p:nvSpPr>
          <p:cNvPr id="87" name="Google Shape;87;p13"/>
          <p:cNvSpPr txBox="1">
            <a:spLocks noGrp="1"/>
          </p:cNvSpPr>
          <p:nvPr>
            <p:ph type="subTitle" idx="1"/>
          </p:nvPr>
        </p:nvSpPr>
        <p:spPr>
          <a:xfrm>
            <a:off x="4966650" y="3537650"/>
            <a:ext cx="3450900" cy="14871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SzPts val="1600"/>
              <a:buNone/>
            </a:pPr>
            <a:r>
              <a:rPr lang="en-GB" dirty="0"/>
              <a:t>Rushikesh Bute (161060014)</a:t>
            </a:r>
            <a:endParaRPr dirty="0"/>
          </a:p>
          <a:p>
            <a:pPr marL="0" lvl="0" indent="0" algn="l" rtl="0">
              <a:lnSpc>
                <a:spcPct val="150000"/>
              </a:lnSpc>
              <a:spcBef>
                <a:spcPts val="0"/>
              </a:spcBef>
              <a:spcAft>
                <a:spcPts val="0"/>
              </a:spcAft>
              <a:buSzPts val="1600"/>
              <a:buNone/>
            </a:pPr>
            <a:r>
              <a:rPr lang="en-GB" dirty="0"/>
              <a:t>Nishad </a:t>
            </a:r>
            <a:r>
              <a:rPr lang="en-GB" dirty="0" err="1"/>
              <a:t>Patne</a:t>
            </a:r>
            <a:r>
              <a:rPr lang="en-GB" dirty="0"/>
              <a:t> (161060028)</a:t>
            </a:r>
            <a:endParaRPr dirty="0"/>
          </a:p>
          <a:p>
            <a:pPr marL="0" lvl="0" indent="0" algn="l" rtl="0">
              <a:lnSpc>
                <a:spcPct val="150000"/>
              </a:lnSpc>
              <a:spcBef>
                <a:spcPts val="0"/>
              </a:spcBef>
              <a:spcAft>
                <a:spcPts val="0"/>
              </a:spcAft>
              <a:buSzPts val="1600"/>
              <a:buNone/>
            </a:pPr>
            <a:r>
              <a:rPr lang="en-GB" dirty="0"/>
              <a:t>Lalit Jadhav (161060042)</a:t>
            </a:r>
            <a:endParaRPr dirty="0"/>
          </a:p>
          <a:p>
            <a:pPr marL="0" lvl="0" indent="0" algn="l" rtl="0">
              <a:lnSpc>
                <a:spcPct val="150000"/>
              </a:lnSpc>
              <a:spcBef>
                <a:spcPts val="0"/>
              </a:spcBef>
              <a:spcAft>
                <a:spcPts val="0"/>
              </a:spcAft>
              <a:buSzPts val="1600"/>
              <a:buNone/>
            </a:pPr>
            <a:r>
              <a:rPr lang="en-GB" dirty="0"/>
              <a:t>Saurabh </a:t>
            </a:r>
            <a:r>
              <a:rPr lang="en-GB" dirty="0" err="1"/>
              <a:t>Gurbhele</a:t>
            </a:r>
            <a:r>
              <a:rPr lang="en-GB" dirty="0"/>
              <a:t> (161060063)</a:t>
            </a:r>
            <a:endParaRPr dirty="0"/>
          </a:p>
        </p:txBody>
      </p:sp>
      <p:sp>
        <p:nvSpPr>
          <p:cNvPr id="88" name="Google Shape;88;p13"/>
          <p:cNvSpPr txBox="1">
            <a:spLocks noGrp="1"/>
          </p:cNvSpPr>
          <p:nvPr>
            <p:ph type="subTitle" idx="1"/>
          </p:nvPr>
        </p:nvSpPr>
        <p:spPr>
          <a:xfrm>
            <a:off x="726450" y="2987150"/>
            <a:ext cx="2144100" cy="5505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SzPts val="1600"/>
              <a:buNone/>
            </a:pPr>
            <a:r>
              <a:rPr lang="en-GB" dirty="0"/>
              <a:t>Project II (EC4902D)</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2"/>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Hardware Setup</a:t>
            </a:r>
            <a:endParaRPr/>
          </a:p>
        </p:txBody>
      </p:sp>
      <p:pic>
        <p:nvPicPr>
          <p:cNvPr id="146" name="Google Shape;146;p22"/>
          <p:cNvPicPr preferRelativeResize="0"/>
          <p:nvPr/>
        </p:nvPicPr>
        <p:blipFill>
          <a:blip r:embed="rId3">
            <a:alphaModFix/>
          </a:blip>
          <a:stretch>
            <a:fillRect/>
          </a:stretch>
        </p:blipFill>
        <p:spPr>
          <a:xfrm>
            <a:off x="3825875" y="551513"/>
            <a:ext cx="4591975" cy="45919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DATABASE MANAGEMENT</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4"/>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Software Used</a:t>
            </a:r>
            <a:endParaRPr/>
          </a:p>
        </p:txBody>
      </p:sp>
      <p:sp>
        <p:nvSpPr>
          <p:cNvPr id="157" name="Google Shape;157;p24"/>
          <p:cNvSpPr txBox="1"/>
          <p:nvPr/>
        </p:nvSpPr>
        <p:spPr>
          <a:xfrm>
            <a:off x="421400" y="1958250"/>
            <a:ext cx="8328600" cy="2962200"/>
          </a:xfrm>
          <a:prstGeom prst="rect">
            <a:avLst/>
          </a:prstGeom>
          <a:noFill/>
          <a:ln>
            <a:noFill/>
          </a:ln>
        </p:spPr>
        <p:txBody>
          <a:bodyPr spcFirstLastPara="1" wrap="square" lIns="91425" tIns="91425" rIns="91425" bIns="91425" anchor="t" anchorCtr="0">
            <a:noAutofit/>
          </a:bodyPr>
          <a:lstStyle/>
          <a:p>
            <a:pPr marL="457200" lvl="0" indent="-336550" algn="l" rtl="0">
              <a:spcBef>
                <a:spcPts val="0"/>
              </a:spcBef>
              <a:spcAft>
                <a:spcPts val="0"/>
              </a:spcAft>
              <a:buSzPts val="1700"/>
              <a:buFont typeface="Times New Roman"/>
              <a:buAutoNum type="arabicPeriod"/>
            </a:pPr>
            <a:r>
              <a:rPr lang="en-GB" sz="1700" b="1">
                <a:latin typeface="Times New Roman"/>
                <a:ea typeface="Times New Roman"/>
                <a:cs typeface="Times New Roman"/>
                <a:sym typeface="Times New Roman"/>
              </a:rPr>
              <a:t>SQLite:</a:t>
            </a:r>
            <a:r>
              <a:rPr lang="en-GB" sz="1700">
                <a:latin typeface="Times New Roman"/>
                <a:ea typeface="Times New Roman"/>
                <a:cs typeface="Times New Roman"/>
                <a:sym typeface="Times New Roman"/>
              </a:rPr>
              <a:t> </a:t>
            </a:r>
            <a:endParaRPr sz="1700">
              <a:latin typeface="Times New Roman"/>
              <a:ea typeface="Times New Roman"/>
              <a:cs typeface="Times New Roman"/>
              <a:sym typeface="Times New Roman"/>
            </a:endParaRPr>
          </a:p>
          <a:p>
            <a:pPr marL="457200" lvl="0" indent="0" algn="l" rtl="0">
              <a:spcBef>
                <a:spcPts val="0"/>
              </a:spcBef>
              <a:spcAft>
                <a:spcPts val="0"/>
              </a:spcAft>
              <a:buNone/>
            </a:pPr>
            <a:r>
              <a:rPr lang="en-GB" sz="1700">
                <a:solidFill>
                  <a:srgbClr val="222222"/>
                </a:solidFill>
                <a:highlight>
                  <a:srgbClr val="FFFFFF"/>
                </a:highlight>
                <a:latin typeface="Times New Roman"/>
                <a:ea typeface="Times New Roman"/>
                <a:cs typeface="Times New Roman"/>
                <a:sym typeface="Times New Roman"/>
              </a:rPr>
              <a:t>In this biometric based EVM system SQLite acts as one of the most important elements. SQLite provides a platform for this system to manage the heavy database and to update the database from time to time. SQLite is used to compute the results faster and give more insights with the available data. </a:t>
            </a:r>
            <a:r>
              <a:rPr lang="en-GB" sz="1700">
                <a:latin typeface="Times New Roman"/>
                <a:ea typeface="Times New Roman"/>
                <a:cs typeface="Times New Roman"/>
                <a:sym typeface="Times New Roman"/>
              </a:rPr>
              <a:t>The creation of tables and the data entered in these tables is done on SQLite.</a:t>
            </a:r>
            <a:endParaRPr sz="1700">
              <a:latin typeface="Times New Roman"/>
              <a:ea typeface="Times New Roman"/>
              <a:cs typeface="Times New Roman"/>
              <a:sym typeface="Times New Roman"/>
            </a:endParaRPr>
          </a:p>
          <a:p>
            <a:pPr marL="457200" lvl="0" indent="0" algn="l" rtl="0">
              <a:spcBef>
                <a:spcPts val="0"/>
              </a:spcBef>
              <a:spcAft>
                <a:spcPts val="0"/>
              </a:spcAft>
              <a:buNone/>
            </a:pPr>
            <a:endParaRPr sz="1700">
              <a:latin typeface="Times New Roman"/>
              <a:ea typeface="Times New Roman"/>
              <a:cs typeface="Times New Roman"/>
              <a:sym typeface="Times New Roman"/>
            </a:endParaRPr>
          </a:p>
          <a:p>
            <a:pPr marL="457200" lvl="0" indent="-330200" algn="l" rtl="0">
              <a:spcBef>
                <a:spcPts val="0"/>
              </a:spcBef>
              <a:spcAft>
                <a:spcPts val="0"/>
              </a:spcAft>
              <a:buSzPts val="1600"/>
              <a:buFont typeface="Lato"/>
              <a:buAutoNum type="arabicPeriod"/>
            </a:pPr>
            <a:r>
              <a:rPr lang="en-GB" sz="1600" b="1">
                <a:latin typeface="Lato"/>
                <a:ea typeface="Lato"/>
                <a:cs typeface="Lato"/>
                <a:sym typeface="Lato"/>
              </a:rPr>
              <a:t>DB Browser for SQLite:</a:t>
            </a:r>
            <a:endParaRPr sz="1600" b="1">
              <a:latin typeface="Lato"/>
              <a:ea typeface="Lato"/>
              <a:cs typeface="Lato"/>
              <a:sym typeface="Lato"/>
            </a:endParaRPr>
          </a:p>
          <a:p>
            <a:pPr marL="457200" lvl="0" indent="0" algn="l" rtl="0">
              <a:spcBef>
                <a:spcPts val="0"/>
              </a:spcBef>
              <a:spcAft>
                <a:spcPts val="0"/>
              </a:spcAft>
              <a:buNone/>
            </a:pPr>
            <a:r>
              <a:rPr lang="en-GB" sz="1700">
                <a:highlight>
                  <a:srgbClr val="FFFFFF"/>
                </a:highlight>
                <a:latin typeface="Times New Roman"/>
                <a:ea typeface="Times New Roman"/>
                <a:cs typeface="Times New Roman"/>
                <a:sym typeface="Times New Roman"/>
              </a:rPr>
              <a:t>SQLite Database browser is a light GUI editor for SQLite databases, built on top of Qt. The main goal of the project is to allow non-technical users to create, modify and edit SQLite databases using a set of wizards and a spreadsheet-like interface.</a:t>
            </a:r>
            <a:endParaRPr sz="1700">
              <a:latin typeface="Lato"/>
              <a:ea typeface="Lato"/>
              <a:cs typeface="Lato"/>
              <a:sym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Procedures</a:t>
            </a:r>
            <a:endParaRPr/>
          </a:p>
        </p:txBody>
      </p:sp>
      <p:sp>
        <p:nvSpPr>
          <p:cNvPr id="163" name="Google Shape;163;p25"/>
          <p:cNvSpPr txBox="1"/>
          <p:nvPr/>
        </p:nvSpPr>
        <p:spPr>
          <a:xfrm>
            <a:off x="729450" y="1853850"/>
            <a:ext cx="7820700" cy="2701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a:latin typeface="Times New Roman"/>
                <a:ea typeface="Times New Roman"/>
                <a:cs typeface="Times New Roman"/>
                <a:sym typeface="Times New Roman"/>
              </a:rPr>
              <a:t>To manage the data effectively we need 3 database tables</a:t>
            </a:r>
            <a:endParaRPr>
              <a:latin typeface="Times New Roman"/>
              <a:ea typeface="Times New Roman"/>
              <a:cs typeface="Times New Roman"/>
              <a:sym typeface="Times New Roman"/>
            </a:endParaRPr>
          </a:p>
          <a:p>
            <a:pPr marL="457200" lvl="0" indent="-317500" algn="l" rtl="0">
              <a:lnSpc>
                <a:spcPct val="115000"/>
              </a:lnSpc>
              <a:spcBef>
                <a:spcPts val="0"/>
              </a:spcBef>
              <a:spcAft>
                <a:spcPts val="0"/>
              </a:spcAft>
              <a:buSzPts val="1400"/>
              <a:buFont typeface="Times New Roman"/>
              <a:buAutoNum type="arabicParenR"/>
            </a:pPr>
            <a:r>
              <a:rPr lang="en-GB">
                <a:latin typeface="Times New Roman"/>
                <a:ea typeface="Times New Roman"/>
                <a:cs typeface="Times New Roman"/>
                <a:sym typeface="Times New Roman"/>
              </a:rPr>
              <a:t>Constituency table..</a:t>
            </a:r>
            <a:endParaRPr>
              <a:latin typeface="Times New Roman"/>
              <a:ea typeface="Times New Roman"/>
              <a:cs typeface="Times New Roman"/>
              <a:sym typeface="Times New Roman"/>
            </a:endParaRPr>
          </a:p>
          <a:p>
            <a:pPr marL="457200" lvl="0" indent="-317500" algn="l" rtl="0">
              <a:lnSpc>
                <a:spcPct val="115000"/>
              </a:lnSpc>
              <a:spcBef>
                <a:spcPts val="0"/>
              </a:spcBef>
              <a:spcAft>
                <a:spcPts val="0"/>
              </a:spcAft>
              <a:buSzPts val="1400"/>
              <a:buFont typeface="Times New Roman"/>
              <a:buAutoNum type="arabicParenR"/>
            </a:pPr>
            <a:r>
              <a:rPr lang="en-GB">
                <a:latin typeface="Times New Roman"/>
                <a:ea typeface="Times New Roman"/>
                <a:cs typeface="Times New Roman"/>
                <a:sym typeface="Times New Roman"/>
              </a:rPr>
              <a:t>Constituency table for result.</a:t>
            </a:r>
            <a:endParaRPr>
              <a:latin typeface="Times New Roman"/>
              <a:ea typeface="Times New Roman"/>
              <a:cs typeface="Times New Roman"/>
              <a:sym typeface="Times New Roman"/>
            </a:endParaRPr>
          </a:p>
          <a:p>
            <a:pPr marL="457200" lvl="0" indent="-317500" algn="l" rtl="0">
              <a:lnSpc>
                <a:spcPct val="115000"/>
              </a:lnSpc>
              <a:spcBef>
                <a:spcPts val="0"/>
              </a:spcBef>
              <a:spcAft>
                <a:spcPts val="0"/>
              </a:spcAft>
              <a:buSzPts val="1400"/>
              <a:buFont typeface="Times New Roman"/>
              <a:buAutoNum type="arabicParenR"/>
            </a:pPr>
            <a:r>
              <a:rPr lang="en-GB">
                <a:latin typeface="Times New Roman"/>
                <a:ea typeface="Times New Roman"/>
                <a:cs typeface="Times New Roman"/>
                <a:sym typeface="Times New Roman"/>
              </a:rPr>
              <a:t>Voter table.</a:t>
            </a:r>
            <a:endParaRPr>
              <a:latin typeface="Times New Roman"/>
              <a:ea typeface="Times New Roman"/>
              <a:cs typeface="Times New Roman"/>
              <a:sym typeface="Times New Roman"/>
            </a:endParaRPr>
          </a:p>
          <a:p>
            <a:pPr marL="457200" lvl="0" indent="-317500" algn="l" rtl="0">
              <a:lnSpc>
                <a:spcPct val="115000"/>
              </a:lnSpc>
              <a:spcBef>
                <a:spcPts val="0"/>
              </a:spcBef>
              <a:spcAft>
                <a:spcPts val="0"/>
              </a:spcAft>
              <a:buSzPts val="1400"/>
              <a:buChar char="●"/>
            </a:pPr>
            <a:r>
              <a:rPr lang="en-GB"/>
              <a:t>The first constituency table will be multiple in number as different constituencies will have different tables. These will have details of the constituency. It will have the data of the participating candidates from that constituency in the elections. </a:t>
            </a:r>
            <a:endParaRPr/>
          </a:p>
          <a:p>
            <a:pPr marL="457200" lvl="0" indent="-317500" algn="l" rtl="0">
              <a:lnSpc>
                <a:spcPct val="115000"/>
              </a:lnSpc>
              <a:spcBef>
                <a:spcPts val="0"/>
              </a:spcBef>
              <a:spcAft>
                <a:spcPts val="0"/>
              </a:spcAft>
              <a:buSzPts val="1400"/>
              <a:buChar char="●"/>
            </a:pPr>
            <a:r>
              <a:rPr lang="en-GB"/>
              <a:t>Constituency table for the result will consist of data from all constituencies such as winning party, losing party, margin etc.</a:t>
            </a:r>
            <a:endParaRPr/>
          </a:p>
          <a:p>
            <a:pPr marL="457200" lvl="0" indent="-317500" algn="l" rtl="0">
              <a:lnSpc>
                <a:spcPct val="115000"/>
              </a:lnSpc>
              <a:spcBef>
                <a:spcPts val="0"/>
              </a:spcBef>
              <a:spcAft>
                <a:spcPts val="0"/>
              </a:spcAft>
              <a:buSzPts val="1400"/>
              <a:buChar char="●"/>
            </a:pPr>
            <a:r>
              <a:rPr lang="en-GB"/>
              <a:t>Voter table will have data of all the voters which will be used for authentication, authorisation and feedback.</a:t>
            </a:r>
            <a:br>
              <a:rPr lang="en-GB"/>
            </a:br>
            <a:endParaRPr>
              <a:latin typeface="Times New Roman"/>
              <a:ea typeface="Times New Roman"/>
              <a:cs typeface="Times New Roman"/>
              <a:sym typeface="Times New Roman"/>
            </a:endParaRPr>
          </a:p>
          <a:p>
            <a:pPr marL="0" lvl="0" indent="0" algn="l" rtl="0">
              <a:spcBef>
                <a:spcPts val="0"/>
              </a:spcBef>
              <a:spcAft>
                <a:spcPts val="0"/>
              </a:spcAft>
              <a:buNone/>
            </a:pPr>
            <a:endParaRPr>
              <a:latin typeface="Lato"/>
              <a:ea typeface="Lato"/>
              <a:cs typeface="Lato"/>
              <a:sym typeface="Lato"/>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2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Tables</a:t>
            </a:r>
            <a:endParaRPr/>
          </a:p>
        </p:txBody>
      </p:sp>
      <p:pic>
        <p:nvPicPr>
          <p:cNvPr id="169" name="Google Shape;169;p26"/>
          <p:cNvPicPr preferRelativeResize="0"/>
          <p:nvPr/>
        </p:nvPicPr>
        <p:blipFill>
          <a:blip r:embed="rId3">
            <a:alphaModFix/>
          </a:blip>
          <a:stretch>
            <a:fillRect/>
          </a:stretch>
        </p:blipFill>
        <p:spPr>
          <a:xfrm>
            <a:off x="5367726" y="2856182"/>
            <a:ext cx="2912840" cy="2163831"/>
          </a:xfrm>
          <a:prstGeom prst="rect">
            <a:avLst/>
          </a:prstGeom>
          <a:noFill/>
          <a:ln>
            <a:noFill/>
          </a:ln>
        </p:spPr>
      </p:pic>
      <p:pic>
        <p:nvPicPr>
          <p:cNvPr id="170" name="Google Shape;170;p26"/>
          <p:cNvPicPr preferRelativeResize="0"/>
          <p:nvPr/>
        </p:nvPicPr>
        <p:blipFill>
          <a:blip r:embed="rId4">
            <a:alphaModFix/>
          </a:blip>
          <a:stretch>
            <a:fillRect/>
          </a:stretch>
        </p:blipFill>
        <p:spPr>
          <a:xfrm>
            <a:off x="5367737" y="569662"/>
            <a:ext cx="2912840" cy="2163831"/>
          </a:xfrm>
          <a:prstGeom prst="rect">
            <a:avLst/>
          </a:prstGeom>
          <a:noFill/>
          <a:ln>
            <a:noFill/>
          </a:ln>
        </p:spPr>
      </p:pic>
      <p:pic>
        <p:nvPicPr>
          <p:cNvPr id="171" name="Google Shape;171;p26"/>
          <p:cNvPicPr preferRelativeResize="0"/>
          <p:nvPr/>
        </p:nvPicPr>
        <p:blipFill>
          <a:blip r:embed="rId5">
            <a:alphaModFix/>
          </a:blip>
          <a:stretch>
            <a:fillRect/>
          </a:stretch>
        </p:blipFill>
        <p:spPr>
          <a:xfrm>
            <a:off x="892181" y="1965450"/>
            <a:ext cx="3755308" cy="27886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7"/>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Counting</a:t>
            </a:r>
            <a:endParaRPr/>
          </a:p>
        </p:txBody>
      </p:sp>
      <p:pic>
        <p:nvPicPr>
          <p:cNvPr id="177" name="Google Shape;177;p27"/>
          <p:cNvPicPr preferRelativeResize="0"/>
          <p:nvPr/>
        </p:nvPicPr>
        <p:blipFill>
          <a:blip r:embed="rId3">
            <a:alphaModFix/>
          </a:blip>
          <a:stretch>
            <a:fillRect/>
          </a:stretch>
        </p:blipFill>
        <p:spPr>
          <a:xfrm>
            <a:off x="4269550" y="655325"/>
            <a:ext cx="4148299" cy="42904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8"/>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GRAPHICAL USER INTERFACE</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9"/>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Software</a:t>
            </a:r>
            <a:endParaRPr/>
          </a:p>
        </p:txBody>
      </p:sp>
      <p:sp>
        <p:nvSpPr>
          <p:cNvPr id="188" name="Google Shape;188;p29"/>
          <p:cNvSpPr txBox="1">
            <a:spLocks noGrp="1"/>
          </p:cNvSpPr>
          <p:nvPr>
            <p:ph type="body" idx="1"/>
          </p:nvPr>
        </p:nvSpPr>
        <p:spPr>
          <a:xfrm>
            <a:off x="729450" y="2078875"/>
            <a:ext cx="4800300" cy="14679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GB"/>
              <a:t>Kivy:</a:t>
            </a:r>
            <a:endParaRPr/>
          </a:p>
          <a:p>
            <a:pPr marL="457200" lvl="0" indent="0" algn="just" rtl="0">
              <a:lnSpc>
                <a:spcPct val="150000"/>
              </a:lnSpc>
              <a:spcBef>
                <a:spcPts val="0"/>
              </a:spcBef>
              <a:spcAft>
                <a:spcPts val="0"/>
              </a:spcAft>
              <a:buNone/>
            </a:pPr>
            <a:r>
              <a:rPr lang="en-GB" sz="1200">
                <a:solidFill>
                  <a:srgbClr val="000000"/>
                </a:solidFill>
                <a:latin typeface="Times New Roman"/>
                <a:ea typeface="Times New Roman"/>
                <a:cs typeface="Times New Roman"/>
                <a:sym typeface="Times New Roman"/>
              </a:rPr>
              <a:t>The Kivy software is used for developing an graphic interface of application of Biometric based Electronic Voting Machine. Kivy is a free and open source Python library for developing mobile apps and other multitouch application software with a natural user interface (NUI).</a:t>
            </a:r>
            <a:endParaRPr/>
          </a:p>
        </p:txBody>
      </p:sp>
      <p:pic>
        <p:nvPicPr>
          <p:cNvPr id="189" name="Google Shape;189;p29"/>
          <p:cNvPicPr preferRelativeResize="0"/>
          <p:nvPr/>
        </p:nvPicPr>
        <p:blipFill>
          <a:blip r:embed="rId3">
            <a:alphaModFix/>
          </a:blip>
          <a:stretch>
            <a:fillRect/>
          </a:stretch>
        </p:blipFill>
        <p:spPr>
          <a:xfrm>
            <a:off x="6668369" y="2078875"/>
            <a:ext cx="1467900" cy="14679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30"/>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Installation</a:t>
            </a:r>
            <a:endParaRPr/>
          </a:p>
        </p:txBody>
      </p:sp>
      <p:sp>
        <p:nvSpPr>
          <p:cNvPr id="195" name="Google Shape;195;p30"/>
          <p:cNvSpPr txBox="1">
            <a:spLocks noGrp="1"/>
          </p:cNvSpPr>
          <p:nvPr>
            <p:ph type="body" idx="1"/>
          </p:nvPr>
        </p:nvSpPr>
        <p:spPr>
          <a:xfrm>
            <a:off x="729450" y="2064325"/>
            <a:ext cx="3274500" cy="26184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GB">
                <a:latin typeface="Times New Roman"/>
                <a:ea typeface="Times New Roman"/>
                <a:cs typeface="Times New Roman"/>
                <a:sym typeface="Times New Roman"/>
              </a:rPr>
              <a:t>Kivy Installation:</a:t>
            </a:r>
            <a:endParaRPr>
              <a:latin typeface="Times New Roman"/>
              <a:ea typeface="Times New Roman"/>
              <a:cs typeface="Times New Roman"/>
              <a:sym typeface="Times New Roman"/>
            </a:endParaRPr>
          </a:p>
          <a:p>
            <a:pPr marL="457200" lvl="0" indent="-304800" algn="l" rtl="0">
              <a:lnSpc>
                <a:spcPct val="150000"/>
              </a:lnSpc>
              <a:spcBef>
                <a:spcPts val="0"/>
              </a:spcBef>
              <a:spcAft>
                <a:spcPts val="0"/>
              </a:spcAft>
              <a:buClr>
                <a:srgbClr val="000000"/>
              </a:buClr>
              <a:buSzPts val="1200"/>
              <a:buFont typeface="Times New Roman"/>
              <a:buAutoNum type="arabicPeriod"/>
            </a:pPr>
            <a:r>
              <a:rPr lang="en-GB" sz="1200">
                <a:solidFill>
                  <a:srgbClr val="000000"/>
                </a:solidFill>
                <a:latin typeface="Times New Roman"/>
                <a:ea typeface="Times New Roman"/>
                <a:cs typeface="Times New Roman"/>
                <a:sym typeface="Times New Roman"/>
              </a:rPr>
              <a:t>Install the dependencies</a:t>
            </a:r>
            <a:endParaRPr sz="1200">
              <a:solidFill>
                <a:srgbClr val="000000"/>
              </a:solidFill>
              <a:latin typeface="Times New Roman"/>
              <a:ea typeface="Times New Roman"/>
              <a:cs typeface="Times New Roman"/>
              <a:sym typeface="Times New Roman"/>
            </a:endParaRPr>
          </a:p>
          <a:p>
            <a:pPr marL="457200" lvl="0" indent="-304800" algn="l" rtl="0">
              <a:lnSpc>
                <a:spcPct val="150000"/>
              </a:lnSpc>
              <a:spcBef>
                <a:spcPts val="0"/>
              </a:spcBef>
              <a:spcAft>
                <a:spcPts val="0"/>
              </a:spcAft>
              <a:buClr>
                <a:srgbClr val="000000"/>
              </a:buClr>
              <a:buSzPts val="1200"/>
              <a:buFont typeface="Times New Roman"/>
              <a:buAutoNum type="arabicPeriod"/>
            </a:pPr>
            <a:r>
              <a:rPr lang="en-GB" sz="1200">
                <a:solidFill>
                  <a:srgbClr val="000000"/>
                </a:solidFill>
                <a:latin typeface="Times New Roman"/>
                <a:ea typeface="Times New Roman"/>
                <a:cs typeface="Times New Roman"/>
                <a:sym typeface="Times New Roman"/>
              </a:rPr>
              <a:t>Install pip dependencies:</a:t>
            </a:r>
            <a:endParaRPr sz="1200">
              <a:solidFill>
                <a:srgbClr val="000000"/>
              </a:solidFill>
              <a:latin typeface="Times New Roman"/>
              <a:ea typeface="Times New Roman"/>
              <a:cs typeface="Times New Roman"/>
              <a:sym typeface="Times New Roman"/>
            </a:endParaRPr>
          </a:p>
          <a:p>
            <a:pPr marL="457200" lvl="0" indent="-304800" algn="l" rtl="0">
              <a:lnSpc>
                <a:spcPct val="150000"/>
              </a:lnSpc>
              <a:spcBef>
                <a:spcPts val="0"/>
              </a:spcBef>
              <a:spcAft>
                <a:spcPts val="0"/>
              </a:spcAft>
              <a:buClr>
                <a:srgbClr val="000000"/>
              </a:buClr>
              <a:buSzPts val="1200"/>
              <a:buFont typeface="Times New Roman"/>
              <a:buAutoNum type="arabicPeriod"/>
            </a:pPr>
            <a:r>
              <a:rPr lang="en-GB" sz="1200">
                <a:solidFill>
                  <a:srgbClr val="000000"/>
                </a:solidFill>
                <a:latin typeface="Times New Roman"/>
                <a:ea typeface="Times New Roman"/>
                <a:cs typeface="Times New Roman"/>
                <a:sym typeface="Times New Roman"/>
              </a:rPr>
              <a:t>Install Kivy to Python globally</a:t>
            </a:r>
            <a:endParaRPr sz="1200">
              <a:solidFill>
                <a:srgbClr val="000000"/>
              </a:solidFill>
              <a:latin typeface="Times New Roman"/>
              <a:ea typeface="Times New Roman"/>
              <a:cs typeface="Times New Roman"/>
              <a:sym typeface="Times New Roman"/>
            </a:endParaRPr>
          </a:p>
          <a:p>
            <a:pPr marL="0" lvl="0" indent="0" algn="l" rtl="0">
              <a:lnSpc>
                <a:spcPct val="150000"/>
              </a:lnSpc>
              <a:spcBef>
                <a:spcPts val="0"/>
              </a:spcBef>
              <a:spcAft>
                <a:spcPts val="0"/>
              </a:spcAft>
              <a:buNone/>
            </a:pPr>
            <a:endParaRPr>
              <a:latin typeface="Times New Roman"/>
              <a:ea typeface="Times New Roman"/>
              <a:cs typeface="Times New Roman"/>
              <a:sym typeface="Times New Roman"/>
            </a:endParaRPr>
          </a:p>
        </p:txBody>
      </p:sp>
      <p:pic>
        <p:nvPicPr>
          <p:cNvPr id="196" name="Google Shape;196;p30"/>
          <p:cNvPicPr preferRelativeResize="0"/>
          <p:nvPr/>
        </p:nvPicPr>
        <p:blipFill>
          <a:blip r:embed="rId3">
            <a:alphaModFix/>
          </a:blip>
          <a:stretch>
            <a:fillRect/>
          </a:stretch>
        </p:blipFill>
        <p:spPr>
          <a:xfrm>
            <a:off x="4156350" y="1576759"/>
            <a:ext cx="4261800" cy="2406801"/>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31"/>
          <p:cNvSpPr txBox="1">
            <a:spLocks noGrp="1"/>
          </p:cNvSpPr>
          <p:nvPr>
            <p:ph type="title"/>
          </p:nvPr>
        </p:nvSpPr>
        <p:spPr>
          <a:xfrm>
            <a:off x="727800" y="571125"/>
            <a:ext cx="76884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Voting Interface</a:t>
            </a:r>
            <a:endParaRPr/>
          </a:p>
        </p:txBody>
      </p:sp>
      <p:pic>
        <p:nvPicPr>
          <p:cNvPr id="202" name="Google Shape;202;p31"/>
          <p:cNvPicPr preferRelativeResize="0"/>
          <p:nvPr/>
        </p:nvPicPr>
        <p:blipFill>
          <a:blip r:embed="rId3">
            <a:alphaModFix/>
          </a:blip>
          <a:stretch>
            <a:fillRect/>
          </a:stretch>
        </p:blipFill>
        <p:spPr>
          <a:xfrm>
            <a:off x="1664450" y="1522150"/>
            <a:ext cx="2568325" cy="1452320"/>
          </a:xfrm>
          <a:prstGeom prst="rect">
            <a:avLst/>
          </a:prstGeom>
          <a:noFill/>
          <a:ln>
            <a:noFill/>
          </a:ln>
        </p:spPr>
      </p:pic>
      <p:pic>
        <p:nvPicPr>
          <p:cNvPr id="203" name="Google Shape;203;p31"/>
          <p:cNvPicPr preferRelativeResize="0"/>
          <p:nvPr/>
        </p:nvPicPr>
        <p:blipFill>
          <a:blip r:embed="rId4">
            <a:alphaModFix/>
          </a:blip>
          <a:stretch>
            <a:fillRect/>
          </a:stretch>
        </p:blipFill>
        <p:spPr>
          <a:xfrm>
            <a:off x="5382180" y="1459400"/>
            <a:ext cx="2568331" cy="1453000"/>
          </a:xfrm>
          <a:prstGeom prst="rect">
            <a:avLst/>
          </a:prstGeom>
          <a:noFill/>
          <a:ln>
            <a:noFill/>
          </a:ln>
        </p:spPr>
      </p:pic>
      <p:pic>
        <p:nvPicPr>
          <p:cNvPr id="204" name="Google Shape;204;p31"/>
          <p:cNvPicPr preferRelativeResize="0"/>
          <p:nvPr/>
        </p:nvPicPr>
        <p:blipFill>
          <a:blip r:embed="rId5">
            <a:alphaModFix/>
          </a:blip>
          <a:stretch>
            <a:fillRect/>
          </a:stretch>
        </p:blipFill>
        <p:spPr>
          <a:xfrm>
            <a:off x="1664448" y="3252375"/>
            <a:ext cx="2568324" cy="1482112"/>
          </a:xfrm>
          <a:prstGeom prst="rect">
            <a:avLst/>
          </a:prstGeom>
          <a:noFill/>
          <a:ln>
            <a:noFill/>
          </a:ln>
        </p:spPr>
      </p:pic>
      <p:pic>
        <p:nvPicPr>
          <p:cNvPr id="205" name="Google Shape;205;p31"/>
          <p:cNvPicPr preferRelativeResize="0"/>
          <p:nvPr/>
        </p:nvPicPr>
        <p:blipFill>
          <a:blip r:embed="rId6">
            <a:alphaModFix/>
          </a:blip>
          <a:stretch>
            <a:fillRect/>
          </a:stretch>
        </p:blipFill>
        <p:spPr>
          <a:xfrm>
            <a:off x="5382175" y="3265475"/>
            <a:ext cx="2568325" cy="14559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4"/>
          <p:cNvSpPr txBox="1">
            <a:spLocks noGrp="1"/>
          </p:cNvSpPr>
          <p:nvPr>
            <p:ph type="title"/>
          </p:nvPr>
        </p:nvSpPr>
        <p:spPr>
          <a:xfrm>
            <a:off x="729450" y="1318650"/>
            <a:ext cx="7688700" cy="535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600"/>
              <a:buNone/>
            </a:pPr>
            <a:r>
              <a:rPr lang="en-GB"/>
              <a:t>ABSTRACT</a:t>
            </a:r>
            <a:endParaRPr/>
          </a:p>
        </p:txBody>
      </p:sp>
      <p:sp>
        <p:nvSpPr>
          <p:cNvPr id="94" name="Google Shape;94;p14"/>
          <p:cNvSpPr txBox="1">
            <a:spLocks noGrp="1"/>
          </p:cNvSpPr>
          <p:nvPr>
            <p:ph type="body" idx="1"/>
          </p:nvPr>
        </p:nvSpPr>
        <p:spPr>
          <a:xfrm>
            <a:off x="729450" y="1853859"/>
            <a:ext cx="7688700" cy="2839500"/>
          </a:xfrm>
          <a:prstGeom prst="rect">
            <a:avLst/>
          </a:prstGeom>
          <a:noFill/>
          <a:ln>
            <a:noFill/>
          </a:ln>
        </p:spPr>
        <p:txBody>
          <a:bodyPr spcFirstLastPara="1" wrap="square" lIns="91425" tIns="91425" rIns="91425" bIns="91425" anchor="t" anchorCtr="0">
            <a:noAutofit/>
          </a:bodyPr>
          <a:lstStyle/>
          <a:p>
            <a:pPr marL="0" lvl="0" indent="0" algn="just" rtl="0">
              <a:lnSpc>
                <a:spcPct val="115000"/>
              </a:lnSpc>
              <a:spcBef>
                <a:spcPts val="0"/>
              </a:spcBef>
              <a:spcAft>
                <a:spcPts val="0"/>
              </a:spcAft>
              <a:buSzPts val="1300"/>
              <a:buNone/>
            </a:pPr>
            <a:r>
              <a:rPr lang="en-GB" sz="1200">
                <a:solidFill>
                  <a:srgbClr val="000000"/>
                </a:solidFill>
                <a:latin typeface="Times New Roman"/>
                <a:ea typeface="Times New Roman"/>
                <a:cs typeface="Times New Roman"/>
                <a:sym typeface="Times New Roman"/>
              </a:rPr>
              <a:t>The aim of the project is to develop a Biometric based Electronic Voting Machine that can be used to distant voting, better authentication. </a:t>
            </a:r>
            <a:endParaRPr sz="1200">
              <a:solidFill>
                <a:srgbClr val="000000"/>
              </a:solidFill>
              <a:latin typeface="Times New Roman"/>
              <a:ea typeface="Times New Roman"/>
              <a:cs typeface="Times New Roman"/>
              <a:sym typeface="Times New Roman"/>
            </a:endParaRPr>
          </a:p>
          <a:p>
            <a:pPr marL="0" lvl="0" indent="0" algn="just" rtl="0">
              <a:lnSpc>
                <a:spcPct val="115000"/>
              </a:lnSpc>
              <a:spcBef>
                <a:spcPts val="0"/>
              </a:spcBef>
              <a:spcAft>
                <a:spcPts val="0"/>
              </a:spcAft>
              <a:buSzPts val="1300"/>
              <a:buNone/>
            </a:pPr>
            <a:endParaRPr sz="1200">
              <a:solidFill>
                <a:srgbClr val="000000"/>
              </a:solidFill>
              <a:latin typeface="Times New Roman"/>
              <a:ea typeface="Times New Roman"/>
              <a:cs typeface="Times New Roman"/>
              <a:sym typeface="Times New Roman"/>
            </a:endParaRPr>
          </a:p>
          <a:p>
            <a:pPr marL="0" lvl="0" indent="0" algn="just" rtl="0">
              <a:spcBef>
                <a:spcPts val="0"/>
              </a:spcBef>
              <a:spcAft>
                <a:spcPts val="0"/>
              </a:spcAft>
              <a:buNone/>
            </a:pPr>
            <a:r>
              <a:rPr lang="en-GB" sz="1200">
                <a:solidFill>
                  <a:srgbClr val="000000"/>
                </a:solidFill>
                <a:latin typeface="Times New Roman"/>
                <a:ea typeface="Times New Roman"/>
                <a:cs typeface="Times New Roman"/>
                <a:sym typeface="Times New Roman"/>
              </a:rPr>
              <a:t>The key motivation lies in simplifying the complex electoral process of India. Biometric EVM also tries to find out new methodologies to address verification of voters specially thumb impression of voter in this project. The technology also provides a secured confirmation to voters about their registered vote and addresses a issues of security and tampering of traditional EVMs The technology encourages fast counting of votes provide quick result of elections. </a:t>
            </a:r>
            <a:endParaRPr sz="1200">
              <a:solidFill>
                <a:srgbClr val="000000"/>
              </a:solidFill>
              <a:latin typeface="Times New Roman"/>
              <a:ea typeface="Times New Roman"/>
              <a:cs typeface="Times New Roman"/>
              <a:sym typeface="Times New Roman"/>
            </a:endParaRPr>
          </a:p>
          <a:p>
            <a:pPr marL="0" lvl="0" indent="0" algn="just" rtl="0">
              <a:lnSpc>
                <a:spcPct val="115000"/>
              </a:lnSpc>
              <a:spcBef>
                <a:spcPts val="0"/>
              </a:spcBef>
              <a:spcAft>
                <a:spcPts val="0"/>
              </a:spcAft>
              <a:buSzPts val="1300"/>
              <a:buNone/>
            </a:pPr>
            <a:endParaRPr sz="1200">
              <a:solidFill>
                <a:srgbClr val="000000"/>
              </a:solidFill>
              <a:latin typeface="Times New Roman"/>
              <a:ea typeface="Times New Roman"/>
              <a:cs typeface="Times New Roman"/>
              <a:sym typeface="Times New Roman"/>
            </a:endParaRPr>
          </a:p>
          <a:p>
            <a:pPr marL="0" lvl="0" indent="0" algn="just" rtl="0">
              <a:spcBef>
                <a:spcPts val="0"/>
              </a:spcBef>
              <a:spcAft>
                <a:spcPts val="0"/>
              </a:spcAft>
              <a:buNone/>
            </a:pPr>
            <a:r>
              <a:rPr lang="en-GB" sz="1200">
                <a:solidFill>
                  <a:srgbClr val="000000"/>
                </a:solidFill>
                <a:latin typeface="Times New Roman"/>
                <a:ea typeface="Times New Roman"/>
                <a:cs typeface="Times New Roman"/>
                <a:sym typeface="Times New Roman"/>
              </a:rPr>
              <a:t>The project uses a Raspberry Pi as a microprocessor of the technology. It uses fingerprint scanner for the verification of voters and single national database system of voters with SQL for database management. </a:t>
            </a:r>
            <a:endParaRPr sz="1200">
              <a:solidFill>
                <a:srgbClr val="000000"/>
              </a:solidFill>
              <a:latin typeface="Times New Roman"/>
              <a:ea typeface="Times New Roman"/>
              <a:cs typeface="Times New Roman"/>
              <a:sym typeface="Times New Roman"/>
            </a:endParaRPr>
          </a:p>
          <a:p>
            <a:pPr marL="0" lvl="0" indent="0" algn="just" rtl="0">
              <a:lnSpc>
                <a:spcPct val="115000"/>
              </a:lnSpc>
              <a:spcBef>
                <a:spcPts val="0"/>
              </a:spcBef>
              <a:spcAft>
                <a:spcPts val="0"/>
              </a:spcAft>
              <a:buSzPts val="1300"/>
              <a:buNone/>
            </a:pPr>
            <a:endParaRPr sz="1200">
              <a:solidFill>
                <a:srgbClr val="000000"/>
              </a:solidFill>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32"/>
          <p:cNvSpPr txBox="1">
            <a:spLocks noGrp="1"/>
          </p:cNvSpPr>
          <p:nvPr>
            <p:ph type="title"/>
          </p:nvPr>
        </p:nvSpPr>
        <p:spPr>
          <a:xfrm>
            <a:off x="727800" y="571125"/>
            <a:ext cx="76884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Counting Interface</a:t>
            </a:r>
            <a:endParaRPr/>
          </a:p>
        </p:txBody>
      </p:sp>
      <p:pic>
        <p:nvPicPr>
          <p:cNvPr id="211" name="Google Shape;211;p32"/>
          <p:cNvPicPr preferRelativeResize="0"/>
          <p:nvPr/>
        </p:nvPicPr>
        <p:blipFill>
          <a:blip r:embed="rId3">
            <a:alphaModFix/>
          </a:blip>
          <a:stretch>
            <a:fillRect/>
          </a:stretch>
        </p:blipFill>
        <p:spPr>
          <a:xfrm>
            <a:off x="352975" y="1407968"/>
            <a:ext cx="2568325" cy="1637179"/>
          </a:xfrm>
          <a:prstGeom prst="rect">
            <a:avLst/>
          </a:prstGeom>
          <a:noFill/>
          <a:ln>
            <a:noFill/>
          </a:ln>
        </p:spPr>
      </p:pic>
      <p:pic>
        <p:nvPicPr>
          <p:cNvPr id="212" name="Google Shape;212;p32"/>
          <p:cNvPicPr preferRelativeResize="0"/>
          <p:nvPr/>
        </p:nvPicPr>
        <p:blipFill>
          <a:blip r:embed="rId4">
            <a:alphaModFix/>
          </a:blip>
          <a:stretch>
            <a:fillRect/>
          </a:stretch>
        </p:blipFill>
        <p:spPr>
          <a:xfrm>
            <a:off x="352975" y="3346800"/>
            <a:ext cx="2596892" cy="1637175"/>
          </a:xfrm>
          <a:prstGeom prst="rect">
            <a:avLst/>
          </a:prstGeom>
          <a:noFill/>
          <a:ln>
            <a:noFill/>
          </a:ln>
        </p:spPr>
      </p:pic>
      <p:pic>
        <p:nvPicPr>
          <p:cNvPr id="213" name="Google Shape;213;p32"/>
          <p:cNvPicPr preferRelativeResize="0"/>
          <p:nvPr/>
        </p:nvPicPr>
        <p:blipFill>
          <a:blip r:embed="rId5">
            <a:alphaModFix/>
          </a:blip>
          <a:stretch>
            <a:fillRect/>
          </a:stretch>
        </p:blipFill>
        <p:spPr>
          <a:xfrm>
            <a:off x="3287838" y="1378563"/>
            <a:ext cx="2568325" cy="1614668"/>
          </a:xfrm>
          <a:prstGeom prst="rect">
            <a:avLst/>
          </a:prstGeom>
          <a:noFill/>
          <a:ln>
            <a:noFill/>
          </a:ln>
        </p:spPr>
      </p:pic>
      <p:pic>
        <p:nvPicPr>
          <p:cNvPr id="214" name="Google Shape;214;p32"/>
          <p:cNvPicPr preferRelativeResize="0"/>
          <p:nvPr/>
        </p:nvPicPr>
        <p:blipFill>
          <a:blip r:embed="rId6">
            <a:alphaModFix/>
          </a:blip>
          <a:stretch>
            <a:fillRect/>
          </a:stretch>
        </p:blipFill>
        <p:spPr>
          <a:xfrm>
            <a:off x="3273549" y="3347751"/>
            <a:ext cx="2596899" cy="1635280"/>
          </a:xfrm>
          <a:prstGeom prst="rect">
            <a:avLst/>
          </a:prstGeom>
          <a:noFill/>
          <a:ln>
            <a:noFill/>
          </a:ln>
        </p:spPr>
      </p:pic>
      <p:pic>
        <p:nvPicPr>
          <p:cNvPr id="215" name="Google Shape;215;p32"/>
          <p:cNvPicPr preferRelativeResize="0"/>
          <p:nvPr/>
        </p:nvPicPr>
        <p:blipFill>
          <a:blip r:embed="rId7">
            <a:alphaModFix/>
          </a:blip>
          <a:stretch>
            <a:fillRect/>
          </a:stretch>
        </p:blipFill>
        <p:spPr>
          <a:xfrm>
            <a:off x="6222700" y="1367301"/>
            <a:ext cx="2559075" cy="1614650"/>
          </a:xfrm>
          <a:prstGeom prst="rect">
            <a:avLst/>
          </a:prstGeom>
          <a:noFill/>
          <a:ln>
            <a:noFill/>
          </a:ln>
        </p:spPr>
      </p:pic>
      <p:pic>
        <p:nvPicPr>
          <p:cNvPr id="216" name="Google Shape;216;p32"/>
          <p:cNvPicPr preferRelativeResize="0"/>
          <p:nvPr/>
        </p:nvPicPr>
        <p:blipFill>
          <a:blip r:embed="rId8">
            <a:alphaModFix/>
          </a:blip>
          <a:stretch>
            <a:fillRect/>
          </a:stretch>
        </p:blipFill>
        <p:spPr>
          <a:xfrm>
            <a:off x="6203348" y="3346800"/>
            <a:ext cx="2597789" cy="16371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3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MISCELLANEOUS</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34"/>
          <p:cNvSpPr txBox="1">
            <a:spLocks noGrp="1"/>
          </p:cNvSpPr>
          <p:nvPr>
            <p:ph type="title"/>
          </p:nvPr>
        </p:nvSpPr>
        <p:spPr>
          <a:xfrm>
            <a:off x="727800" y="1436414"/>
            <a:ext cx="76884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Voting Flowchart</a:t>
            </a:r>
            <a:endParaRPr/>
          </a:p>
        </p:txBody>
      </p:sp>
      <p:pic>
        <p:nvPicPr>
          <p:cNvPr id="227" name="Google Shape;227;p34"/>
          <p:cNvPicPr preferRelativeResize="0"/>
          <p:nvPr/>
        </p:nvPicPr>
        <p:blipFill>
          <a:blip r:embed="rId3">
            <a:alphaModFix/>
          </a:blip>
          <a:stretch>
            <a:fillRect/>
          </a:stretch>
        </p:blipFill>
        <p:spPr>
          <a:xfrm>
            <a:off x="4310852" y="678875"/>
            <a:ext cx="4472058" cy="44646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3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Counting Flowchart</a:t>
            </a:r>
            <a:endParaRPr/>
          </a:p>
        </p:txBody>
      </p:sp>
      <p:pic>
        <p:nvPicPr>
          <p:cNvPr id="233" name="Google Shape;233;p35"/>
          <p:cNvPicPr preferRelativeResize="0"/>
          <p:nvPr/>
        </p:nvPicPr>
        <p:blipFill>
          <a:blip r:embed="rId3">
            <a:alphaModFix/>
          </a:blip>
          <a:stretch>
            <a:fillRect/>
          </a:stretch>
        </p:blipFill>
        <p:spPr>
          <a:xfrm>
            <a:off x="4322618" y="643925"/>
            <a:ext cx="4507064" cy="4499574"/>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36"/>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SMS Verification System</a:t>
            </a:r>
            <a:endParaRPr/>
          </a:p>
        </p:txBody>
      </p:sp>
      <p:sp>
        <p:nvSpPr>
          <p:cNvPr id="239" name="Google Shape;239;p36"/>
          <p:cNvSpPr txBox="1">
            <a:spLocks noGrp="1"/>
          </p:cNvSpPr>
          <p:nvPr>
            <p:ph type="body" idx="1"/>
          </p:nvPr>
        </p:nvSpPr>
        <p:spPr>
          <a:xfrm>
            <a:off x="729450" y="2078875"/>
            <a:ext cx="4119600" cy="22611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GB" sz="1200">
                <a:solidFill>
                  <a:srgbClr val="000000"/>
                </a:solidFill>
                <a:latin typeface="Times New Roman"/>
                <a:ea typeface="Times New Roman"/>
                <a:cs typeface="Times New Roman"/>
                <a:sym typeface="Times New Roman"/>
              </a:rPr>
              <a:t>The Biometric based Electronic Voting Machine uses a messaging service to inform voters about their vote and party which they voted for. In this project we have used third party system named FAST2SMS to send voter confirmation. The received message on voter's personal mobile phone is as: </a:t>
            </a:r>
            <a:endParaRPr sz="1200">
              <a:solidFill>
                <a:srgbClr val="000000"/>
              </a:solidFill>
              <a:latin typeface="Times New Roman"/>
              <a:ea typeface="Times New Roman"/>
              <a:cs typeface="Times New Roman"/>
              <a:sym typeface="Times New Roman"/>
            </a:endParaRPr>
          </a:p>
          <a:p>
            <a:pPr marL="0" lvl="0" indent="0" algn="l" rtl="0">
              <a:spcBef>
                <a:spcPts val="0"/>
              </a:spcBef>
              <a:spcAft>
                <a:spcPts val="0"/>
              </a:spcAft>
              <a:buNone/>
            </a:pPr>
            <a:endParaRPr/>
          </a:p>
        </p:txBody>
      </p:sp>
      <p:pic>
        <p:nvPicPr>
          <p:cNvPr id="240" name="Google Shape;240;p36"/>
          <p:cNvPicPr preferRelativeResize="0"/>
          <p:nvPr/>
        </p:nvPicPr>
        <p:blipFill>
          <a:blip r:embed="rId3">
            <a:alphaModFix/>
          </a:blip>
          <a:stretch>
            <a:fillRect/>
          </a:stretch>
        </p:blipFill>
        <p:spPr>
          <a:xfrm>
            <a:off x="1420327" y="3779626"/>
            <a:ext cx="1766163" cy="535200"/>
          </a:xfrm>
          <a:prstGeom prst="rect">
            <a:avLst/>
          </a:prstGeom>
          <a:noFill/>
          <a:ln>
            <a:noFill/>
          </a:ln>
        </p:spPr>
      </p:pic>
      <p:pic>
        <p:nvPicPr>
          <p:cNvPr id="241" name="Google Shape;241;p36"/>
          <p:cNvPicPr preferRelativeResize="0"/>
          <p:nvPr/>
        </p:nvPicPr>
        <p:blipFill>
          <a:blip r:embed="rId4">
            <a:alphaModFix/>
          </a:blip>
          <a:stretch>
            <a:fillRect/>
          </a:stretch>
        </p:blipFill>
        <p:spPr>
          <a:xfrm>
            <a:off x="5680300" y="1853850"/>
            <a:ext cx="2737852" cy="2147202"/>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37"/>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RESULT</a:t>
            </a:r>
            <a:endParaRPr/>
          </a:p>
        </p:txBody>
      </p:sp>
      <p:sp>
        <p:nvSpPr>
          <p:cNvPr id="247" name="Google Shape;247;p37"/>
          <p:cNvSpPr txBox="1">
            <a:spLocks noGrp="1"/>
          </p:cNvSpPr>
          <p:nvPr>
            <p:ph type="body" idx="1"/>
          </p:nvPr>
        </p:nvSpPr>
        <p:spPr>
          <a:xfrm>
            <a:off x="727651" y="2052411"/>
            <a:ext cx="7688700" cy="283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The Biometric based Electronic Voting Machine was tested successfully at all objectives. The results of the system were positive and reliable. The fingerprint scanning system is providing fast authentication and entry to voting for their respective constituency. The verification message with name and party they have voted for is quickly delivered on the registered mobile number of voter. The machine keeps the count of all votes flawlessly without revealing the secrecy of voters. The counts sync to the server first before entering to calculate results of election. These results provide a silver line to use this system for voting than traditional EVMs.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38"/>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CONCLUSION</a:t>
            </a:r>
            <a:endParaRPr/>
          </a:p>
        </p:txBody>
      </p:sp>
      <p:sp>
        <p:nvSpPr>
          <p:cNvPr id="253" name="Google Shape;253;p38"/>
          <p:cNvSpPr txBox="1">
            <a:spLocks noGrp="1"/>
          </p:cNvSpPr>
          <p:nvPr>
            <p:ph type="body" idx="1"/>
          </p:nvPr>
        </p:nvSpPr>
        <p:spPr>
          <a:xfrm>
            <a:off x="729450" y="2066697"/>
            <a:ext cx="7688700" cy="3076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As India is considered as the largest democracy in the world, Safe and accurate elections must take place to protect democracy in India. By using this Biometric based EVM we can ensure the most secure, safe and accurate elections. Biometric authentication makes sure that no fake votes are casted and prevents multiple voting. The centralised database used to cast distance voting and solve the participation problems of migrants in elections. The instant results lower the chances of tampering the EVMs for result and display the nationwide results on each Machine instantly when Election Day ends. This way Biometric based EVM helps to overcome the drawbacks of the current EVM system. As current EVM’s integrity and accuracy is in doubt as a result of various elements in society and officials. Therefore we can say that implementation of Biometric based EVM can provide a transparent, fair, secure and accurate election process in India than traditional EVMs and thus hold strong roots of democracy in our country.</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39"/>
          <p:cNvSpPr txBox="1">
            <a:spLocks noGrp="1"/>
          </p:cNvSpPr>
          <p:nvPr>
            <p:ph type="title"/>
          </p:nvPr>
        </p:nvSpPr>
        <p:spPr>
          <a:xfrm>
            <a:off x="727650" y="12814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LIMITATIONS</a:t>
            </a:r>
            <a:endParaRPr/>
          </a:p>
        </p:txBody>
      </p:sp>
      <p:sp>
        <p:nvSpPr>
          <p:cNvPr id="259" name="Google Shape;259;p39"/>
          <p:cNvSpPr txBox="1">
            <a:spLocks noGrp="1"/>
          </p:cNvSpPr>
          <p:nvPr>
            <p:ph type="body" idx="1"/>
          </p:nvPr>
        </p:nvSpPr>
        <p:spPr>
          <a:xfrm>
            <a:off x="727650" y="1816650"/>
            <a:ext cx="7688700" cy="3327000"/>
          </a:xfrm>
          <a:prstGeom prst="rect">
            <a:avLst/>
          </a:prstGeom>
        </p:spPr>
        <p:txBody>
          <a:bodyPr spcFirstLastPara="1" wrap="square" lIns="91425" tIns="91425" rIns="91425" bIns="91425" anchor="t" anchorCtr="0">
            <a:noAutofit/>
          </a:bodyPr>
          <a:lstStyle/>
          <a:p>
            <a:pPr marL="457200" lvl="0" indent="-323850" algn="just" rtl="0">
              <a:lnSpc>
                <a:spcPct val="100000"/>
              </a:lnSpc>
              <a:spcBef>
                <a:spcPts val="0"/>
              </a:spcBef>
              <a:spcAft>
                <a:spcPts val="0"/>
              </a:spcAft>
              <a:buClr>
                <a:srgbClr val="000000"/>
              </a:buClr>
              <a:buSzPts val="1500"/>
              <a:buFont typeface="Times New Roman"/>
              <a:buAutoNum type="arabicPeriod"/>
            </a:pPr>
            <a:r>
              <a:rPr lang="en-GB" sz="1500">
                <a:solidFill>
                  <a:srgbClr val="000000"/>
                </a:solidFill>
                <a:latin typeface="Times New Roman"/>
                <a:ea typeface="Times New Roman"/>
                <a:cs typeface="Times New Roman"/>
                <a:sym typeface="Times New Roman"/>
              </a:rPr>
              <a:t>The verification of fingerprints may take some time extra than expected for the centralised database due to huge number of voters for election. </a:t>
            </a:r>
            <a:endParaRPr sz="1500">
              <a:solidFill>
                <a:srgbClr val="000000"/>
              </a:solidFill>
              <a:latin typeface="Times New Roman"/>
              <a:ea typeface="Times New Roman"/>
              <a:cs typeface="Times New Roman"/>
              <a:sym typeface="Times New Roman"/>
            </a:endParaRPr>
          </a:p>
          <a:p>
            <a:pPr marL="457200" lvl="0" indent="-323850" algn="just" rtl="0">
              <a:lnSpc>
                <a:spcPct val="100000"/>
              </a:lnSpc>
              <a:spcBef>
                <a:spcPts val="0"/>
              </a:spcBef>
              <a:spcAft>
                <a:spcPts val="0"/>
              </a:spcAft>
              <a:buClr>
                <a:srgbClr val="000000"/>
              </a:buClr>
              <a:buSzPts val="1500"/>
              <a:buFont typeface="Times New Roman"/>
              <a:buAutoNum type="arabicPeriod"/>
            </a:pPr>
            <a:r>
              <a:rPr lang="en-GB" sz="1500">
                <a:solidFill>
                  <a:srgbClr val="000000"/>
                </a:solidFill>
                <a:latin typeface="Times New Roman"/>
                <a:ea typeface="Times New Roman"/>
                <a:cs typeface="Times New Roman"/>
                <a:sym typeface="Times New Roman"/>
              </a:rPr>
              <a:t>The Biometric authentication of voters can be challenging for physically disabled people. </a:t>
            </a:r>
            <a:endParaRPr sz="1500">
              <a:solidFill>
                <a:srgbClr val="000000"/>
              </a:solidFill>
              <a:latin typeface="Times New Roman"/>
              <a:ea typeface="Times New Roman"/>
              <a:cs typeface="Times New Roman"/>
              <a:sym typeface="Times New Roman"/>
            </a:endParaRPr>
          </a:p>
          <a:p>
            <a:pPr marL="457200" lvl="0" indent="-323850" algn="just" rtl="0">
              <a:lnSpc>
                <a:spcPct val="100000"/>
              </a:lnSpc>
              <a:spcBef>
                <a:spcPts val="0"/>
              </a:spcBef>
              <a:spcAft>
                <a:spcPts val="0"/>
              </a:spcAft>
              <a:buClr>
                <a:srgbClr val="000000"/>
              </a:buClr>
              <a:buSzPts val="1500"/>
              <a:buFont typeface="Times New Roman"/>
              <a:buAutoNum type="arabicPeriod"/>
            </a:pPr>
            <a:r>
              <a:rPr lang="en-GB" sz="1500">
                <a:solidFill>
                  <a:srgbClr val="000000"/>
                </a:solidFill>
                <a:latin typeface="Times New Roman"/>
                <a:ea typeface="Times New Roman"/>
                <a:cs typeface="Times New Roman"/>
                <a:sym typeface="Times New Roman"/>
              </a:rPr>
              <a:t>Performance can be fluctuate to environmental conditions, badly maintained systems, age groups, etc. </a:t>
            </a:r>
            <a:endParaRPr sz="1500">
              <a:solidFill>
                <a:srgbClr val="000000"/>
              </a:solidFill>
              <a:latin typeface="Times New Roman"/>
              <a:ea typeface="Times New Roman"/>
              <a:cs typeface="Times New Roman"/>
              <a:sym typeface="Times New Roman"/>
            </a:endParaRPr>
          </a:p>
          <a:p>
            <a:pPr marL="457200" lvl="0" indent="-323850" algn="just" rtl="0">
              <a:lnSpc>
                <a:spcPct val="100000"/>
              </a:lnSpc>
              <a:spcBef>
                <a:spcPts val="0"/>
              </a:spcBef>
              <a:spcAft>
                <a:spcPts val="0"/>
              </a:spcAft>
              <a:buClr>
                <a:srgbClr val="000000"/>
              </a:buClr>
              <a:buSzPts val="1500"/>
              <a:buFont typeface="Times New Roman"/>
              <a:buAutoNum type="arabicPeriod"/>
            </a:pPr>
            <a:r>
              <a:rPr lang="en-GB" sz="1500">
                <a:solidFill>
                  <a:srgbClr val="000000"/>
                </a:solidFill>
                <a:latin typeface="Times New Roman"/>
                <a:ea typeface="Times New Roman"/>
                <a:cs typeface="Times New Roman"/>
                <a:sym typeface="Times New Roman"/>
              </a:rPr>
              <a:t>The Biometric identifiers of voters cannot be changed, if compromised. </a:t>
            </a:r>
            <a:endParaRPr sz="1500">
              <a:solidFill>
                <a:srgbClr val="000000"/>
              </a:solidFill>
              <a:latin typeface="Times New Roman"/>
              <a:ea typeface="Times New Roman"/>
              <a:cs typeface="Times New Roman"/>
              <a:sym typeface="Times New Roman"/>
            </a:endParaRPr>
          </a:p>
          <a:p>
            <a:pPr marL="457200" lvl="0" indent="-323850" algn="just" rtl="0">
              <a:lnSpc>
                <a:spcPct val="100000"/>
              </a:lnSpc>
              <a:spcBef>
                <a:spcPts val="0"/>
              </a:spcBef>
              <a:spcAft>
                <a:spcPts val="0"/>
              </a:spcAft>
              <a:buClr>
                <a:srgbClr val="000000"/>
              </a:buClr>
              <a:buSzPts val="1500"/>
              <a:buFont typeface="Times New Roman"/>
              <a:buAutoNum type="arabicPeriod"/>
            </a:pPr>
            <a:r>
              <a:rPr lang="en-GB" sz="1500">
                <a:solidFill>
                  <a:srgbClr val="000000"/>
                </a:solidFill>
                <a:latin typeface="Times New Roman"/>
                <a:ea typeface="Times New Roman"/>
                <a:cs typeface="Times New Roman"/>
                <a:sym typeface="Times New Roman"/>
              </a:rPr>
              <a:t>Distance voting can lead to problem of voters management in densely populated areas. </a:t>
            </a:r>
            <a:endParaRPr sz="1500">
              <a:solidFill>
                <a:srgbClr val="000000"/>
              </a:solidFill>
              <a:latin typeface="Times New Roman"/>
              <a:ea typeface="Times New Roman"/>
              <a:cs typeface="Times New Roman"/>
              <a:sym typeface="Times New Roman"/>
            </a:endParaRPr>
          </a:p>
          <a:p>
            <a:pPr marL="457200" lvl="0" indent="-323850" algn="just" rtl="0">
              <a:lnSpc>
                <a:spcPct val="100000"/>
              </a:lnSpc>
              <a:spcBef>
                <a:spcPts val="0"/>
              </a:spcBef>
              <a:spcAft>
                <a:spcPts val="0"/>
              </a:spcAft>
              <a:buClr>
                <a:srgbClr val="000000"/>
              </a:buClr>
              <a:buSzPts val="1500"/>
              <a:buFont typeface="Times New Roman"/>
              <a:buAutoNum type="arabicPeriod"/>
            </a:pPr>
            <a:r>
              <a:rPr lang="en-GB" sz="1500">
                <a:solidFill>
                  <a:srgbClr val="000000"/>
                </a:solidFill>
                <a:latin typeface="Times New Roman"/>
                <a:ea typeface="Times New Roman"/>
                <a:cs typeface="Times New Roman"/>
                <a:sym typeface="Times New Roman"/>
              </a:rPr>
              <a:t>There are chances of breaching the secrecy of mobile phones of voters to learn about their voting patterns.</a:t>
            </a:r>
            <a:endParaRPr sz="1500">
              <a:solidFill>
                <a:srgbClr val="000000"/>
              </a:solidFill>
              <a:latin typeface="Times New Roman"/>
              <a:ea typeface="Times New Roman"/>
              <a:cs typeface="Times New Roman"/>
              <a:sym typeface="Times New Roman"/>
            </a:endParaRPr>
          </a:p>
          <a:p>
            <a:pPr marL="457200" lvl="0" indent="-323850" algn="just" rtl="0">
              <a:lnSpc>
                <a:spcPct val="100000"/>
              </a:lnSpc>
              <a:spcBef>
                <a:spcPts val="0"/>
              </a:spcBef>
              <a:spcAft>
                <a:spcPts val="0"/>
              </a:spcAft>
              <a:buClr>
                <a:srgbClr val="000000"/>
              </a:buClr>
              <a:buSzPts val="1500"/>
              <a:buFont typeface="Times New Roman"/>
              <a:buAutoNum type="arabicPeriod"/>
            </a:pPr>
            <a:r>
              <a:rPr lang="en-GB" sz="1500">
                <a:solidFill>
                  <a:srgbClr val="000000"/>
                </a:solidFill>
                <a:latin typeface="Times New Roman"/>
                <a:ea typeface="Times New Roman"/>
                <a:cs typeface="Times New Roman"/>
                <a:sym typeface="Times New Roman"/>
              </a:rPr>
              <a:t>The reduction in time to vote and count can lead to administering as well as law and order issues.</a:t>
            </a:r>
            <a:endParaRPr sz="160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40"/>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FUTURE SCOPE</a:t>
            </a:r>
            <a:endParaRPr/>
          </a:p>
        </p:txBody>
      </p:sp>
      <p:sp>
        <p:nvSpPr>
          <p:cNvPr id="265" name="Google Shape;265;p40"/>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First thing can be done is, the system of authentication with fingerprint scanning can be extended to a multi-biometric system including retina scan, face recognition etc. Second, the UIDAI already has the biometric database of all Indian nationals in the form of AADHAR [5]. The biometric data can be used as a centralise voters database and can be modified from election to elections as per requirement. The already existing data would reduce the the efforts to allot voter id cards to each new voter and can directly recommend him to vote when he/she is qualified to vote by age. Third, the voting process can be shifted to Blockchain Technology for better security of the elections and lowering the chances of tampering.</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41"/>
          <p:cNvSpPr txBox="1">
            <a:spLocks noGrp="1"/>
          </p:cNvSpPr>
          <p:nvPr>
            <p:ph type="title"/>
          </p:nvPr>
        </p:nvSpPr>
        <p:spPr>
          <a:xfrm>
            <a:off x="729450" y="1443448"/>
            <a:ext cx="7021200" cy="2985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5"/>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INTRODUCTION</a:t>
            </a:r>
            <a:endParaRPr/>
          </a:p>
        </p:txBody>
      </p:sp>
      <p:sp>
        <p:nvSpPr>
          <p:cNvPr id="100" name="Google Shape;100;p15"/>
          <p:cNvSpPr txBox="1">
            <a:spLocks noGrp="1"/>
          </p:cNvSpPr>
          <p:nvPr>
            <p:ph type="body" idx="1"/>
          </p:nvPr>
        </p:nvSpPr>
        <p:spPr>
          <a:xfrm>
            <a:off x="729450" y="2144796"/>
            <a:ext cx="7688700" cy="22611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GB" sz="1200">
                <a:solidFill>
                  <a:srgbClr val="000000"/>
                </a:solidFill>
                <a:latin typeface="Times New Roman"/>
                <a:ea typeface="Times New Roman"/>
                <a:cs typeface="Times New Roman"/>
                <a:sym typeface="Times New Roman"/>
              </a:rPr>
              <a:t>India is largest democracy in the world with 910 million voters and election as a complex and time consuming exercise. To simplify this excerise the project develops the Biometric based Electronic Voting Machine which uses thumb impression for voter identification. The technology  allows distance voting by directing the voter as per his registered constituency. The EVM also notifies voter about his registered vote with a message of confirmation on a registered mobile number. This model also enables fast election results by on time updation of vote counts of all constituencies. </a:t>
            </a:r>
            <a:endParaRPr sz="1200">
              <a:solidFill>
                <a:srgbClr val="000000"/>
              </a:solidFill>
              <a:latin typeface="Times New Roman"/>
              <a:ea typeface="Times New Roman"/>
              <a:cs typeface="Times New Roman"/>
              <a:sym typeface="Times New Roman"/>
            </a:endParaRPr>
          </a:p>
          <a:p>
            <a:pPr marL="0" lvl="0" indent="0" algn="just" rtl="0">
              <a:spcBef>
                <a:spcPts val="0"/>
              </a:spcBef>
              <a:spcAft>
                <a:spcPts val="0"/>
              </a:spcAft>
              <a:buNone/>
            </a:pPr>
            <a:endParaRPr sz="1200">
              <a:solidFill>
                <a:srgbClr val="000000"/>
              </a:solidFill>
              <a:latin typeface="Times New Roman"/>
              <a:ea typeface="Times New Roman"/>
              <a:cs typeface="Times New Roman"/>
              <a:sym typeface="Times New Roman"/>
            </a:endParaRPr>
          </a:p>
          <a:p>
            <a:pPr marL="0" lvl="0" indent="0" algn="just" rtl="0">
              <a:spcBef>
                <a:spcPts val="0"/>
              </a:spcBef>
              <a:spcAft>
                <a:spcPts val="0"/>
              </a:spcAft>
              <a:buNone/>
            </a:pPr>
            <a:r>
              <a:rPr lang="en-GB" sz="1200">
                <a:solidFill>
                  <a:srgbClr val="000000"/>
                </a:solidFill>
                <a:latin typeface="Times New Roman"/>
                <a:ea typeface="Times New Roman"/>
                <a:cs typeface="Times New Roman"/>
                <a:sym typeface="Times New Roman"/>
              </a:rPr>
              <a:t>The project addresses some of the key challenges in electoral system of India and tries to simplify it for the citizens using simple technology.</a:t>
            </a:r>
            <a:endParaRPr sz="1200">
              <a:solidFill>
                <a:srgbClr val="000000"/>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6"/>
          <p:cNvSpPr txBox="1">
            <a:spLocks noGrp="1"/>
          </p:cNvSpPr>
          <p:nvPr>
            <p:ph type="title"/>
          </p:nvPr>
        </p:nvSpPr>
        <p:spPr>
          <a:xfrm>
            <a:off x="730000" y="1318650"/>
            <a:ext cx="4079100" cy="168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PROBLEM </a:t>
            </a:r>
            <a:endParaRPr/>
          </a:p>
          <a:p>
            <a:pPr marL="0" lvl="0" indent="0" algn="l" rtl="0">
              <a:spcBef>
                <a:spcPts val="0"/>
              </a:spcBef>
              <a:spcAft>
                <a:spcPts val="0"/>
              </a:spcAft>
              <a:buNone/>
            </a:pPr>
            <a:r>
              <a:rPr lang="en-GB"/>
              <a:t>STATEMENT</a:t>
            </a:r>
            <a:endParaRPr/>
          </a:p>
        </p:txBody>
      </p:sp>
      <p:sp>
        <p:nvSpPr>
          <p:cNvPr id="106" name="Google Shape;106;p16"/>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Problem Definition: </a:t>
            </a:r>
            <a:endParaRPr/>
          </a:p>
          <a:p>
            <a:pPr marL="0" lvl="0" indent="0" algn="just" rtl="0">
              <a:lnSpc>
                <a:spcPct val="115000"/>
              </a:lnSpc>
              <a:spcBef>
                <a:spcPts val="0"/>
              </a:spcBef>
              <a:spcAft>
                <a:spcPts val="0"/>
              </a:spcAft>
              <a:buNone/>
            </a:pPr>
            <a:r>
              <a:rPr lang="en-GB" sz="1200">
                <a:solidFill>
                  <a:srgbClr val="000000"/>
                </a:solidFill>
                <a:latin typeface="Times New Roman"/>
                <a:ea typeface="Times New Roman"/>
                <a:cs typeface="Times New Roman"/>
                <a:sym typeface="Times New Roman"/>
              </a:rPr>
              <a:t>The malfunctions of electoral system due to bogus voting and less participation of voters.</a:t>
            </a:r>
            <a:endParaRPr sz="1200">
              <a:solidFill>
                <a:srgbClr val="000000"/>
              </a:solidFill>
              <a:latin typeface="Times New Roman"/>
              <a:ea typeface="Times New Roman"/>
              <a:cs typeface="Times New Roman"/>
              <a:sym typeface="Times New Roman"/>
            </a:endParaRPr>
          </a:p>
          <a:p>
            <a:pPr marL="0" lvl="0" indent="0" algn="l" rtl="0">
              <a:spcBef>
                <a:spcPts val="0"/>
              </a:spcBef>
              <a:spcAft>
                <a:spcPts val="0"/>
              </a:spcAft>
              <a:buNone/>
            </a:pPr>
            <a:endParaRPr/>
          </a:p>
        </p:txBody>
      </p:sp>
      <p:sp>
        <p:nvSpPr>
          <p:cNvPr id="107" name="Google Shape;107;p16"/>
          <p:cNvSpPr txBox="1">
            <a:spLocks noGrp="1"/>
          </p:cNvSpPr>
          <p:nvPr>
            <p:ph type="body" idx="2"/>
          </p:nvPr>
        </p:nvSpPr>
        <p:spPr>
          <a:xfrm>
            <a:off x="4809100" y="557100"/>
            <a:ext cx="4079100" cy="40293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GB" sz="1100"/>
              <a:t>Context:</a:t>
            </a:r>
            <a:endParaRPr sz="1100"/>
          </a:p>
          <a:p>
            <a:pPr marL="0" lvl="0" indent="0" algn="just" rtl="0">
              <a:lnSpc>
                <a:spcPct val="150000"/>
              </a:lnSpc>
              <a:spcBef>
                <a:spcPts val="0"/>
              </a:spcBef>
              <a:spcAft>
                <a:spcPts val="0"/>
              </a:spcAft>
              <a:buNone/>
            </a:pPr>
            <a:r>
              <a:rPr lang="en-GB" sz="1100">
                <a:solidFill>
                  <a:srgbClr val="000000"/>
                </a:solidFill>
                <a:latin typeface="Times New Roman"/>
                <a:ea typeface="Times New Roman"/>
                <a:cs typeface="Times New Roman"/>
                <a:sym typeface="Times New Roman"/>
              </a:rPr>
              <a:t>There are several instances where bogus voting trends in the news during elections. The credibility of traditional EVMs is always questioned by opposition due to complex voting procedures and insufficient verification of votes. This project suggests some efficient model to resolve the issues. </a:t>
            </a:r>
            <a:endParaRPr sz="1100">
              <a:solidFill>
                <a:srgbClr val="000000"/>
              </a:solidFill>
              <a:latin typeface="Times New Roman"/>
              <a:ea typeface="Times New Roman"/>
              <a:cs typeface="Times New Roman"/>
              <a:sym typeface="Times New Roman"/>
            </a:endParaRPr>
          </a:p>
          <a:p>
            <a:pPr marL="0" lvl="0" indent="0" algn="just" rtl="0">
              <a:lnSpc>
                <a:spcPct val="150000"/>
              </a:lnSpc>
              <a:spcBef>
                <a:spcPts val="0"/>
              </a:spcBef>
              <a:spcAft>
                <a:spcPts val="0"/>
              </a:spcAft>
              <a:buNone/>
            </a:pPr>
            <a:endParaRPr sz="1100">
              <a:solidFill>
                <a:srgbClr val="000000"/>
              </a:solidFill>
              <a:latin typeface="Times New Roman"/>
              <a:ea typeface="Times New Roman"/>
              <a:cs typeface="Times New Roman"/>
              <a:sym typeface="Times New Roman"/>
            </a:endParaRPr>
          </a:p>
          <a:p>
            <a:pPr marL="0" lvl="0" indent="0" algn="l" rtl="0">
              <a:lnSpc>
                <a:spcPct val="150000"/>
              </a:lnSpc>
              <a:spcBef>
                <a:spcPts val="0"/>
              </a:spcBef>
              <a:spcAft>
                <a:spcPts val="0"/>
              </a:spcAft>
              <a:buNone/>
            </a:pPr>
            <a:r>
              <a:rPr lang="en-GB" sz="1100"/>
              <a:t>Relevance:</a:t>
            </a:r>
            <a:endParaRPr sz="1100"/>
          </a:p>
          <a:p>
            <a:pPr marL="0" lvl="0" indent="0" algn="just" rtl="0">
              <a:lnSpc>
                <a:spcPct val="150000"/>
              </a:lnSpc>
              <a:spcBef>
                <a:spcPts val="0"/>
              </a:spcBef>
              <a:spcAft>
                <a:spcPts val="0"/>
              </a:spcAft>
              <a:buNone/>
            </a:pPr>
            <a:r>
              <a:rPr lang="en-GB" sz="1100">
                <a:solidFill>
                  <a:srgbClr val="000000"/>
                </a:solidFill>
                <a:latin typeface="Times New Roman"/>
                <a:ea typeface="Times New Roman"/>
                <a:cs typeface="Times New Roman"/>
                <a:sym typeface="Times New Roman"/>
              </a:rPr>
              <a:t>Low voter turnout has been shown to have negative associations with social cohesion and civic engagement. The free and fair elections can contribute highly to elect honest &amp; wokaholic leaders for development of region. Electoral Process is start of the democracy and glitches in it can have serious impact on the human development addressing this problem we have developed Biometric based Electronic Voting Machine. </a:t>
            </a:r>
            <a:endParaRPr sz="1100">
              <a:solidFill>
                <a:srgbClr val="000000"/>
              </a:solidFill>
              <a:latin typeface="Times New Roman"/>
              <a:ea typeface="Times New Roman"/>
              <a:cs typeface="Times New Roman"/>
              <a:sym typeface="Times New Roman"/>
            </a:endParaRPr>
          </a:p>
          <a:p>
            <a:pPr marL="0" lvl="0" indent="0" algn="l" rtl="0">
              <a:lnSpc>
                <a:spcPct val="150000"/>
              </a:lnSpc>
              <a:spcBef>
                <a:spcPts val="0"/>
              </a:spcBef>
              <a:spcAft>
                <a:spcPts val="0"/>
              </a:spcAft>
              <a:buNone/>
            </a:pPr>
            <a:endParaRPr sz="1100"/>
          </a:p>
          <a:p>
            <a:pPr marL="0" lvl="0" indent="0" algn="just" rtl="0">
              <a:lnSpc>
                <a:spcPct val="150000"/>
              </a:lnSpc>
              <a:spcBef>
                <a:spcPts val="0"/>
              </a:spcBef>
              <a:spcAft>
                <a:spcPts val="0"/>
              </a:spcAft>
              <a:buNone/>
            </a:pPr>
            <a:endParaRPr sz="1100">
              <a:solidFill>
                <a:srgbClr val="000000"/>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7"/>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OBJECTIVE</a:t>
            </a:r>
            <a:endParaRPr/>
          </a:p>
        </p:txBody>
      </p:sp>
      <p:sp>
        <p:nvSpPr>
          <p:cNvPr id="113" name="Google Shape;113;p17"/>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0" lvl="0" indent="0" algn="just" rtl="0">
              <a:lnSpc>
                <a:spcPct val="200000"/>
              </a:lnSpc>
              <a:spcBef>
                <a:spcPts val="0"/>
              </a:spcBef>
              <a:spcAft>
                <a:spcPts val="0"/>
              </a:spcAft>
              <a:buNone/>
            </a:pPr>
            <a:r>
              <a:rPr lang="en-GB" sz="1200">
                <a:solidFill>
                  <a:srgbClr val="000000"/>
                </a:solidFill>
                <a:latin typeface="Times New Roman"/>
                <a:ea typeface="Times New Roman"/>
                <a:cs typeface="Times New Roman"/>
                <a:sym typeface="Times New Roman"/>
              </a:rPr>
              <a:t>The Biometric based Electronic Voting Machine intends to: </a:t>
            </a:r>
            <a:endParaRPr sz="1200">
              <a:solidFill>
                <a:srgbClr val="000000"/>
              </a:solidFill>
              <a:latin typeface="Times New Roman"/>
              <a:ea typeface="Times New Roman"/>
              <a:cs typeface="Times New Roman"/>
              <a:sym typeface="Times New Roman"/>
            </a:endParaRPr>
          </a:p>
          <a:p>
            <a:pPr marL="457200" lvl="0" indent="-304800" algn="just" rtl="0">
              <a:lnSpc>
                <a:spcPct val="200000"/>
              </a:lnSpc>
              <a:spcBef>
                <a:spcPts val="0"/>
              </a:spcBef>
              <a:spcAft>
                <a:spcPts val="0"/>
              </a:spcAft>
              <a:buClr>
                <a:srgbClr val="000000"/>
              </a:buClr>
              <a:buSzPts val="1200"/>
              <a:buFont typeface="Times New Roman"/>
              <a:buAutoNum type="arabicPeriod"/>
            </a:pPr>
            <a:r>
              <a:rPr lang="en-GB" sz="1200">
                <a:solidFill>
                  <a:srgbClr val="000000"/>
                </a:solidFill>
                <a:latin typeface="Times New Roman"/>
                <a:ea typeface="Times New Roman"/>
                <a:cs typeface="Times New Roman"/>
                <a:sym typeface="Times New Roman"/>
              </a:rPr>
              <a:t>Centralise single database of all voters in election.</a:t>
            </a:r>
            <a:endParaRPr sz="1200">
              <a:solidFill>
                <a:srgbClr val="000000"/>
              </a:solidFill>
              <a:latin typeface="Times New Roman"/>
              <a:ea typeface="Times New Roman"/>
              <a:cs typeface="Times New Roman"/>
              <a:sym typeface="Times New Roman"/>
            </a:endParaRPr>
          </a:p>
          <a:p>
            <a:pPr marL="457200" lvl="0" indent="-304800" algn="just" rtl="0">
              <a:lnSpc>
                <a:spcPct val="200000"/>
              </a:lnSpc>
              <a:spcBef>
                <a:spcPts val="0"/>
              </a:spcBef>
              <a:spcAft>
                <a:spcPts val="0"/>
              </a:spcAft>
              <a:buClr>
                <a:srgbClr val="000000"/>
              </a:buClr>
              <a:buSzPts val="1200"/>
              <a:buFont typeface="Times New Roman"/>
              <a:buAutoNum type="arabicPeriod"/>
            </a:pPr>
            <a:r>
              <a:rPr lang="en-GB" sz="1200">
                <a:solidFill>
                  <a:srgbClr val="000000"/>
                </a:solidFill>
                <a:latin typeface="Times New Roman"/>
                <a:ea typeface="Times New Roman"/>
                <a:cs typeface="Times New Roman"/>
                <a:sym typeface="Times New Roman"/>
              </a:rPr>
              <a:t>Develop a fingerprint based unique voting system. </a:t>
            </a:r>
            <a:endParaRPr sz="1200">
              <a:solidFill>
                <a:srgbClr val="000000"/>
              </a:solidFill>
              <a:latin typeface="Times New Roman"/>
              <a:ea typeface="Times New Roman"/>
              <a:cs typeface="Times New Roman"/>
              <a:sym typeface="Times New Roman"/>
            </a:endParaRPr>
          </a:p>
          <a:p>
            <a:pPr marL="457200" lvl="0" indent="-304800" algn="just" rtl="0">
              <a:lnSpc>
                <a:spcPct val="200000"/>
              </a:lnSpc>
              <a:spcBef>
                <a:spcPts val="0"/>
              </a:spcBef>
              <a:spcAft>
                <a:spcPts val="0"/>
              </a:spcAft>
              <a:buClr>
                <a:srgbClr val="000000"/>
              </a:buClr>
              <a:buSzPts val="1200"/>
              <a:buFont typeface="Times New Roman"/>
              <a:buAutoNum type="arabicPeriod"/>
            </a:pPr>
            <a:r>
              <a:rPr lang="en-GB" sz="1200">
                <a:solidFill>
                  <a:srgbClr val="000000"/>
                </a:solidFill>
                <a:latin typeface="Times New Roman"/>
                <a:ea typeface="Times New Roman"/>
                <a:cs typeface="Times New Roman"/>
                <a:sym typeface="Times New Roman"/>
              </a:rPr>
              <a:t>Enable the distance voting in elections </a:t>
            </a:r>
            <a:endParaRPr sz="1200">
              <a:solidFill>
                <a:srgbClr val="000000"/>
              </a:solidFill>
              <a:latin typeface="Times New Roman"/>
              <a:ea typeface="Times New Roman"/>
              <a:cs typeface="Times New Roman"/>
              <a:sym typeface="Times New Roman"/>
            </a:endParaRPr>
          </a:p>
          <a:p>
            <a:pPr marL="457200" lvl="0" indent="-304800" algn="just" rtl="0">
              <a:lnSpc>
                <a:spcPct val="200000"/>
              </a:lnSpc>
              <a:spcBef>
                <a:spcPts val="0"/>
              </a:spcBef>
              <a:spcAft>
                <a:spcPts val="0"/>
              </a:spcAft>
              <a:buClr>
                <a:srgbClr val="000000"/>
              </a:buClr>
              <a:buSzPts val="1200"/>
              <a:buFont typeface="Times New Roman"/>
              <a:buAutoNum type="arabicPeriod"/>
            </a:pPr>
            <a:r>
              <a:rPr lang="en-GB" sz="1200">
                <a:solidFill>
                  <a:srgbClr val="000000"/>
                </a:solidFill>
                <a:latin typeface="Times New Roman"/>
                <a:ea typeface="Times New Roman"/>
                <a:cs typeface="Times New Roman"/>
                <a:sym typeface="Times New Roman"/>
              </a:rPr>
              <a:t>Provide SMS based vote verification for voters. </a:t>
            </a:r>
            <a:endParaRPr sz="1200">
              <a:solidFill>
                <a:srgbClr val="000000"/>
              </a:solidFill>
              <a:latin typeface="Times New Roman"/>
              <a:ea typeface="Times New Roman"/>
              <a:cs typeface="Times New Roman"/>
              <a:sym typeface="Times New Roman"/>
            </a:endParaRPr>
          </a:p>
          <a:p>
            <a:pPr marL="457200" lvl="0" indent="-304800" algn="just" rtl="0">
              <a:lnSpc>
                <a:spcPct val="200000"/>
              </a:lnSpc>
              <a:spcBef>
                <a:spcPts val="0"/>
              </a:spcBef>
              <a:spcAft>
                <a:spcPts val="0"/>
              </a:spcAft>
              <a:buClr>
                <a:srgbClr val="000000"/>
              </a:buClr>
              <a:buSzPts val="1200"/>
              <a:buFont typeface="Times New Roman"/>
              <a:buAutoNum type="arabicPeriod"/>
            </a:pPr>
            <a:r>
              <a:rPr lang="en-GB" sz="1200">
                <a:solidFill>
                  <a:srgbClr val="000000"/>
                </a:solidFill>
                <a:latin typeface="Times New Roman"/>
                <a:ea typeface="Times New Roman"/>
                <a:cs typeface="Times New Roman"/>
                <a:sym typeface="Times New Roman"/>
              </a:rPr>
              <a:t>Calculate the election results swiftly and transparently. </a:t>
            </a:r>
            <a:endParaRPr sz="1200">
              <a:solidFill>
                <a:srgbClr val="000000"/>
              </a:solidFill>
              <a:latin typeface="Times New Roman"/>
              <a:ea typeface="Times New Roman"/>
              <a:cs typeface="Times New Roman"/>
              <a:sym typeface="Times New Roman"/>
            </a:endParaRPr>
          </a:p>
          <a:p>
            <a:pPr marL="0" lvl="0" indent="0" algn="just" rtl="0">
              <a:lnSpc>
                <a:spcPct val="200000"/>
              </a:lnSpc>
              <a:spcBef>
                <a:spcPts val="0"/>
              </a:spcBef>
              <a:spcAft>
                <a:spcPts val="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8"/>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PROPOSED METHOD</a:t>
            </a:r>
            <a:endParaRPr/>
          </a:p>
        </p:txBody>
      </p:sp>
      <p:sp>
        <p:nvSpPr>
          <p:cNvPr id="119" name="Google Shape;119;p18"/>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0" lvl="0" indent="0" algn="just" rtl="0">
              <a:lnSpc>
                <a:spcPct val="150000"/>
              </a:lnSpc>
              <a:spcBef>
                <a:spcPts val="0"/>
              </a:spcBef>
              <a:spcAft>
                <a:spcPts val="0"/>
              </a:spcAft>
              <a:buNone/>
            </a:pPr>
            <a:r>
              <a:rPr lang="en-GB" sz="1200">
                <a:solidFill>
                  <a:srgbClr val="000000"/>
                </a:solidFill>
                <a:latin typeface="Times New Roman"/>
                <a:ea typeface="Times New Roman"/>
                <a:cs typeface="Times New Roman"/>
                <a:sym typeface="Times New Roman"/>
              </a:rPr>
              <a:t>The proposed method creates a central database of voters which can be accessible from any Biometric based Electronic Voting Machine instead of constituency or ward wise database. The model involves solutions like unique identification based voting for better authentication of voters and avoid bogus voting. The method of distance voting is introduced in model to ensure maximum participation of voters. The SMS based vote verification system is developed to address the credibility issues questioned by political parties. The fast votes counting system is enabled to simplify the work of booth officers and avoid logistical problems faced by Election Commission in elections. </a:t>
            </a:r>
            <a:endParaRPr sz="1200">
              <a:solidFill>
                <a:srgbClr val="000000"/>
              </a:solidFill>
              <a:latin typeface="Times New Roman"/>
              <a:ea typeface="Times New Roman"/>
              <a:cs typeface="Times New Roman"/>
              <a:sym typeface="Times New Roman"/>
            </a:endParaRPr>
          </a:p>
          <a:p>
            <a:pPr marL="0" lvl="0" indent="0" algn="l" rtl="0">
              <a:lnSpc>
                <a:spcPct val="150000"/>
              </a:lnSpc>
              <a:spcBef>
                <a:spcPts val="0"/>
              </a:spcBef>
              <a:spcAft>
                <a:spcPts val="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9"/>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HARDWARE ASSEMBLING</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0"/>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Hardware Components</a:t>
            </a:r>
            <a:endParaRPr/>
          </a:p>
        </p:txBody>
      </p:sp>
      <p:pic>
        <p:nvPicPr>
          <p:cNvPr id="130" name="Google Shape;130;p20"/>
          <p:cNvPicPr preferRelativeResize="0"/>
          <p:nvPr/>
        </p:nvPicPr>
        <p:blipFill>
          <a:blip r:embed="rId3">
            <a:alphaModFix/>
          </a:blip>
          <a:stretch>
            <a:fillRect/>
          </a:stretch>
        </p:blipFill>
        <p:spPr>
          <a:xfrm>
            <a:off x="152400" y="2006250"/>
            <a:ext cx="2762250" cy="2762250"/>
          </a:xfrm>
          <a:prstGeom prst="rect">
            <a:avLst/>
          </a:prstGeom>
          <a:noFill/>
          <a:ln>
            <a:noFill/>
          </a:ln>
        </p:spPr>
      </p:pic>
      <p:pic>
        <p:nvPicPr>
          <p:cNvPr id="131" name="Google Shape;131;p20"/>
          <p:cNvPicPr preferRelativeResize="0"/>
          <p:nvPr/>
        </p:nvPicPr>
        <p:blipFill>
          <a:blip r:embed="rId4">
            <a:alphaModFix/>
          </a:blip>
          <a:stretch>
            <a:fillRect/>
          </a:stretch>
        </p:blipFill>
        <p:spPr>
          <a:xfrm>
            <a:off x="3346175" y="2203370"/>
            <a:ext cx="1894625" cy="1894625"/>
          </a:xfrm>
          <a:prstGeom prst="rect">
            <a:avLst/>
          </a:prstGeom>
          <a:noFill/>
          <a:ln>
            <a:noFill/>
          </a:ln>
        </p:spPr>
      </p:pic>
      <p:pic>
        <p:nvPicPr>
          <p:cNvPr id="132" name="Google Shape;132;p20"/>
          <p:cNvPicPr preferRelativeResize="0"/>
          <p:nvPr/>
        </p:nvPicPr>
        <p:blipFill>
          <a:blip r:embed="rId5">
            <a:alphaModFix/>
          </a:blip>
          <a:stretch>
            <a:fillRect/>
          </a:stretch>
        </p:blipFill>
        <p:spPr>
          <a:xfrm>
            <a:off x="6259989" y="743163"/>
            <a:ext cx="1894613" cy="1263075"/>
          </a:xfrm>
          <a:prstGeom prst="rect">
            <a:avLst/>
          </a:prstGeom>
          <a:noFill/>
          <a:ln>
            <a:noFill/>
          </a:ln>
        </p:spPr>
      </p:pic>
      <p:pic>
        <p:nvPicPr>
          <p:cNvPr id="133" name="Google Shape;133;p20"/>
          <p:cNvPicPr preferRelativeResize="0"/>
          <p:nvPr/>
        </p:nvPicPr>
        <p:blipFill>
          <a:blip r:embed="rId6">
            <a:alphaModFix/>
          </a:blip>
          <a:stretch>
            <a:fillRect/>
          </a:stretch>
        </p:blipFill>
        <p:spPr>
          <a:xfrm>
            <a:off x="5672325" y="2152488"/>
            <a:ext cx="2762250" cy="24697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1"/>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Hardware Installation</a:t>
            </a:r>
            <a:endParaRPr/>
          </a:p>
        </p:txBody>
      </p:sp>
      <p:sp>
        <p:nvSpPr>
          <p:cNvPr id="139" name="Google Shape;139;p21"/>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GB"/>
              <a:t>Raspberry Pi installation</a:t>
            </a:r>
            <a:endParaRPr/>
          </a:p>
          <a:p>
            <a:pPr marL="457200" lvl="0" indent="-304800" algn="l" rtl="0">
              <a:lnSpc>
                <a:spcPct val="150000"/>
              </a:lnSpc>
              <a:spcBef>
                <a:spcPts val="0"/>
              </a:spcBef>
              <a:spcAft>
                <a:spcPts val="0"/>
              </a:spcAft>
              <a:buClr>
                <a:srgbClr val="000000"/>
              </a:buClr>
              <a:buSzPts val="1200"/>
              <a:buFont typeface="Times New Roman"/>
              <a:buAutoNum type="arabicPeriod"/>
            </a:pPr>
            <a:r>
              <a:rPr lang="en-GB" sz="1200">
                <a:solidFill>
                  <a:srgbClr val="000000"/>
                </a:solidFill>
                <a:latin typeface="Times New Roman"/>
                <a:ea typeface="Times New Roman"/>
                <a:cs typeface="Times New Roman"/>
                <a:sym typeface="Times New Roman"/>
              </a:rPr>
              <a:t>Download the Raspbian OS ISO </a:t>
            </a:r>
            <a:endParaRPr sz="1200">
              <a:solidFill>
                <a:srgbClr val="000000"/>
              </a:solidFill>
              <a:latin typeface="Times New Roman"/>
              <a:ea typeface="Times New Roman"/>
              <a:cs typeface="Times New Roman"/>
              <a:sym typeface="Times New Roman"/>
            </a:endParaRPr>
          </a:p>
          <a:p>
            <a:pPr marL="457200" lvl="0" indent="-304800" algn="l" rtl="0">
              <a:lnSpc>
                <a:spcPct val="150000"/>
              </a:lnSpc>
              <a:spcBef>
                <a:spcPts val="0"/>
              </a:spcBef>
              <a:spcAft>
                <a:spcPts val="0"/>
              </a:spcAft>
              <a:buClr>
                <a:srgbClr val="000000"/>
              </a:buClr>
              <a:buSzPts val="1200"/>
              <a:buFont typeface="Times New Roman"/>
              <a:buAutoNum type="arabicPeriod"/>
            </a:pPr>
            <a:r>
              <a:rPr lang="en-GB" sz="1200">
                <a:solidFill>
                  <a:srgbClr val="000000"/>
                </a:solidFill>
                <a:latin typeface="Times New Roman"/>
                <a:ea typeface="Times New Roman"/>
                <a:cs typeface="Times New Roman"/>
                <a:sym typeface="Times New Roman"/>
              </a:rPr>
              <a:t>Prepare the Micro SD Card</a:t>
            </a:r>
            <a:endParaRPr sz="1200">
              <a:solidFill>
                <a:srgbClr val="000000"/>
              </a:solidFill>
              <a:latin typeface="Times New Roman"/>
              <a:ea typeface="Times New Roman"/>
              <a:cs typeface="Times New Roman"/>
              <a:sym typeface="Times New Roman"/>
            </a:endParaRPr>
          </a:p>
          <a:p>
            <a:pPr marL="457200" lvl="0" indent="-304800" algn="l" rtl="0">
              <a:lnSpc>
                <a:spcPct val="150000"/>
              </a:lnSpc>
              <a:spcBef>
                <a:spcPts val="0"/>
              </a:spcBef>
              <a:spcAft>
                <a:spcPts val="0"/>
              </a:spcAft>
              <a:buClr>
                <a:srgbClr val="000000"/>
              </a:buClr>
              <a:buSzPts val="1200"/>
              <a:buFont typeface="Times New Roman"/>
              <a:buAutoNum type="arabicPeriod"/>
            </a:pPr>
            <a:r>
              <a:rPr lang="en-GB" sz="1200">
                <a:solidFill>
                  <a:srgbClr val="000000"/>
                </a:solidFill>
                <a:latin typeface="Times New Roman"/>
                <a:ea typeface="Times New Roman"/>
                <a:cs typeface="Times New Roman"/>
                <a:sym typeface="Times New Roman"/>
              </a:rPr>
              <a:t>Powering up the Raspberry Pi</a:t>
            </a:r>
            <a:endParaRPr sz="1200">
              <a:solidFill>
                <a:srgbClr val="000000"/>
              </a:solidFill>
              <a:latin typeface="Times New Roman"/>
              <a:ea typeface="Times New Roman"/>
              <a:cs typeface="Times New Roman"/>
              <a:sym typeface="Times New Roman"/>
            </a:endParaRPr>
          </a:p>
          <a:p>
            <a:pPr marL="457200" lvl="0" indent="-304800" algn="l" rtl="0">
              <a:lnSpc>
                <a:spcPct val="150000"/>
              </a:lnSpc>
              <a:spcBef>
                <a:spcPts val="0"/>
              </a:spcBef>
              <a:spcAft>
                <a:spcPts val="0"/>
              </a:spcAft>
              <a:buClr>
                <a:srgbClr val="000000"/>
              </a:buClr>
              <a:buSzPts val="1200"/>
              <a:buFont typeface="Times New Roman"/>
              <a:buAutoNum type="arabicPeriod"/>
            </a:pPr>
            <a:r>
              <a:rPr lang="en-GB" sz="1200">
                <a:solidFill>
                  <a:srgbClr val="000000"/>
                </a:solidFill>
                <a:latin typeface="Times New Roman"/>
                <a:ea typeface="Times New Roman"/>
                <a:cs typeface="Times New Roman"/>
                <a:sym typeface="Times New Roman"/>
              </a:rPr>
              <a:t>Initial Configuration of Raspbian OS</a:t>
            </a:r>
            <a:endParaRPr sz="1200">
              <a:solidFill>
                <a:srgbClr val="000000"/>
              </a:solidFill>
              <a:latin typeface="Times New Roman"/>
              <a:ea typeface="Times New Roman"/>
              <a:cs typeface="Times New Roman"/>
              <a:sym typeface="Times New Roman"/>
            </a:endParaRPr>
          </a:p>
          <a:p>
            <a:pPr marL="0" lvl="0" indent="0" algn="l" rtl="0">
              <a:lnSpc>
                <a:spcPct val="150000"/>
              </a:lnSpc>
              <a:spcBef>
                <a:spcPts val="0"/>
              </a:spcBef>
              <a:spcAft>
                <a:spcPts val="0"/>
              </a:spcAft>
              <a:buNone/>
            </a:pPr>
            <a:endParaRPr/>
          </a:p>
        </p:txBody>
      </p:sp>
      <p:sp>
        <p:nvSpPr>
          <p:cNvPr id="140" name="Google Shape;140;p21"/>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GB"/>
              <a:t>Fingerprint Sensor installation</a:t>
            </a:r>
            <a:endParaRPr/>
          </a:p>
          <a:p>
            <a:pPr marL="457200" lvl="0" indent="-304800" algn="l" rtl="0">
              <a:lnSpc>
                <a:spcPct val="150000"/>
              </a:lnSpc>
              <a:spcBef>
                <a:spcPts val="0"/>
              </a:spcBef>
              <a:spcAft>
                <a:spcPts val="0"/>
              </a:spcAft>
              <a:buClr>
                <a:srgbClr val="000000"/>
              </a:buClr>
              <a:buSzPts val="1200"/>
              <a:buFont typeface="Times New Roman"/>
              <a:buAutoNum type="arabicPeriod"/>
            </a:pPr>
            <a:r>
              <a:rPr lang="en-GB" sz="1200">
                <a:solidFill>
                  <a:srgbClr val="000000"/>
                </a:solidFill>
                <a:latin typeface="Times New Roman"/>
                <a:ea typeface="Times New Roman"/>
                <a:cs typeface="Times New Roman"/>
                <a:sym typeface="Times New Roman"/>
              </a:rPr>
              <a:t>Connection of the Raspberry Pi Fingerprint Sensor</a:t>
            </a:r>
            <a:endParaRPr sz="1200">
              <a:solidFill>
                <a:srgbClr val="000000"/>
              </a:solidFill>
              <a:latin typeface="Times New Roman"/>
              <a:ea typeface="Times New Roman"/>
              <a:cs typeface="Times New Roman"/>
              <a:sym typeface="Times New Roman"/>
            </a:endParaRPr>
          </a:p>
          <a:p>
            <a:pPr marL="457200" lvl="0" indent="-304800" algn="l" rtl="0">
              <a:lnSpc>
                <a:spcPct val="150000"/>
              </a:lnSpc>
              <a:spcBef>
                <a:spcPts val="0"/>
              </a:spcBef>
              <a:spcAft>
                <a:spcPts val="0"/>
              </a:spcAft>
              <a:buClr>
                <a:srgbClr val="000000"/>
              </a:buClr>
              <a:buSzPts val="1200"/>
              <a:buFont typeface="Times New Roman"/>
              <a:buAutoNum type="arabicPeriod"/>
            </a:pPr>
            <a:r>
              <a:rPr lang="en-GB" sz="1200">
                <a:solidFill>
                  <a:srgbClr val="000000"/>
                </a:solidFill>
                <a:latin typeface="Times New Roman"/>
                <a:ea typeface="Times New Roman"/>
                <a:cs typeface="Times New Roman"/>
                <a:sym typeface="Times New Roman"/>
              </a:rPr>
              <a:t>Installation of the Raspberry Pi Fingerprint Library</a:t>
            </a:r>
            <a:endParaRPr sz="1200">
              <a:solidFill>
                <a:srgbClr val="000000"/>
              </a:solidFill>
              <a:latin typeface="Times New Roman"/>
              <a:ea typeface="Times New Roman"/>
              <a:cs typeface="Times New Roman"/>
              <a:sym typeface="Times New Roman"/>
            </a:endParaRPr>
          </a:p>
          <a:p>
            <a:pPr marL="457200" lvl="0" indent="-311150" algn="l" rtl="0">
              <a:lnSpc>
                <a:spcPct val="150000"/>
              </a:lnSpc>
              <a:spcBef>
                <a:spcPts val="0"/>
              </a:spcBef>
              <a:spcAft>
                <a:spcPts val="0"/>
              </a:spcAft>
              <a:buSzPts val="1300"/>
              <a:buAutoNum type="arabicPeriod"/>
            </a:pPr>
            <a:r>
              <a:rPr lang="en-GB" sz="1200">
                <a:solidFill>
                  <a:srgbClr val="000000"/>
                </a:solidFill>
                <a:latin typeface="Times New Roman"/>
                <a:ea typeface="Times New Roman"/>
                <a:cs typeface="Times New Roman"/>
                <a:sym typeface="Times New Roman"/>
              </a:rPr>
              <a:t>Test code &amp; example scenario</a:t>
            </a:r>
            <a:endParaRPr/>
          </a:p>
        </p:txBody>
      </p:sp>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1544</Words>
  <Application>Microsoft Office PowerPoint</Application>
  <PresentationFormat>On-screen Show (16:9)</PresentationFormat>
  <Paragraphs>95</Paragraphs>
  <Slides>29</Slides>
  <Notes>29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Times New Roman</vt:lpstr>
      <vt:lpstr>Arial</vt:lpstr>
      <vt:lpstr>Lato</vt:lpstr>
      <vt:lpstr>Raleway</vt:lpstr>
      <vt:lpstr>streamline</vt:lpstr>
      <vt:lpstr>BIOMETRIC BASED ELECTRONIC VOTING MACHINE</vt:lpstr>
      <vt:lpstr>ABSTRACT</vt:lpstr>
      <vt:lpstr>INTRODUCTION</vt:lpstr>
      <vt:lpstr>PROBLEM  STATEMENT</vt:lpstr>
      <vt:lpstr>OBJECTIVE</vt:lpstr>
      <vt:lpstr>PROPOSED METHOD</vt:lpstr>
      <vt:lpstr>HARDWARE ASSEMBLING</vt:lpstr>
      <vt:lpstr>Hardware Components</vt:lpstr>
      <vt:lpstr>Hardware Installation</vt:lpstr>
      <vt:lpstr>Hardware Setup</vt:lpstr>
      <vt:lpstr>DATABASE MANAGEMENT</vt:lpstr>
      <vt:lpstr>Software Used</vt:lpstr>
      <vt:lpstr>Procedures</vt:lpstr>
      <vt:lpstr>Tables</vt:lpstr>
      <vt:lpstr>Counting</vt:lpstr>
      <vt:lpstr>GRAPHICAL USER INTERFACE</vt:lpstr>
      <vt:lpstr>Software</vt:lpstr>
      <vt:lpstr>Installation</vt:lpstr>
      <vt:lpstr>Voting Interface</vt:lpstr>
      <vt:lpstr>Counting Interface</vt:lpstr>
      <vt:lpstr>MISCELLANEOUS</vt:lpstr>
      <vt:lpstr>Voting Flowchart</vt:lpstr>
      <vt:lpstr>Counting Flowchart</vt:lpstr>
      <vt:lpstr>SMS Verification System</vt:lpstr>
      <vt:lpstr>RESULT</vt:lpstr>
      <vt:lpstr>CONCLUSION</vt:lpstr>
      <vt:lpstr>LIMITATIONS</vt:lpstr>
      <vt:lpstr>FUTURE SCOPE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BIOMETRIC BASED ELECTRONIC VOTING MACHINE</dc:title>
  <cp:lastModifiedBy>rushikesh bute</cp:lastModifiedBy>
  <cp:revision>1</cp:revision>
  <dcterms:modified xsi:type="dcterms:W3CDTF">2020-05-03T12:12:45Z</dcterms:modified>
</cp:coreProperties>
</file>