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D54227-190B-4A92-8250-857D63E2B148}">
  <a:tblStyle styleId="{B5D54227-190B-4A92-8250-857D63E2B1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fbff5a3e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fbff5a3e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fbff5a3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cfbff5a3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fbff5a3e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fbff5a3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fbff5a3e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fbff5a3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portfolio's expected return is consistent with the level of systematic risk (beta) it carries. In other words, the portfolio is giving returns that are expected for its level of risk based on market conditions.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Market Expectations: The alignment suggests that the portfolio is performing exactly as the market would expect, given the risk-free rate and the market risk premium.</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fbff5a3e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fbff5a3e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cfc9186f7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cfc9186f7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f7585f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f7585f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fac1c22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fac1c22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fac1c22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fac1c22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fac1c22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fac1c22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fac1c22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fac1c22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cfc9186f7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cfc9186f7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cf7585fb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cf7585fb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f7585fb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cf7585fb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MIST 6150</a:t>
            </a:r>
            <a:endParaRPr/>
          </a:p>
          <a:p>
            <a:pPr indent="0" lvl="0" marL="0" rtl="0" algn="l">
              <a:spcBef>
                <a:spcPts val="0"/>
              </a:spcBef>
              <a:spcAft>
                <a:spcPts val="0"/>
              </a:spcAft>
              <a:buNone/>
            </a:pPr>
            <a:r>
              <a:rPr lang="en"/>
              <a:t>Project</a:t>
            </a:r>
            <a:endParaRPr/>
          </a:p>
        </p:txBody>
      </p:sp>
      <p:sp>
        <p:nvSpPr>
          <p:cNvPr id="278" name="Google Shape;278;p13"/>
          <p:cNvSpPr txBox="1"/>
          <p:nvPr>
            <p:ph idx="1" type="subTitle"/>
          </p:nvPr>
        </p:nvSpPr>
        <p:spPr>
          <a:xfrm>
            <a:off x="824000" y="3596300"/>
            <a:ext cx="4255500" cy="12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Pranay Rai</a:t>
            </a:r>
            <a:endParaRPr/>
          </a:p>
          <a:p>
            <a:pPr indent="0" lvl="0" marL="0" rtl="0" algn="l">
              <a:spcBef>
                <a:spcPts val="0"/>
              </a:spcBef>
              <a:spcAft>
                <a:spcPts val="0"/>
              </a:spcAft>
              <a:buNone/>
            </a:pPr>
            <a:r>
              <a:rPr lang="en"/>
              <a:t>Pavani Narla</a:t>
            </a:r>
            <a:endParaRPr/>
          </a:p>
          <a:p>
            <a:pPr indent="0" lvl="0" marL="0" rtl="0" algn="l">
              <a:spcBef>
                <a:spcPts val="0"/>
              </a:spcBef>
              <a:spcAft>
                <a:spcPts val="0"/>
              </a:spcAft>
              <a:buNone/>
            </a:pPr>
            <a:r>
              <a:rPr lang="en"/>
              <a:t>Horacio Santos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1303800" y="0"/>
            <a:ext cx="7030500" cy="95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Average </a:t>
            </a:r>
            <a:r>
              <a:rPr lang="en">
                <a:latin typeface="Times New Roman"/>
                <a:ea typeface="Times New Roman"/>
                <a:cs typeface="Times New Roman"/>
                <a:sym typeface="Times New Roman"/>
              </a:rPr>
              <a:t>Sharpe</a:t>
            </a:r>
            <a:r>
              <a:rPr lang="en">
                <a:latin typeface="Times New Roman"/>
                <a:ea typeface="Times New Roman"/>
                <a:cs typeface="Times New Roman"/>
                <a:sym typeface="Times New Roman"/>
              </a:rPr>
              <a:t> Ratio </a:t>
            </a:r>
            <a:endParaRPr>
              <a:latin typeface="Times New Roman"/>
              <a:ea typeface="Times New Roman"/>
              <a:cs typeface="Times New Roman"/>
              <a:sym typeface="Times New Roman"/>
            </a:endParaRPr>
          </a:p>
        </p:txBody>
      </p:sp>
      <p:sp>
        <p:nvSpPr>
          <p:cNvPr id="348" name="Google Shape;348;p22"/>
          <p:cNvSpPr txBox="1"/>
          <p:nvPr>
            <p:ph idx="1" type="body"/>
          </p:nvPr>
        </p:nvSpPr>
        <p:spPr>
          <a:xfrm>
            <a:off x="54425" y="1714500"/>
            <a:ext cx="8280000" cy="3365700"/>
          </a:xfrm>
          <a:prstGeom prst="rect">
            <a:avLst/>
          </a:prstGeom>
        </p:spPr>
        <p:txBody>
          <a:bodyPr anchorCtr="0" anchor="t" bIns="91425" lIns="91425" spcFirstLastPara="1" rIns="91425" wrap="square" tIns="91425">
            <a:noAutofit/>
          </a:bodyPr>
          <a:lstStyle/>
          <a:p>
            <a:pPr indent="0" lvl="0" marL="0" marR="152400" rtl="0" algn="l">
              <a:lnSpc>
                <a:spcPct val="108571"/>
              </a:lnSpc>
              <a:spcBef>
                <a:spcPts val="300"/>
              </a:spcBef>
              <a:spcAft>
                <a:spcPts val="0"/>
              </a:spcAft>
              <a:buSzPts val="770"/>
              <a:buNone/>
            </a:pPr>
            <a:r>
              <a:rPr lang="en" sz="1070">
                <a:solidFill>
                  <a:srgbClr val="CC4125"/>
                </a:solidFill>
                <a:latin typeface="Times New Roman"/>
                <a:ea typeface="Times New Roman"/>
                <a:cs typeface="Times New Roman"/>
                <a:sym typeface="Times New Roman"/>
              </a:rPr>
              <a:t>META    0.555763</a:t>
            </a:r>
            <a:endParaRPr sz="1070">
              <a:solidFill>
                <a:srgbClr val="CC4125"/>
              </a:solidFill>
              <a:latin typeface="Times New Roman"/>
              <a:ea typeface="Times New Roman"/>
              <a:cs typeface="Times New Roman"/>
              <a:sym typeface="Times New Roman"/>
            </a:endParaRPr>
          </a:p>
          <a:p>
            <a:pPr indent="0" lvl="0" marL="0" marR="152400" rtl="0" algn="l">
              <a:lnSpc>
                <a:spcPct val="108571"/>
              </a:lnSpc>
              <a:spcBef>
                <a:spcPts val="1300"/>
              </a:spcBef>
              <a:spcAft>
                <a:spcPts val="0"/>
              </a:spcAft>
              <a:buSzPts val="770"/>
              <a:buNone/>
            </a:pPr>
            <a:r>
              <a:rPr lang="en" sz="1070">
                <a:solidFill>
                  <a:srgbClr val="CC4125"/>
                </a:solidFill>
                <a:latin typeface="Times New Roman"/>
                <a:ea typeface="Times New Roman"/>
                <a:cs typeface="Times New Roman"/>
                <a:sym typeface="Times New Roman"/>
              </a:rPr>
              <a:t>OXY     0.287295</a:t>
            </a:r>
            <a:endParaRPr sz="1070">
              <a:solidFill>
                <a:srgbClr val="CC4125"/>
              </a:solidFill>
              <a:latin typeface="Times New Roman"/>
              <a:ea typeface="Times New Roman"/>
              <a:cs typeface="Times New Roman"/>
              <a:sym typeface="Times New Roman"/>
            </a:endParaRPr>
          </a:p>
          <a:p>
            <a:pPr indent="0" lvl="0" marL="0" marR="152400" rtl="0" algn="l">
              <a:lnSpc>
                <a:spcPct val="108571"/>
              </a:lnSpc>
              <a:spcBef>
                <a:spcPts val="1300"/>
              </a:spcBef>
              <a:spcAft>
                <a:spcPts val="0"/>
              </a:spcAft>
              <a:buSzPts val="770"/>
              <a:buNone/>
            </a:pPr>
            <a:r>
              <a:rPr lang="en" sz="1070">
                <a:solidFill>
                  <a:srgbClr val="CC4125"/>
                </a:solidFill>
                <a:latin typeface="Times New Roman"/>
                <a:ea typeface="Times New Roman"/>
                <a:cs typeface="Times New Roman"/>
                <a:sym typeface="Times New Roman"/>
              </a:rPr>
              <a:t>PLTR    0.544584</a:t>
            </a:r>
            <a:endParaRPr sz="1070">
              <a:solidFill>
                <a:srgbClr val="CC4125"/>
              </a:solidFill>
              <a:latin typeface="Times New Roman"/>
              <a:ea typeface="Times New Roman"/>
              <a:cs typeface="Times New Roman"/>
              <a:sym typeface="Times New Roman"/>
            </a:endParaRPr>
          </a:p>
          <a:p>
            <a:pPr indent="0" lvl="0" marL="0" marR="152400" rtl="0" algn="l">
              <a:lnSpc>
                <a:spcPct val="108571"/>
              </a:lnSpc>
              <a:spcBef>
                <a:spcPts val="1300"/>
              </a:spcBef>
              <a:spcAft>
                <a:spcPts val="0"/>
              </a:spcAft>
              <a:buSzPts val="770"/>
              <a:buNone/>
            </a:pPr>
            <a:r>
              <a:rPr lang="en" sz="1070">
                <a:solidFill>
                  <a:srgbClr val="CC4125"/>
                </a:solidFill>
                <a:latin typeface="Times New Roman"/>
                <a:ea typeface="Times New Roman"/>
                <a:cs typeface="Times New Roman"/>
                <a:sym typeface="Times New Roman"/>
              </a:rPr>
              <a:t>TSLA    1.022457</a:t>
            </a:r>
            <a:endParaRPr sz="1070">
              <a:solidFill>
                <a:srgbClr val="CC4125"/>
              </a:solidFill>
              <a:latin typeface="Times New Roman"/>
              <a:ea typeface="Times New Roman"/>
              <a:cs typeface="Times New Roman"/>
              <a:sym typeface="Times New Roman"/>
            </a:endParaRPr>
          </a:p>
          <a:p>
            <a:pPr indent="0" lvl="0" marL="0" marR="152400" rtl="0" algn="l">
              <a:lnSpc>
                <a:spcPct val="108571"/>
              </a:lnSpc>
              <a:spcBef>
                <a:spcPts val="1300"/>
              </a:spcBef>
              <a:spcAft>
                <a:spcPts val="0"/>
              </a:spcAft>
              <a:buSzPts val="770"/>
              <a:buNone/>
            </a:pPr>
            <a:r>
              <a:rPr lang="en" sz="1070">
                <a:solidFill>
                  <a:srgbClr val="CC4125"/>
                </a:solidFill>
                <a:latin typeface="Times New Roman"/>
                <a:ea typeface="Times New Roman"/>
                <a:cs typeface="Times New Roman"/>
                <a:sym typeface="Times New Roman"/>
              </a:rPr>
              <a:t>UBER    0.342680</a:t>
            </a:r>
            <a:endParaRPr sz="1210">
              <a:latin typeface="Times New Roman"/>
              <a:ea typeface="Times New Roman"/>
              <a:cs typeface="Times New Roman"/>
              <a:sym typeface="Times New Roman"/>
            </a:endParaRPr>
          </a:p>
          <a:p>
            <a:pPr indent="0" lvl="0" marL="0" rtl="0" algn="l">
              <a:lnSpc>
                <a:spcPct val="95000"/>
              </a:lnSpc>
              <a:spcBef>
                <a:spcPts val="1300"/>
              </a:spcBef>
              <a:spcAft>
                <a:spcPts val="0"/>
              </a:spcAft>
              <a:buNone/>
            </a:pPr>
            <a:r>
              <a:rPr lang="en" sz="1210">
                <a:latin typeface="Times New Roman"/>
                <a:ea typeface="Times New Roman"/>
                <a:cs typeface="Times New Roman"/>
                <a:sym typeface="Times New Roman"/>
              </a:rPr>
              <a:t>This Sharpe rate ratio has bench mark of 4.99% risk-free- rate and S&amp;P 500</a:t>
            </a:r>
            <a:endParaRPr sz="12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210">
                <a:latin typeface="Times New Roman"/>
                <a:ea typeface="Times New Roman"/>
                <a:cs typeface="Times New Roman"/>
                <a:sym typeface="Times New Roman"/>
              </a:rPr>
              <a:t>This figure indicates that stocks has </a:t>
            </a:r>
            <a:r>
              <a:rPr lang="en" sz="1210">
                <a:latin typeface="Times New Roman"/>
                <a:ea typeface="Times New Roman"/>
                <a:cs typeface="Times New Roman"/>
                <a:sym typeface="Times New Roman"/>
              </a:rPr>
              <a:t>perform</a:t>
            </a:r>
            <a:r>
              <a:rPr lang="en" sz="1210">
                <a:latin typeface="Times New Roman"/>
                <a:ea typeface="Times New Roman"/>
                <a:cs typeface="Times New Roman"/>
                <a:sym typeface="Times New Roman"/>
              </a:rPr>
              <a:t> </a:t>
            </a:r>
            <a:r>
              <a:rPr lang="en" sz="1210">
                <a:latin typeface="Times New Roman"/>
                <a:ea typeface="Times New Roman"/>
                <a:cs typeface="Times New Roman"/>
                <a:sym typeface="Times New Roman"/>
              </a:rPr>
              <a:t>better than risk-free-rate and some stocks has perform better that S&amp;P 500 which also indicates the stock are volatile.</a:t>
            </a:r>
            <a:endParaRPr sz="12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210">
                <a:latin typeface="Times New Roman"/>
                <a:ea typeface="Times New Roman"/>
                <a:cs typeface="Times New Roman"/>
                <a:sym typeface="Times New Roman"/>
              </a:rPr>
              <a:t>The Sharpe ratio tells you how much excess return in portfolio receive for the extra volatility of holding a riskier asset as compared to a risk-free asset. A higher Sharpe ratio indicates better risk-adjusted performance.</a:t>
            </a:r>
            <a:endParaRPr sz="1210">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t/>
            </a:r>
            <a:endParaRPr sz="1210">
              <a:latin typeface="Times New Roman"/>
              <a:ea typeface="Times New Roman"/>
              <a:cs typeface="Times New Roman"/>
              <a:sym typeface="Times New Roman"/>
            </a:endParaRPr>
          </a:p>
        </p:txBody>
      </p:sp>
      <p:pic>
        <p:nvPicPr>
          <p:cNvPr id="349" name="Google Shape;349;p22"/>
          <p:cNvPicPr preferRelativeResize="0"/>
          <p:nvPr/>
        </p:nvPicPr>
        <p:blipFill>
          <a:blip r:embed="rId3">
            <a:alphaModFix/>
          </a:blip>
          <a:stretch>
            <a:fillRect/>
          </a:stretch>
        </p:blipFill>
        <p:spPr>
          <a:xfrm>
            <a:off x="5060000" y="589650"/>
            <a:ext cx="4084000" cy="2766775"/>
          </a:xfrm>
          <a:prstGeom prst="rect">
            <a:avLst/>
          </a:prstGeom>
          <a:noFill/>
          <a:ln>
            <a:noFill/>
          </a:ln>
        </p:spPr>
      </p:pic>
      <p:pic>
        <p:nvPicPr>
          <p:cNvPr id="350" name="Google Shape;350;p22"/>
          <p:cNvPicPr preferRelativeResize="0"/>
          <p:nvPr/>
        </p:nvPicPr>
        <p:blipFill>
          <a:blip r:embed="rId4">
            <a:alphaModFix/>
          </a:blip>
          <a:stretch>
            <a:fillRect/>
          </a:stretch>
        </p:blipFill>
        <p:spPr>
          <a:xfrm>
            <a:off x="1433275" y="662225"/>
            <a:ext cx="3333750" cy="2077350"/>
          </a:xfrm>
          <a:prstGeom prst="rect">
            <a:avLst/>
          </a:prstGeom>
          <a:noFill/>
          <a:ln>
            <a:noFill/>
          </a:ln>
        </p:spPr>
      </p:pic>
      <p:sp>
        <p:nvSpPr>
          <p:cNvPr id="351" name="Google Shape;351;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type="title"/>
          </p:nvPr>
        </p:nvSpPr>
        <p:spPr>
          <a:xfrm>
            <a:off x="1303800" y="226775"/>
            <a:ext cx="7030500" cy="8166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latin typeface="Times New Roman"/>
                <a:ea typeface="Times New Roman"/>
                <a:cs typeface="Times New Roman"/>
                <a:sym typeface="Times New Roman"/>
              </a:rPr>
              <a:t>Adjusted Return </a:t>
            </a:r>
            <a:endParaRPr>
              <a:latin typeface="Times New Roman"/>
              <a:ea typeface="Times New Roman"/>
              <a:cs typeface="Times New Roman"/>
              <a:sym typeface="Times New Roman"/>
            </a:endParaRPr>
          </a:p>
        </p:txBody>
      </p:sp>
      <p:sp>
        <p:nvSpPr>
          <p:cNvPr id="357" name="Google Shape;357;p23"/>
          <p:cNvSpPr txBox="1"/>
          <p:nvPr>
            <p:ph idx="1" type="body"/>
          </p:nvPr>
        </p:nvSpPr>
        <p:spPr>
          <a:xfrm>
            <a:off x="152400" y="2395800"/>
            <a:ext cx="5508300" cy="2693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65">
                <a:latin typeface="Times New Roman"/>
                <a:ea typeface="Times New Roman"/>
                <a:cs typeface="Times New Roman"/>
                <a:sym typeface="Times New Roman"/>
              </a:rPr>
              <a:t>META; </a:t>
            </a:r>
            <a:r>
              <a:rPr lang="en" sz="4965">
                <a:latin typeface="Times New Roman"/>
                <a:ea typeface="Times New Roman"/>
                <a:cs typeface="Times New Roman"/>
                <a:sym typeface="Times New Roman"/>
              </a:rPr>
              <a:t>Average</a:t>
            </a:r>
            <a:r>
              <a:rPr lang="en" sz="4965">
                <a:latin typeface="Times New Roman"/>
                <a:ea typeface="Times New Roman"/>
                <a:cs typeface="Times New Roman"/>
                <a:sym typeface="Times New Roman"/>
              </a:rPr>
              <a:t> adjusted return; $237 - Total Return in percentage 44%. </a:t>
            </a:r>
            <a:endParaRPr sz="4965">
              <a:latin typeface="Times New Roman"/>
              <a:ea typeface="Times New Roman"/>
              <a:cs typeface="Times New Roman"/>
              <a:sym typeface="Times New Roman"/>
            </a:endParaRPr>
          </a:p>
          <a:p>
            <a:pPr indent="0" lvl="0" marL="0" rtl="0" algn="l">
              <a:spcBef>
                <a:spcPts val="1200"/>
              </a:spcBef>
              <a:spcAft>
                <a:spcPts val="0"/>
              </a:spcAft>
              <a:buNone/>
            </a:pPr>
            <a:r>
              <a:rPr lang="en" sz="4965">
                <a:latin typeface="Times New Roman"/>
                <a:ea typeface="Times New Roman"/>
                <a:cs typeface="Times New Roman"/>
                <a:sym typeface="Times New Roman"/>
              </a:rPr>
              <a:t>TSLA; </a:t>
            </a:r>
            <a:r>
              <a:rPr lang="en" sz="4965">
                <a:latin typeface="Times New Roman"/>
                <a:ea typeface="Times New Roman"/>
                <a:cs typeface="Times New Roman"/>
                <a:sym typeface="Times New Roman"/>
              </a:rPr>
              <a:t>Average adjusted return; $174 - Total Return in percentage 1121%. </a:t>
            </a:r>
            <a:endParaRPr sz="4965">
              <a:latin typeface="Times New Roman"/>
              <a:ea typeface="Times New Roman"/>
              <a:cs typeface="Times New Roman"/>
              <a:sym typeface="Times New Roman"/>
            </a:endParaRPr>
          </a:p>
          <a:p>
            <a:pPr indent="0" lvl="0" marL="0" rtl="0" algn="l">
              <a:spcBef>
                <a:spcPts val="1200"/>
              </a:spcBef>
              <a:spcAft>
                <a:spcPts val="0"/>
              </a:spcAft>
              <a:buNone/>
            </a:pPr>
            <a:r>
              <a:rPr lang="en" sz="4965">
                <a:latin typeface="Times New Roman"/>
                <a:ea typeface="Times New Roman"/>
                <a:cs typeface="Times New Roman"/>
                <a:sym typeface="Times New Roman"/>
              </a:rPr>
              <a:t>UBER; Average adjusted return; $37 - Total Return in percentage 23%. </a:t>
            </a:r>
            <a:endParaRPr sz="4965">
              <a:latin typeface="Times New Roman"/>
              <a:ea typeface="Times New Roman"/>
              <a:cs typeface="Times New Roman"/>
              <a:sym typeface="Times New Roman"/>
            </a:endParaRPr>
          </a:p>
          <a:p>
            <a:pPr indent="0" lvl="0" marL="0" rtl="0" algn="l">
              <a:spcBef>
                <a:spcPts val="1200"/>
              </a:spcBef>
              <a:spcAft>
                <a:spcPts val="0"/>
              </a:spcAft>
              <a:buNone/>
            </a:pPr>
            <a:r>
              <a:rPr lang="en" sz="4965">
                <a:latin typeface="Times New Roman"/>
                <a:ea typeface="Times New Roman"/>
                <a:cs typeface="Times New Roman"/>
                <a:sym typeface="Times New Roman"/>
              </a:rPr>
              <a:t>PLTR; Average adjusted return; $16 - Total Return in percentage -47%. </a:t>
            </a:r>
            <a:endParaRPr sz="4965">
              <a:latin typeface="Times New Roman"/>
              <a:ea typeface="Times New Roman"/>
              <a:cs typeface="Times New Roman"/>
              <a:sym typeface="Times New Roman"/>
            </a:endParaRPr>
          </a:p>
          <a:p>
            <a:pPr indent="0" lvl="0" marL="0" rtl="0" algn="l">
              <a:spcBef>
                <a:spcPts val="1200"/>
              </a:spcBef>
              <a:spcAft>
                <a:spcPts val="0"/>
              </a:spcAft>
              <a:buNone/>
            </a:pPr>
            <a:r>
              <a:rPr lang="en" sz="4965">
                <a:latin typeface="Times New Roman"/>
                <a:ea typeface="Times New Roman"/>
                <a:cs typeface="Times New Roman"/>
                <a:sym typeface="Times New Roman"/>
              </a:rPr>
              <a:t>OXY; Average adjusted return; $34 - Total Return in percentage 34%. </a:t>
            </a:r>
            <a:endParaRPr sz="4965">
              <a:latin typeface="Times New Roman"/>
              <a:ea typeface="Times New Roman"/>
              <a:cs typeface="Times New Roman"/>
              <a:sym typeface="Times New Roman"/>
            </a:endParaRPr>
          </a:p>
          <a:p>
            <a:pPr indent="0" lvl="0" marL="0" rtl="0" algn="l">
              <a:spcBef>
                <a:spcPts val="1200"/>
              </a:spcBef>
              <a:spcAft>
                <a:spcPts val="0"/>
              </a:spcAft>
              <a:buNone/>
            </a:pPr>
            <a:r>
              <a:rPr lang="en" sz="4965">
                <a:latin typeface="Times New Roman"/>
                <a:ea typeface="Times New Roman"/>
                <a:cs typeface="Times New Roman"/>
                <a:sym typeface="Times New Roman"/>
              </a:rPr>
              <a:t>S&amp;P 500; Average adjusted return; $4072 - Total Return in percentage 47%</a:t>
            </a:r>
            <a:endParaRPr sz="4965">
              <a:latin typeface="Times New Roman"/>
              <a:ea typeface="Times New Roman"/>
              <a:cs typeface="Times New Roman"/>
              <a:sym typeface="Times New Roman"/>
            </a:endParaRPr>
          </a:p>
          <a:p>
            <a:pPr indent="-307425" lvl="0" marL="457200" rtl="0" algn="l">
              <a:spcBef>
                <a:spcPts val="1200"/>
              </a:spcBef>
              <a:spcAft>
                <a:spcPts val="0"/>
              </a:spcAft>
              <a:buSzPct val="100000"/>
              <a:buFont typeface="Times New Roman"/>
              <a:buChar char="-"/>
            </a:pPr>
            <a:r>
              <a:rPr lang="en" sz="4965">
                <a:latin typeface="Times New Roman"/>
                <a:ea typeface="Times New Roman"/>
                <a:cs typeface="Times New Roman"/>
                <a:sym typeface="Times New Roman"/>
              </a:rPr>
              <a:t>From our portfolio only PLTR has underperform in four year horizon.Where META has perform better in  EPS but TSLA has better overall Return over five year horizon. </a:t>
            </a:r>
            <a:endParaRPr sz="4965">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358" name="Google Shape;358;p23"/>
          <p:cNvPicPr preferRelativeResize="0"/>
          <p:nvPr/>
        </p:nvPicPr>
        <p:blipFill>
          <a:blip r:embed="rId3">
            <a:alphaModFix/>
          </a:blip>
          <a:stretch>
            <a:fillRect/>
          </a:stretch>
        </p:blipFill>
        <p:spPr>
          <a:xfrm>
            <a:off x="152400" y="798275"/>
            <a:ext cx="8991601" cy="1445125"/>
          </a:xfrm>
          <a:prstGeom prst="rect">
            <a:avLst/>
          </a:prstGeom>
          <a:noFill/>
          <a:ln>
            <a:noFill/>
          </a:ln>
        </p:spPr>
      </p:pic>
      <p:pic>
        <p:nvPicPr>
          <p:cNvPr id="359" name="Google Shape;359;p23"/>
          <p:cNvPicPr preferRelativeResize="0"/>
          <p:nvPr/>
        </p:nvPicPr>
        <p:blipFill>
          <a:blip r:embed="rId4">
            <a:alphaModFix/>
          </a:blip>
          <a:stretch>
            <a:fillRect/>
          </a:stretch>
        </p:blipFill>
        <p:spPr>
          <a:xfrm>
            <a:off x="5533575" y="2177150"/>
            <a:ext cx="3610425" cy="2832550"/>
          </a:xfrm>
          <a:prstGeom prst="rect">
            <a:avLst/>
          </a:prstGeom>
          <a:noFill/>
          <a:ln>
            <a:noFill/>
          </a:ln>
        </p:spPr>
      </p:pic>
      <p:sp>
        <p:nvSpPr>
          <p:cNvPr id="360" name="Google Shape;360;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ph type="title"/>
          </p:nvPr>
        </p:nvSpPr>
        <p:spPr>
          <a:xfrm>
            <a:off x="1303800" y="0"/>
            <a:ext cx="7030500" cy="90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Comparison of Sharpe Ratio &amp; Adjusted Return</a:t>
            </a:r>
            <a:endParaRPr>
              <a:latin typeface="Times New Roman"/>
              <a:ea typeface="Times New Roman"/>
              <a:cs typeface="Times New Roman"/>
              <a:sym typeface="Times New Roman"/>
            </a:endParaRPr>
          </a:p>
        </p:txBody>
      </p:sp>
      <p:sp>
        <p:nvSpPr>
          <p:cNvPr id="366" name="Google Shape;366;p24"/>
          <p:cNvSpPr txBox="1"/>
          <p:nvPr>
            <p:ph idx="1" type="body"/>
          </p:nvPr>
        </p:nvSpPr>
        <p:spPr>
          <a:xfrm>
            <a:off x="326575" y="2403925"/>
            <a:ext cx="8817300" cy="273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040">
                <a:solidFill>
                  <a:srgbClr val="000000"/>
                </a:solidFill>
                <a:latin typeface="Times New Roman"/>
                <a:ea typeface="Times New Roman"/>
                <a:cs typeface="Times New Roman"/>
                <a:sym typeface="Times New Roman"/>
              </a:rPr>
              <a:t>Tesla (TSLA) </a:t>
            </a:r>
            <a:r>
              <a:rPr lang="en" sz="1040">
                <a:solidFill>
                  <a:srgbClr val="000000"/>
                </a:solidFill>
                <a:latin typeface="Times New Roman"/>
                <a:ea typeface="Times New Roman"/>
                <a:cs typeface="Times New Roman"/>
                <a:sym typeface="Times New Roman"/>
              </a:rPr>
              <a:t>adjusted return of 1121% and average Sharpe ratio of 102%, indicating strong overall performance and very high risk-adjusted returns.</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b="1" lang="en" sz="1040">
                <a:solidFill>
                  <a:srgbClr val="000000"/>
                </a:solidFill>
                <a:latin typeface="Times New Roman"/>
                <a:ea typeface="Times New Roman"/>
                <a:cs typeface="Times New Roman"/>
                <a:sym typeface="Times New Roman"/>
              </a:rPr>
              <a:t>Uber Technologies (UBER) </a:t>
            </a:r>
            <a:r>
              <a:rPr lang="en" sz="1040">
                <a:solidFill>
                  <a:srgbClr val="000000"/>
                </a:solidFill>
                <a:latin typeface="Times New Roman"/>
                <a:ea typeface="Times New Roman"/>
                <a:cs typeface="Times New Roman"/>
                <a:sym typeface="Times New Roman"/>
              </a:rPr>
              <a:t>modest adjusted return of 23% and an average Sharpe ratio of 34%, moderate performance.</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b="1" lang="en" sz="1040">
                <a:solidFill>
                  <a:srgbClr val="000000"/>
                </a:solidFill>
                <a:latin typeface="Times New Roman"/>
                <a:ea typeface="Times New Roman"/>
                <a:cs typeface="Times New Roman"/>
                <a:sym typeface="Times New Roman"/>
              </a:rPr>
              <a:t>Palantir Technologies (PLTR) </a:t>
            </a:r>
            <a:r>
              <a:rPr lang="en" sz="1040">
                <a:solidFill>
                  <a:srgbClr val="000000"/>
                </a:solidFill>
                <a:latin typeface="Times New Roman"/>
                <a:ea typeface="Times New Roman"/>
                <a:cs typeface="Times New Roman"/>
                <a:sym typeface="Times New Roman"/>
              </a:rPr>
              <a:t>negative adjusted return of -47%, which is a loss over the period. Despite this, the positive average Sharpe ratio of 54% indicates that the volatility or risk level was relatively low compared to the negative performance, or the risk-free rate was low during this period.</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b="1" lang="en" sz="1040">
                <a:solidFill>
                  <a:srgbClr val="000000"/>
                </a:solidFill>
                <a:latin typeface="Times New Roman"/>
                <a:ea typeface="Times New Roman"/>
                <a:cs typeface="Times New Roman"/>
                <a:sym typeface="Times New Roman"/>
              </a:rPr>
              <a:t>Occidental Petroleum Corporation (OXY) </a:t>
            </a:r>
            <a:r>
              <a:rPr lang="en" sz="1040">
                <a:solidFill>
                  <a:srgbClr val="000000"/>
                </a:solidFill>
                <a:latin typeface="Times New Roman"/>
                <a:ea typeface="Times New Roman"/>
                <a:cs typeface="Times New Roman"/>
                <a:sym typeface="Times New Roman"/>
              </a:rPr>
              <a:t>has a positive adjusted return of 34.06% and a relatively lower average Sharpe ratio of 29%, suggesting it offered less reward per unit of risk than the higher Sharpe ratio stocks.</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b="1" lang="en" sz="1040">
                <a:solidFill>
                  <a:srgbClr val="000000"/>
                </a:solidFill>
                <a:latin typeface="Times New Roman"/>
                <a:ea typeface="Times New Roman"/>
                <a:cs typeface="Times New Roman"/>
                <a:sym typeface="Times New Roman"/>
              </a:rPr>
              <a:t>Meta Platforms, Inc. (META) </a:t>
            </a:r>
            <a:r>
              <a:rPr lang="en" sz="1040">
                <a:solidFill>
                  <a:srgbClr val="000000"/>
                </a:solidFill>
                <a:latin typeface="Times New Roman"/>
                <a:ea typeface="Times New Roman"/>
                <a:cs typeface="Times New Roman"/>
                <a:sym typeface="Times New Roman"/>
              </a:rPr>
              <a:t>also shows a positive performance with an adjusted return of 44.31% and a relatively high average Sharpe ratio of 56%, indicating solid risk-adjusted returns.</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770"/>
              <a:buNone/>
            </a:pPr>
            <a:r>
              <a:rPr b="1" lang="en" sz="1040">
                <a:solidFill>
                  <a:srgbClr val="000000"/>
                </a:solidFill>
                <a:latin typeface="Times New Roman"/>
                <a:ea typeface="Times New Roman"/>
                <a:cs typeface="Times New Roman"/>
                <a:sym typeface="Times New Roman"/>
              </a:rPr>
              <a:t>S&amp;P 500 (‘^GSPC’),</a:t>
            </a:r>
            <a:r>
              <a:rPr lang="en" sz="1040">
                <a:solidFill>
                  <a:srgbClr val="000000"/>
                </a:solidFill>
                <a:latin typeface="Times New Roman"/>
                <a:ea typeface="Times New Roman"/>
                <a:cs typeface="Times New Roman"/>
                <a:sym typeface="Times New Roman"/>
              </a:rPr>
              <a:t> used as a benchmark for overall market performance, shows an adjusted return of 47.64% and an average Sharpe ratio of 49%.  </a:t>
            </a:r>
            <a:endParaRPr sz="104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sz="1010">
              <a:latin typeface="Times New Roman"/>
              <a:ea typeface="Times New Roman"/>
              <a:cs typeface="Times New Roman"/>
              <a:sym typeface="Times New Roman"/>
            </a:endParaRPr>
          </a:p>
        </p:txBody>
      </p:sp>
      <p:pic>
        <p:nvPicPr>
          <p:cNvPr id="367" name="Google Shape;367;p24"/>
          <p:cNvPicPr preferRelativeResize="0"/>
          <p:nvPr/>
        </p:nvPicPr>
        <p:blipFill>
          <a:blip r:embed="rId3">
            <a:alphaModFix/>
          </a:blip>
          <a:stretch>
            <a:fillRect/>
          </a:stretch>
        </p:blipFill>
        <p:spPr>
          <a:xfrm>
            <a:off x="-125" y="840125"/>
            <a:ext cx="9144001" cy="1464025"/>
          </a:xfrm>
          <a:prstGeom prst="rect">
            <a:avLst/>
          </a:prstGeom>
          <a:noFill/>
          <a:ln>
            <a:noFill/>
          </a:ln>
        </p:spPr>
      </p:pic>
      <p:sp>
        <p:nvSpPr>
          <p:cNvPr id="368" name="Google Shape;368;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5"/>
          <p:cNvSpPr txBox="1"/>
          <p:nvPr>
            <p:ph type="title"/>
          </p:nvPr>
        </p:nvSpPr>
        <p:spPr>
          <a:xfrm>
            <a:off x="1303800" y="0"/>
            <a:ext cx="7030500" cy="79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Alpha and Beta - Portfolio</a:t>
            </a:r>
            <a:endParaRPr>
              <a:latin typeface="Times New Roman"/>
              <a:ea typeface="Times New Roman"/>
              <a:cs typeface="Times New Roman"/>
              <a:sym typeface="Times New Roman"/>
            </a:endParaRPr>
          </a:p>
        </p:txBody>
      </p:sp>
      <p:sp>
        <p:nvSpPr>
          <p:cNvPr id="374" name="Google Shape;374;p25"/>
          <p:cNvSpPr txBox="1"/>
          <p:nvPr>
            <p:ph idx="1" type="body"/>
          </p:nvPr>
        </p:nvSpPr>
        <p:spPr>
          <a:xfrm>
            <a:off x="45350" y="1941275"/>
            <a:ext cx="3673800" cy="299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Tesla Inc. and Palantir Technologies Inc have a higher beta, implying they are more volatile.</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Uber Technologies Inc and Meta Platforms Inc have lower betas, implying less volatility compared to the market.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Occidental Petroleum Corp and the Portfolio have moderate betas.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The Portfolio, shown as a </a:t>
            </a:r>
            <a:r>
              <a:rPr lang="en">
                <a:solidFill>
                  <a:srgbClr val="FF0000"/>
                </a:solidFill>
                <a:latin typeface="Times New Roman"/>
                <a:ea typeface="Times New Roman"/>
                <a:cs typeface="Times New Roman"/>
                <a:sym typeface="Times New Roman"/>
              </a:rPr>
              <a:t>red dot</a:t>
            </a:r>
            <a:r>
              <a:rPr lang="en">
                <a:latin typeface="Times New Roman"/>
                <a:ea typeface="Times New Roman"/>
                <a:cs typeface="Times New Roman"/>
                <a:sym typeface="Times New Roman"/>
              </a:rPr>
              <a:t>, seems to be aligned with the SML, suggesting it is properly priced according to CAPM.</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375" name="Google Shape;375;p25"/>
          <p:cNvPicPr preferRelativeResize="0"/>
          <p:nvPr/>
        </p:nvPicPr>
        <p:blipFill>
          <a:blip r:embed="rId3">
            <a:alphaModFix/>
          </a:blip>
          <a:stretch>
            <a:fillRect/>
          </a:stretch>
        </p:blipFill>
        <p:spPr>
          <a:xfrm>
            <a:off x="3719150" y="498950"/>
            <a:ext cx="5348049" cy="3292900"/>
          </a:xfrm>
          <a:prstGeom prst="rect">
            <a:avLst/>
          </a:prstGeom>
          <a:noFill/>
          <a:ln>
            <a:noFill/>
          </a:ln>
        </p:spPr>
      </p:pic>
      <p:pic>
        <p:nvPicPr>
          <p:cNvPr id="376" name="Google Shape;376;p25"/>
          <p:cNvPicPr preferRelativeResize="0"/>
          <p:nvPr/>
        </p:nvPicPr>
        <p:blipFill>
          <a:blip r:embed="rId4">
            <a:alphaModFix/>
          </a:blip>
          <a:stretch>
            <a:fillRect/>
          </a:stretch>
        </p:blipFill>
        <p:spPr>
          <a:xfrm>
            <a:off x="0" y="72575"/>
            <a:ext cx="2476499" cy="1868700"/>
          </a:xfrm>
          <a:prstGeom prst="rect">
            <a:avLst/>
          </a:prstGeom>
          <a:noFill/>
          <a:ln>
            <a:noFill/>
          </a:ln>
        </p:spPr>
      </p:pic>
      <p:sp>
        <p:nvSpPr>
          <p:cNvPr id="377" name="Google Shape;377;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 of Portfolio</a:t>
            </a:r>
            <a:endParaRPr>
              <a:latin typeface="Times New Roman"/>
              <a:ea typeface="Times New Roman"/>
              <a:cs typeface="Times New Roman"/>
              <a:sym typeface="Times New Roman"/>
            </a:endParaRPr>
          </a:p>
        </p:txBody>
      </p:sp>
      <p:sp>
        <p:nvSpPr>
          <p:cNvPr id="383" name="Google Shape;383;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80352" lvl="0" marL="457200" rtl="0" algn="l">
              <a:lnSpc>
                <a:spcPct val="130000"/>
              </a:lnSpc>
              <a:spcBef>
                <a:spcPts val="0"/>
              </a:spcBef>
              <a:spcAft>
                <a:spcPts val="0"/>
              </a:spcAft>
              <a:buClr>
                <a:srgbClr val="1F1F1F"/>
              </a:buClr>
              <a:buSzPts val="815"/>
              <a:buFont typeface="Times New Roman"/>
              <a:buAutoNum type="arabicPeriod"/>
            </a:pPr>
            <a:r>
              <a:rPr lang="en" sz="1252">
                <a:solidFill>
                  <a:srgbClr val="1F1F1F"/>
                </a:solidFill>
                <a:latin typeface="Times New Roman"/>
                <a:ea typeface="Times New Roman"/>
                <a:cs typeface="Times New Roman"/>
                <a:sym typeface="Times New Roman"/>
              </a:rPr>
              <a:t>Better </a:t>
            </a:r>
            <a:r>
              <a:rPr lang="en" sz="1203">
                <a:solidFill>
                  <a:srgbClr val="1F1F1F"/>
                </a:solidFill>
                <a:latin typeface="Times New Roman"/>
                <a:ea typeface="Times New Roman"/>
                <a:cs typeface="Times New Roman"/>
                <a:sym typeface="Times New Roman"/>
              </a:rPr>
              <a:t>risk-adjusted performance.</a:t>
            </a:r>
            <a:endParaRPr sz="1203">
              <a:solidFill>
                <a:srgbClr val="1F1F1F"/>
              </a:solidFill>
              <a:latin typeface="Times New Roman"/>
              <a:ea typeface="Times New Roman"/>
              <a:cs typeface="Times New Roman"/>
              <a:sym typeface="Times New Roman"/>
            </a:endParaRPr>
          </a:p>
          <a:p>
            <a:pPr indent="-311343" lvl="0" marL="457200" rtl="0" algn="l">
              <a:lnSpc>
                <a:spcPct val="130000"/>
              </a:lnSpc>
              <a:spcBef>
                <a:spcPts val="0"/>
              </a:spcBef>
              <a:spcAft>
                <a:spcPts val="0"/>
              </a:spcAft>
              <a:buClr>
                <a:srgbClr val="1F1F1F"/>
              </a:buClr>
              <a:buSzPts val="1303"/>
              <a:buFont typeface="Times New Roman"/>
              <a:buAutoNum type="arabicPeriod"/>
            </a:pPr>
            <a:r>
              <a:rPr lang="en" sz="1203">
                <a:solidFill>
                  <a:srgbClr val="1F1F1F"/>
                </a:solidFill>
                <a:latin typeface="Times New Roman"/>
                <a:ea typeface="Times New Roman"/>
                <a:cs typeface="Times New Roman"/>
                <a:sym typeface="Times New Roman"/>
              </a:rPr>
              <a:t>But also extra volatile </a:t>
            </a:r>
            <a:endParaRPr sz="1203">
              <a:solidFill>
                <a:srgbClr val="1F1F1F"/>
              </a:solidFill>
              <a:latin typeface="Times New Roman"/>
              <a:ea typeface="Times New Roman"/>
              <a:cs typeface="Times New Roman"/>
              <a:sym typeface="Times New Roman"/>
            </a:endParaRPr>
          </a:p>
          <a:p>
            <a:pPr indent="-311343" lvl="0" marL="457200" rtl="0" algn="l">
              <a:lnSpc>
                <a:spcPct val="130000"/>
              </a:lnSpc>
              <a:spcBef>
                <a:spcPts val="0"/>
              </a:spcBef>
              <a:spcAft>
                <a:spcPts val="0"/>
              </a:spcAft>
              <a:buClr>
                <a:srgbClr val="1F1F1F"/>
              </a:buClr>
              <a:buSzPts val="1303"/>
              <a:buFont typeface="Times New Roman"/>
              <a:buAutoNum type="arabicPeriod"/>
            </a:pPr>
            <a:r>
              <a:rPr lang="en" sz="1203">
                <a:solidFill>
                  <a:srgbClr val="1F1F1F"/>
                </a:solidFill>
                <a:latin typeface="Times New Roman"/>
                <a:ea typeface="Times New Roman"/>
                <a:cs typeface="Times New Roman"/>
                <a:sym typeface="Times New Roman"/>
              </a:rPr>
              <a:t>In our Adjusted return all of our stocks in portfolio managed to perform close to expectation except PLTR which we lost 50% of our investment over the five year horizon  </a:t>
            </a:r>
            <a:endParaRPr sz="1203">
              <a:solidFill>
                <a:srgbClr val="1F1F1F"/>
              </a:solidFill>
              <a:latin typeface="Times New Roman"/>
              <a:ea typeface="Times New Roman"/>
              <a:cs typeface="Times New Roman"/>
              <a:sym typeface="Times New Roman"/>
            </a:endParaRPr>
          </a:p>
          <a:p>
            <a:pPr indent="-277209" lvl="0" marL="457200" rtl="0" algn="l">
              <a:lnSpc>
                <a:spcPct val="130000"/>
              </a:lnSpc>
              <a:spcBef>
                <a:spcPts val="0"/>
              </a:spcBef>
              <a:spcAft>
                <a:spcPts val="0"/>
              </a:spcAft>
              <a:buClr>
                <a:srgbClr val="1F1F1F"/>
              </a:buClr>
              <a:buSzPts val="766"/>
              <a:buAutoNum type="arabicPeriod"/>
            </a:pPr>
            <a:r>
              <a:rPr lang="en" sz="1203">
                <a:solidFill>
                  <a:srgbClr val="1F1F1F"/>
                </a:solidFill>
                <a:latin typeface="Times New Roman"/>
                <a:ea typeface="Times New Roman"/>
                <a:cs typeface="Times New Roman"/>
                <a:sym typeface="Times New Roman"/>
              </a:rPr>
              <a:t>  Sharpe Ratio and Adjusted price, analysis suggest that </a:t>
            </a:r>
            <a:r>
              <a:rPr lang="en" sz="1219">
                <a:solidFill>
                  <a:srgbClr val="1F1F1F"/>
                </a:solidFill>
                <a:latin typeface="Times New Roman"/>
                <a:ea typeface="Times New Roman"/>
                <a:cs typeface="Times New Roman"/>
                <a:sym typeface="Times New Roman"/>
              </a:rPr>
              <a:t>that the market as a whole provided a reasonable return for the risk taken.</a:t>
            </a:r>
            <a:endParaRPr sz="1219">
              <a:solidFill>
                <a:srgbClr val="1F1F1F"/>
              </a:solidFill>
              <a:latin typeface="Times New Roman"/>
              <a:ea typeface="Times New Roman"/>
              <a:cs typeface="Times New Roman"/>
              <a:sym typeface="Times New Roman"/>
            </a:endParaRPr>
          </a:p>
          <a:p>
            <a:pPr indent="-311343" lvl="0" marL="457200" rtl="0" algn="l">
              <a:lnSpc>
                <a:spcPct val="130000"/>
              </a:lnSpc>
              <a:spcBef>
                <a:spcPts val="0"/>
              </a:spcBef>
              <a:spcAft>
                <a:spcPts val="0"/>
              </a:spcAft>
              <a:buClr>
                <a:srgbClr val="1F1F1F"/>
              </a:buClr>
              <a:buSzPts val="1303"/>
              <a:buFont typeface="Times New Roman"/>
              <a:buAutoNum type="arabicPeriod"/>
            </a:pPr>
            <a:r>
              <a:rPr lang="en" sz="1203">
                <a:solidFill>
                  <a:srgbClr val="1F1F1F"/>
                </a:solidFill>
                <a:latin typeface="Times New Roman"/>
                <a:ea typeface="Times New Roman"/>
                <a:cs typeface="Times New Roman"/>
                <a:sym typeface="Times New Roman"/>
              </a:rPr>
              <a:t>Alpha and Beta to Portfolio, it indicated that our portfolio is well balanced.</a:t>
            </a:r>
            <a:endParaRPr sz="1203">
              <a:solidFill>
                <a:srgbClr val="1F1F1F"/>
              </a:solidFill>
              <a:latin typeface="Times New Roman"/>
              <a:ea typeface="Times New Roman"/>
              <a:cs typeface="Times New Roman"/>
              <a:sym typeface="Times New Roman"/>
            </a:endParaRPr>
          </a:p>
          <a:p>
            <a:pPr indent="-311343" lvl="0" marL="457200" rtl="0" algn="l">
              <a:lnSpc>
                <a:spcPct val="130000"/>
              </a:lnSpc>
              <a:spcBef>
                <a:spcPts val="0"/>
              </a:spcBef>
              <a:spcAft>
                <a:spcPts val="0"/>
              </a:spcAft>
              <a:buClr>
                <a:srgbClr val="1F1F1F"/>
              </a:buClr>
              <a:buSzPts val="1303"/>
              <a:buFont typeface="Times New Roman"/>
              <a:buAutoNum type="arabicPeriod"/>
            </a:pPr>
            <a:r>
              <a:rPr lang="en" sz="1203">
                <a:solidFill>
                  <a:srgbClr val="1F1F1F"/>
                </a:solidFill>
                <a:latin typeface="Times New Roman"/>
                <a:ea typeface="Times New Roman"/>
                <a:cs typeface="Times New Roman"/>
                <a:sym typeface="Times New Roman"/>
              </a:rPr>
              <a:t>The Security Market Line (SML) is a graphical representation of the Capital Asset Pricing Model (CAPM) indicates that our portfolio is well balanced with Market.  </a:t>
            </a:r>
            <a:endParaRPr sz="1203">
              <a:solidFill>
                <a:srgbClr val="1F1F1F"/>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605"/>
              <a:buNone/>
            </a:pPr>
            <a:r>
              <a:t/>
            </a:r>
            <a:endParaRPr sz="865">
              <a:latin typeface="Times New Roman"/>
              <a:ea typeface="Times New Roman"/>
              <a:cs typeface="Times New Roman"/>
              <a:sym typeface="Times New Roman"/>
            </a:endParaRPr>
          </a:p>
          <a:p>
            <a:pPr indent="0" lvl="0" marL="0" rtl="0" algn="l">
              <a:lnSpc>
                <a:spcPct val="95000"/>
              </a:lnSpc>
              <a:spcBef>
                <a:spcPts val="1200"/>
              </a:spcBef>
              <a:spcAft>
                <a:spcPts val="1200"/>
              </a:spcAft>
              <a:buSzPts val="605"/>
              <a:buNone/>
            </a:pPr>
            <a:r>
              <a:t/>
            </a:r>
            <a:endParaRPr sz="665">
              <a:latin typeface="Times New Roman"/>
              <a:ea typeface="Times New Roman"/>
              <a:cs typeface="Times New Roman"/>
              <a:sym typeface="Times New Roman"/>
            </a:endParaRPr>
          </a:p>
        </p:txBody>
      </p:sp>
      <p:sp>
        <p:nvSpPr>
          <p:cNvPr id="384" name="Google Shape;384;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7"/>
          <p:cNvSpPr txBox="1"/>
          <p:nvPr>
            <p:ph type="title"/>
          </p:nvPr>
        </p:nvSpPr>
        <p:spPr>
          <a:xfrm>
            <a:off x="824000" y="780150"/>
            <a:ext cx="6995700" cy="3828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0000"/>
              <a:t>Thank you</a:t>
            </a:r>
            <a:r>
              <a:rPr lang="en" sz="7900"/>
              <a:t> </a:t>
            </a:r>
            <a:endParaRPr sz="7900"/>
          </a:p>
        </p:txBody>
      </p:sp>
      <p:sp>
        <p:nvSpPr>
          <p:cNvPr id="390" name="Google Shape;390;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Stocks chosen</a:t>
            </a:r>
            <a:endParaRPr>
              <a:latin typeface="Times New Roman"/>
              <a:ea typeface="Times New Roman"/>
              <a:cs typeface="Times New Roman"/>
              <a:sym typeface="Times New Roman"/>
            </a:endParaRPr>
          </a:p>
        </p:txBody>
      </p:sp>
      <p:graphicFrame>
        <p:nvGraphicFramePr>
          <p:cNvPr id="284" name="Google Shape;284;p14"/>
          <p:cNvGraphicFramePr/>
          <p:nvPr/>
        </p:nvGraphicFramePr>
        <p:xfrm>
          <a:off x="374325" y="1597875"/>
          <a:ext cx="3000000" cy="3000000"/>
        </p:xfrm>
        <a:graphic>
          <a:graphicData uri="http://schemas.openxmlformats.org/drawingml/2006/table">
            <a:tbl>
              <a:tblPr>
                <a:noFill/>
                <a:tableStyleId>{B5D54227-190B-4A92-8250-857D63E2B148}</a:tableStyleId>
              </a:tblPr>
              <a:tblGrid>
                <a:gridCol w="2184875"/>
                <a:gridCol w="2459525"/>
                <a:gridCol w="1596075"/>
                <a:gridCol w="1926475"/>
              </a:tblGrid>
              <a:tr h="518525">
                <a:tc>
                  <a:txBody>
                    <a:bodyPr/>
                    <a:lstStyle/>
                    <a:p>
                      <a:pPr indent="0" lvl="0" marL="0" marR="152400" rtl="0" algn="ctr">
                        <a:lnSpc>
                          <a:spcPct val="128571"/>
                        </a:lnSpc>
                        <a:spcBef>
                          <a:spcPts val="300"/>
                        </a:spcBef>
                        <a:spcAft>
                          <a:spcPts val="1300"/>
                        </a:spcAft>
                        <a:buNone/>
                      </a:pPr>
                      <a:r>
                        <a:rPr b="1" lang="en" sz="1100">
                          <a:solidFill>
                            <a:srgbClr val="1F1F1F"/>
                          </a:solidFill>
                          <a:latin typeface="Times New Roman"/>
                          <a:ea typeface="Times New Roman"/>
                          <a:cs typeface="Times New Roman"/>
                          <a:sym typeface="Times New Roman"/>
                        </a:rPr>
                        <a:t>Stock Name</a:t>
                      </a:r>
                      <a:endParaRPr b="1" sz="1100">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Ticker Symbol</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Logo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Industry</a:t>
                      </a:r>
                      <a:endParaRPr b="1">
                        <a:latin typeface="Times New Roman"/>
                        <a:ea typeface="Times New Roman"/>
                        <a:cs typeface="Times New Roman"/>
                        <a:sym typeface="Times New Roman"/>
                      </a:endParaRPr>
                    </a:p>
                  </a:txBody>
                  <a:tcPr marT="91425" marB="91425" marR="91425" marL="91425"/>
                </a:tc>
              </a:tr>
              <a:tr h="498550">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Palantir Technologies Inc</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NYSE: PLTR</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t/>
                      </a:r>
                      <a:endParaRPr sz="1100">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Big Data</a:t>
                      </a:r>
                      <a:endParaRPr sz="1100">
                        <a:solidFill>
                          <a:srgbClr val="1F1F1F"/>
                        </a:solidFill>
                        <a:latin typeface="Times New Roman"/>
                        <a:ea typeface="Times New Roman"/>
                        <a:cs typeface="Times New Roman"/>
                        <a:sym typeface="Times New Roman"/>
                      </a:endParaRPr>
                    </a:p>
                  </a:txBody>
                  <a:tcPr marT="91425" marB="91425" marR="91425" marL="91425"/>
                </a:tc>
              </a:tr>
              <a:tr h="498550">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Tesla Inc</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NASDAQ: TSLA</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t/>
                      </a:r>
                      <a:endParaRPr sz="1100">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EV Vehicles</a:t>
                      </a:r>
                      <a:endParaRPr sz="1100">
                        <a:solidFill>
                          <a:srgbClr val="1F1F1F"/>
                        </a:solidFill>
                        <a:latin typeface="Times New Roman"/>
                        <a:ea typeface="Times New Roman"/>
                        <a:cs typeface="Times New Roman"/>
                        <a:sym typeface="Times New Roman"/>
                      </a:endParaRPr>
                    </a:p>
                  </a:txBody>
                  <a:tcPr marT="91425" marB="91425" marR="91425" marL="91425"/>
                </a:tc>
              </a:tr>
              <a:tr h="587050">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Uber Technologies In</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NYSE: UBER</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t/>
                      </a:r>
                      <a:endParaRPr sz="1100">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Transportation</a:t>
                      </a:r>
                      <a:endParaRPr sz="1100">
                        <a:solidFill>
                          <a:srgbClr val="1F1F1F"/>
                        </a:solidFill>
                        <a:latin typeface="Times New Roman"/>
                        <a:ea typeface="Times New Roman"/>
                        <a:cs typeface="Times New Roman"/>
                        <a:sym typeface="Times New Roman"/>
                      </a:endParaRPr>
                    </a:p>
                  </a:txBody>
                  <a:tcPr marT="91425" marB="91425" marR="91425" marL="91425"/>
                </a:tc>
              </a:tr>
              <a:tr h="498550">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Meta Platforms Inc</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NASDAQ: META</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t/>
                      </a:r>
                      <a:endParaRPr sz="1100">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Social Media</a:t>
                      </a:r>
                      <a:endParaRPr sz="1100">
                        <a:solidFill>
                          <a:srgbClr val="1F1F1F"/>
                        </a:solidFill>
                        <a:latin typeface="Times New Roman"/>
                        <a:ea typeface="Times New Roman"/>
                        <a:cs typeface="Times New Roman"/>
                        <a:sym typeface="Times New Roman"/>
                      </a:endParaRPr>
                    </a:p>
                  </a:txBody>
                  <a:tcPr marT="91425" marB="91425" marR="91425" marL="91425"/>
                </a:tc>
              </a:tr>
              <a:tr h="498550">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Occidental Petroleum Corp</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NYSE: OXY</a:t>
                      </a:r>
                      <a:endParaRPr>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t/>
                      </a:r>
                      <a:endParaRPr sz="1100">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marR="152400" rtl="0" algn="l">
                        <a:lnSpc>
                          <a:spcPct val="128571"/>
                        </a:lnSpc>
                        <a:spcBef>
                          <a:spcPts val="300"/>
                        </a:spcBef>
                        <a:spcAft>
                          <a:spcPts val="1300"/>
                        </a:spcAft>
                        <a:buNone/>
                      </a:pPr>
                      <a:r>
                        <a:rPr lang="en" sz="1100">
                          <a:solidFill>
                            <a:srgbClr val="1F1F1F"/>
                          </a:solidFill>
                          <a:latin typeface="Times New Roman"/>
                          <a:ea typeface="Times New Roman"/>
                          <a:cs typeface="Times New Roman"/>
                          <a:sym typeface="Times New Roman"/>
                        </a:rPr>
                        <a:t>Oil</a:t>
                      </a:r>
                      <a:endParaRPr sz="1100">
                        <a:solidFill>
                          <a:srgbClr val="1F1F1F"/>
                        </a:solidFill>
                        <a:latin typeface="Times New Roman"/>
                        <a:ea typeface="Times New Roman"/>
                        <a:cs typeface="Times New Roman"/>
                        <a:sym typeface="Times New Roman"/>
                      </a:endParaRPr>
                    </a:p>
                  </a:txBody>
                  <a:tcPr marT="91425" marB="91425" marR="91425" marL="91425"/>
                </a:tc>
              </a:tr>
            </a:tbl>
          </a:graphicData>
        </a:graphic>
      </p:graphicFrame>
      <p:pic>
        <p:nvPicPr>
          <p:cNvPr id="285" name="Google Shape;285;p14"/>
          <p:cNvPicPr preferRelativeResize="0"/>
          <p:nvPr/>
        </p:nvPicPr>
        <p:blipFill>
          <a:blip r:embed="rId3">
            <a:alphaModFix/>
          </a:blip>
          <a:stretch>
            <a:fillRect/>
          </a:stretch>
        </p:blipFill>
        <p:spPr>
          <a:xfrm>
            <a:off x="5431888" y="2190400"/>
            <a:ext cx="790575" cy="371475"/>
          </a:xfrm>
          <a:prstGeom prst="rect">
            <a:avLst/>
          </a:prstGeom>
          <a:noFill/>
          <a:ln>
            <a:noFill/>
          </a:ln>
        </p:spPr>
      </p:pic>
      <p:pic>
        <p:nvPicPr>
          <p:cNvPr id="286" name="Google Shape;286;p14"/>
          <p:cNvPicPr preferRelativeResize="0"/>
          <p:nvPr/>
        </p:nvPicPr>
        <p:blipFill>
          <a:blip r:embed="rId4">
            <a:alphaModFix/>
          </a:blip>
          <a:stretch>
            <a:fillRect/>
          </a:stretch>
        </p:blipFill>
        <p:spPr>
          <a:xfrm>
            <a:off x="5255675" y="2729975"/>
            <a:ext cx="1143000" cy="228600"/>
          </a:xfrm>
          <a:prstGeom prst="rect">
            <a:avLst/>
          </a:prstGeom>
          <a:noFill/>
          <a:ln>
            <a:noFill/>
          </a:ln>
        </p:spPr>
      </p:pic>
      <p:pic>
        <p:nvPicPr>
          <p:cNvPr id="287" name="Google Shape;287;p14"/>
          <p:cNvPicPr preferRelativeResize="0"/>
          <p:nvPr/>
        </p:nvPicPr>
        <p:blipFill>
          <a:blip r:embed="rId5">
            <a:alphaModFix/>
          </a:blip>
          <a:stretch>
            <a:fillRect/>
          </a:stretch>
        </p:blipFill>
        <p:spPr>
          <a:xfrm>
            <a:off x="5640156" y="3202869"/>
            <a:ext cx="374039" cy="371475"/>
          </a:xfrm>
          <a:prstGeom prst="rect">
            <a:avLst/>
          </a:prstGeom>
          <a:noFill/>
          <a:ln>
            <a:noFill/>
          </a:ln>
        </p:spPr>
      </p:pic>
      <p:pic>
        <p:nvPicPr>
          <p:cNvPr id="288" name="Google Shape;288;p14"/>
          <p:cNvPicPr preferRelativeResize="0"/>
          <p:nvPr/>
        </p:nvPicPr>
        <p:blipFill>
          <a:blip r:embed="rId6">
            <a:alphaModFix/>
          </a:blip>
          <a:stretch>
            <a:fillRect/>
          </a:stretch>
        </p:blipFill>
        <p:spPr>
          <a:xfrm>
            <a:off x="5226813" y="3781975"/>
            <a:ext cx="1200726" cy="371476"/>
          </a:xfrm>
          <a:prstGeom prst="rect">
            <a:avLst/>
          </a:prstGeom>
          <a:noFill/>
          <a:ln>
            <a:noFill/>
          </a:ln>
        </p:spPr>
      </p:pic>
      <p:pic>
        <p:nvPicPr>
          <p:cNvPr id="289" name="Google Shape;289;p14"/>
          <p:cNvPicPr preferRelativeResize="0"/>
          <p:nvPr/>
        </p:nvPicPr>
        <p:blipFill>
          <a:blip r:embed="rId7">
            <a:alphaModFix/>
          </a:blip>
          <a:stretch>
            <a:fillRect/>
          </a:stretch>
        </p:blipFill>
        <p:spPr>
          <a:xfrm>
            <a:off x="5565225" y="4215341"/>
            <a:ext cx="523900" cy="523900"/>
          </a:xfrm>
          <a:prstGeom prst="rect">
            <a:avLst/>
          </a:prstGeom>
          <a:noFill/>
          <a:ln>
            <a:noFill/>
          </a:ln>
        </p:spPr>
      </p:pic>
      <p:sp>
        <p:nvSpPr>
          <p:cNvPr id="290" name="Google Shape;290;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About the Data</a:t>
            </a:r>
            <a:endParaRPr>
              <a:latin typeface="Times New Roman"/>
              <a:ea typeface="Times New Roman"/>
              <a:cs typeface="Times New Roman"/>
              <a:sym typeface="Times New Roman"/>
            </a:endParaRPr>
          </a:p>
        </p:txBody>
      </p:sp>
      <p:sp>
        <p:nvSpPr>
          <p:cNvPr id="296" name="Google Shape;296;p15"/>
          <p:cNvSpPr txBox="1"/>
          <p:nvPr/>
        </p:nvSpPr>
        <p:spPr>
          <a:xfrm>
            <a:off x="375425" y="1150950"/>
            <a:ext cx="8522400" cy="189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latin typeface="Times New Roman"/>
                <a:ea typeface="Times New Roman"/>
                <a:cs typeface="Times New Roman"/>
                <a:sym typeface="Times New Roman"/>
              </a:rPr>
              <a:t>.describe()</a:t>
            </a:r>
            <a:endParaRPr b="1">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chemeClr val="dk2"/>
                </a:solidFill>
                <a:latin typeface="Times New Roman"/>
                <a:ea typeface="Times New Roman"/>
                <a:cs typeface="Times New Roman"/>
                <a:sym typeface="Times New Roman"/>
              </a:rPr>
              <a:t>What it tells us</a:t>
            </a:r>
            <a:endParaRPr b="1">
              <a:solidFill>
                <a:schemeClr val="dk2"/>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Standard Deviation</a:t>
            </a:r>
            <a:endParaRPr>
              <a:solidFill>
                <a:schemeClr val="dk2"/>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Minimum and Maximum $ from 2019 - 2023</a:t>
            </a:r>
            <a:endParaRPr>
              <a:solidFill>
                <a:schemeClr val="dk2"/>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Average and count of data points</a:t>
            </a:r>
            <a:endParaRPr>
              <a:solidFill>
                <a:schemeClr val="dk2"/>
              </a:solidFill>
              <a:latin typeface="Times New Roman"/>
              <a:ea typeface="Times New Roman"/>
              <a:cs typeface="Times New Roman"/>
              <a:sym typeface="Times New Roman"/>
            </a:endParaRPr>
          </a:p>
        </p:txBody>
      </p:sp>
      <p:pic>
        <p:nvPicPr>
          <p:cNvPr id="297" name="Google Shape;297;p15"/>
          <p:cNvPicPr preferRelativeResize="0"/>
          <p:nvPr/>
        </p:nvPicPr>
        <p:blipFill>
          <a:blip r:embed="rId3">
            <a:alphaModFix/>
          </a:blip>
          <a:stretch>
            <a:fillRect/>
          </a:stretch>
        </p:blipFill>
        <p:spPr>
          <a:xfrm>
            <a:off x="631451" y="3156475"/>
            <a:ext cx="8086225" cy="1806800"/>
          </a:xfrm>
          <a:prstGeom prst="rect">
            <a:avLst/>
          </a:prstGeom>
          <a:noFill/>
          <a:ln>
            <a:noFill/>
          </a:ln>
        </p:spPr>
      </p:pic>
      <p:sp>
        <p:nvSpPr>
          <p:cNvPr id="298" name="Google Shape;29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On a Graph</a:t>
            </a:r>
            <a:endParaRPr>
              <a:latin typeface="Times New Roman"/>
              <a:ea typeface="Times New Roman"/>
              <a:cs typeface="Times New Roman"/>
              <a:sym typeface="Times New Roman"/>
            </a:endParaRPr>
          </a:p>
        </p:txBody>
      </p:sp>
      <p:pic>
        <p:nvPicPr>
          <p:cNvPr id="304" name="Google Shape;304;p16"/>
          <p:cNvPicPr preferRelativeResize="0"/>
          <p:nvPr/>
        </p:nvPicPr>
        <p:blipFill>
          <a:blip r:embed="rId3">
            <a:alphaModFix/>
          </a:blip>
          <a:stretch>
            <a:fillRect/>
          </a:stretch>
        </p:blipFill>
        <p:spPr>
          <a:xfrm>
            <a:off x="668275" y="1597900"/>
            <a:ext cx="8199574" cy="3240825"/>
          </a:xfrm>
          <a:prstGeom prst="rect">
            <a:avLst/>
          </a:prstGeom>
          <a:noFill/>
          <a:ln>
            <a:noFill/>
          </a:ln>
        </p:spPr>
      </p:pic>
      <p:sp>
        <p:nvSpPr>
          <p:cNvPr id="305" name="Google Shape;30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Cumulative Returns</a:t>
            </a:r>
            <a:endParaRPr/>
          </a:p>
        </p:txBody>
      </p:sp>
      <p:pic>
        <p:nvPicPr>
          <p:cNvPr id="311" name="Google Shape;311;p17"/>
          <p:cNvPicPr preferRelativeResize="0"/>
          <p:nvPr/>
        </p:nvPicPr>
        <p:blipFill>
          <a:blip r:embed="rId3">
            <a:alphaModFix/>
          </a:blip>
          <a:stretch>
            <a:fillRect/>
          </a:stretch>
        </p:blipFill>
        <p:spPr>
          <a:xfrm>
            <a:off x="713325" y="1404875"/>
            <a:ext cx="7891725" cy="3240825"/>
          </a:xfrm>
          <a:prstGeom prst="rect">
            <a:avLst/>
          </a:prstGeom>
          <a:noFill/>
          <a:ln>
            <a:noFill/>
          </a:ln>
        </p:spPr>
      </p:pic>
      <p:sp>
        <p:nvSpPr>
          <p:cNvPr id="312" name="Google Shape;312;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Alpha’s and Beta’s</a:t>
            </a:r>
            <a:endParaRPr/>
          </a:p>
        </p:txBody>
      </p:sp>
      <p:graphicFrame>
        <p:nvGraphicFramePr>
          <p:cNvPr id="318" name="Google Shape;318;p18"/>
          <p:cNvGraphicFramePr/>
          <p:nvPr/>
        </p:nvGraphicFramePr>
        <p:xfrm>
          <a:off x="1177925" y="1531100"/>
          <a:ext cx="3000000" cy="3000000"/>
        </p:xfrm>
        <a:graphic>
          <a:graphicData uri="http://schemas.openxmlformats.org/drawingml/2006/table">
            <a:tbl>
              <a:tblPr>
                <a:noFill/>
                <a:tableStyleId>{B5D54227-190B-4A92-8250-857D63E2B148}</a:tableStyleId>
              </a:tblPr>
              <a:tblGrid>
                <a:gridCol w="2976150"/>
                <a:gridCol w="1444375"/>
                <a:gridCol w="1564500"/>
              </a:tblGrid>
              <a:tr h="381000">
                <a:tc>
                  <a:txBody>
                    <a:bodyPr/>
                    <a:lstStyle/>
                    <a:p>
                      <a:pPr indent="0" lvl="0" marL="0" rtl="0" algn="ctr">
                        <a:spcBef>
                          <a:spcPts val="0"/>
                        </a:spcBef>
                        <a:spcAft>
                          <a:spcPts val="0"/>
                        </a:spcAft>
                        <a:buNone/>
                      </a:pPr>
                      <a:r>
                        <a:rPr b="1" lang="en">
                          <a:solidFill>
                            <a:srgbClr val="1F1F1F"/>
                          </a:solidFill>
                          <a:latin typeface="Times New Roman"/>
                          <a:ea typeface="Times New Roman"/>
                          <a:cs typeface="Times New Roman"/>
                          <a:sym typeface="Times New Roman"/>
                        </a:rPr>
                        <a:t>Stock</a:t>
                      </a:r>
                      <a:endParaRPr b="1">
                        <a:solidFill>
                          <a:srgbClr val="1F1F1F"/>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1F1F"/>
                          </a:solidFill>
                          <a:latin typeface="Times New Roman"/>
                          <a:ea typeface="Times New Roman"/>
                          <a:cs typeface="Times New Roman"/>
                          <a:sym typeface="Times New Roman"/>
                        </a:rPr>
                        <a:t>Alphas</a:t>
                      </a:r>
                      <a:endParaRPr b="1">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rgbClr val="1F1F1F"/>
                          </a:solidFill>
                          <a:latin typeface="Times New Roman"/>
                          <a:ea typeface="Times New Roman"/>
                          <a:cs typeface="Times New Roman"/>
                          <a:sym typeface="Times New Roman"/>
                        </a:rPr>
                        <a:t>Betas</a:t>
                      </a:r>
                      <a:endParaRPr b="1">
                        <a:solidFill>
                          <a:srgbClr val="1F1F1F"/>
                        </a:solidFill>
                        <a:latin typeface="Times New Roman"/>
                        <a:ea typeface="Times New Roman"/>
                        <a:cs typeface="Times New Roman"/>
                        <a:sym typeface="Times New Roman"/>
                      </a:endParaRPr>
                    </a:p>
                  </a:txBody>
                  <a:tcPr marT="91425" marB="91425" marR="91425" marL="91425"/>
                </a:tc>
              </a:tr>
              <a:tr h="381000">
                <a:tc>
                  <a:txBody>
                    <a:bodyPr/>
                    <a:lstStyle/>
                    <a:p>
                      <a:pPr indent="0" lvl="0" marL="0" marR="152400" rtl="0" algn="l">
                        <a:lnSpc>
                          <a:spcPct val="128571"/>
                        </a:lnSpc>
                        <a:spcBef>
                          <a:spcPts val="300"/>
                        </a:spcBef>
                        <a:spcAft>
                          <a:spcPts val="1300"/>
                        </a:spcAft>
                        <a:buNone/>
                      </a:pPr>
                      <a:r>
                        <a:rPr lang="en">
                          <a:solidFill>
                            <a:srgbClr val="1F1F1F"/>
                          </a:solidFill>
                          <a:latin typeface="Times New Roman"/>
                          <a:ea typeface="Times New Roman"/>
                          <a:cs typeface="Times New Roman"/>
                          <a:sym typeface="Times New Roman"/>
                        </a:rPr>
                        <a:t>Palantir Technologies Inc</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0.0242</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2.7073</a:t>
                      </a:r>
                      <a:endParaRPr>
                        <a:solidFill>
                          <a:srgbClr val="1F1F1F"/>
                        </a:solidFill>
                        <a:latin typeface="Times New Roman"/>
                        <a:ea typeface="Times New Roman"/>
                        <a:cs typeface="Times New Roman"/>
                        <a:sym typeface="Times New Roman"/>
                      </a:endParaRPr>
                    </a:p>
                  </a:txBody>
                  <a:tcPr marT="91425" marB="91425" marR="91425" marL="91425"/>
                </a:tc>
              </a:tr>
              <a:tr h="381000">
                <a:tc>
                  <a:txBody>
                    <a:bodyPr/>
                    <a:lstStyle/>
                    <a:p>
                      <a:pPr indent="0" lvl="0" marL="0" marR="152400" rtl="0" algn="l">
                        <a:lnSpc>
                          <a:spcPct val="128571"/>
                        </a:lnSpc>
                        <a:spcBef>
                          <a:spcPts val="300"/>
                        </a:spcBef>
                        <a:spcAft>
                          <a:spcPts val="1300"/>
                        </a:spcAft>
                        <a:buNone/>
                      </a:pPr>
                      <a:r>
                        <a:rPr lang="en">
                          <a:solidFill>
                            <a:srgbClr val="1F1F1F"/>
                          </a:solidFill>
                          <a:latin typeface="Times New Roman"/>
                          <a:ea typeface="Times New Roman"/>
                          <a:cs typeface="Times New Roman"/>
                          <a:sym typeface="Times New Roman"/>
                        </a:rPr>
                        <a:t>Tesla Inc</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0.0378</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2.4365</a:t>
                      </a:r>
                      <a:endParaRPr>
                        <a:solidFill>
                          <a:srgbClr val="1F1F1F"/>
                        </a:solidFill>
                        <a:latin typeface="Times New Roman"/>
                        <a:ea typeface="Times New Roman"/>
                        <a:cs typeface="Times New Roman"/>
                        <a:sym typeface="Times New Roman"/>
                      </a:endParaRPr>
                    </a:p>
                  </a:txBody>
                  <a:tcPr marT="91425" marB="91425" marR="91425" marL="91425"/>
                </a:tc>
              </a:tr>
              <a:tr h="381000">
                <a:tc>
                  <a:txBody>
                    <a:bodyPr/>
                    <a:lstStyle/>
                    <a:p>
                      <a:pPr indent="0" lvl="0" marL="0" marR="152400" rtl="0" algn="l">
                        <a:lnSpc>
                          <a:spcPct val="128571"/>
                        </a:lnSpc>
                        <a:spcBef>
                          <a:spcPts val="300"/>
                        </a:spcBef>
                        <a:spcAft>
                          <a:spcPts val="1300"/>
                        </a:spcAft>
                        <a:buNone/>
                      </a:pPr>
                      <a:r>
                        <a:rPr lang="en">
                          <a:solidFill>
                            <a:srgbClr val="1F1F1F"/>
                          </a:solidFill>
                          <a:latin typeface="Times New Roman"/>
                          <a:ea typeface="Times New Roman"/>
                          <a:cs typeface="Times New Roman"/>
                          <a:sym typeface="Times New Roman"/>
                        </a:rPr>
                        <a:t>Uber Technologies In</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0.0007</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1.3101</a:t>
                      </a:r>
                      <a:endParaRPr>
                        <a:solidFill>
                          <a:srgbClr val="1F1F1F"/>
                        </a:solidFill>
                        <a:latin typeface="Times New Roman"/>
                        <a:ea typeface="Times New Roman"/>
                        <a:cs typeface="Times New Roman"/>
                        <a:sym typeface="Times New Roman"/>
                      </a:endParaRPr>
                    </a:p>
                  </a:txBody>
                  <a:tcPr marT="91425" marB="91425" marR="91425" marL="91425"/>
                </a:tc>
              </a:tr>
              <a:tr h="381000">
                <a:tc>
                  <a:txBody>
                    <a:bodyPr/>
                    <a:lstStyle/>
                    <a:p>
                      <a:pPr indent="0" lvl="0" marL="0" marR="152400" rtl="0" algn="l">
                        <a:lnSpc>
                          <a:spcPct val="128571"/>
                        </a:lnSpc>
                        <a:spcBef>
                          <a:spcPts val="300"/>
                        </a:spcBef>
                        <a:spcAft>
                          <a:spcPts val="1300"/>
                        </a:spcAft>
                        <a:buNone/>
                      </a:pPr>
                      <a:r>
                        <a:rPr lang="en">
                          <a:solidFill>
                            <a:srgbClr val="1F1F1F"/>
                          </a:solidFill>
                          <a:latin typeface="Times New Roman"/>
                          <a:ea typeface="Times New Roman"/>
                          <a:cs typeface="Times New Roman"/>
                          <a:sym typeface="Times New Roman"/>
                        </a:rPr>
                        <a:t>Meta Platforms Inc</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0.0070</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1.1522</a:t>
                      </a:r>
                      <a:endParaRPr>
                        <a:solidFill>
                          <a:srgbClr val="1F1F1F"/>
                        </a:solidFill>
                        <a:latin typeface="Times New Roman"/>
                        <a:ea typeface="Times New Roman"/>
                        <a:cs typeface="Times New Roman"/>
                        <a:sym typeface="Times New Roman"/>
                      </a:endParaRPr>
                    </a:p>
                  </a:txBody>
                  <a:tcPr marT="91425" marB="91425" marR="91425" marL="91425"/>
                </a:tc>
              </a:tr>
              <a:tr h="381000">
                <a:tc>
                  <a:txBody>
                    <a:bodyPr/>
                    <a:lstStyle/>
                    <a:p>
                      <a:pPr indent="0" lvl="0" marL="0" marR="152400" rtl="0" algn="l">
                        <a:lnSpc>
                          <a:spcPct val="128571"/>
                        </a:lnSpc>
                        <a:spcBef>
                          <a:spcPts val="300"/>
                        </a:spcBef>
                        <a:spcAft>
                          <a:spcPts val="1300"/>
                        </a:spcAft>
                        <a:buNone/>
                      </a:pPr>
                      <a:r>
                        <a:rPr lang="en">
                          <a:solidFill>
                            <a:srgbClr val="1F1F1F"/>
                          </a:solidFill>
                          <a:latin typeface="Times New Roman"/>
                          <a:ea typeface="Times New Roman"/>
                          <a:cs typeface="Times New Roman"/>
                          <a:sym typeface="Times New Roman"/>
                        </a:rPr>
                        <a:t>Occidental Petroleum Corp</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0.0014</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1.6893</a:t>
                      </a:r>
                      <a:endParaRPr>
                        <a:solidFill>
                          <a:srgbClr val="1F1F1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1F1F1F"/>
                          </a:solidFill>
                          <a:latin typeface="Times New Roman"/>
                          <a:ea typeface="Times New Roman"/>
                          <a:cs typeface="Times New Roman"/>
                          <a:sym typeface="Times New Roman"/>
                        </a:rPr>
                        <a:t>Portfolio</a:t>
                      </a:r>
                      <a:endParaRPr>
                        <a:solidFill>
                          <a:srgbClr val="1F1F1F"/>
                        </a:solidFill>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0.0142</a:t>
                      </a:r>
                      <a:endParaRPr>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1.8591</a:t>
                      </a:r>
                      <a:endParaRPr>
                        <a:solidFill>
                          <a:srgbClr val="1F1F1F"/>
                        </a:solidFill>
                        <a:latin typeface="Times New Roman"/>
                        <a:ea typeface="Times New Roman"/>
                        <a:cs typeface="Times New Roman"/>
                        <a:sym typeface="Times New Roman"/>
                      </a:endParaRPr>
                    </a:p>
                  </a:txBody>
                  <a:tcPr marT="91425" marB="91425" marR="91425" marL="91425"/>
                </a:tc>
              </a:tr>
            </a:tbl>
          </a:graphicData>
        </a:graphic>
      </p:graphicFrame>
      <p:sp>
        <p:nvSpPr>
          <p:cNvPr id="319" name="Google Shape;31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540475" y="199300"/>
            <a:ext cx="7030500" cy="31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Alpha’s Test at 0.05% Significance</a:t>
            </a:r>
            <a:endParaRPr>
              <a:latin typeface="Times New Roman"/>
              <a:ea typeface="Times New Roman"/>
              <a:cs typeface="Times New Roman"/>
              <a:sym typeface="Times New Roman"/>
            </a:endParaRPr>
          </a:p>
        </p:txBody>
      </p:sp>
      <p:graphicFrame>
        <p:nvGraphicFramePr>
          <p:cNvPr id="325" name="Google Shape;325;p19"/>
          <p:cNvGraphicFramePr/>
          <p:nvPr/>
        </p:nvGraphicFramePr>
        <p:xfrm>
          <a:off x="813875" y="732575"/>
          <a:ext cx="3000000" cy="3000000"/>
        </p:xfrm>
        <a:graphic>
          <a:graphicData uri="http://schemas.openxmlformats.org/drawingml/2006/table">
            <a:tbl>
              <a:tblPr>
                <a:noFill/>
                <a:tableStyleId>{B5D54227-190B-4A92-8250-857D63E2B148}</a:tableStyleId>
              </a:tblPr>
              <a:tblGrid>
                <a:gridCol w="3959800"/>
                <a:gridCol w="1921750"/>
                <a:gridCol w="2081575"/>
              </a:tblGrid>
              <a:tr h="266000">
                <a:tc>
                  <a:txBody>
                    <a:bodyPr/>
                    <a:lstStyle/>
                    <a:p>
                      <a:pPr indent="0" lvl="0" marL="0" rtl="0" algn="ctr">
                        <a:spcBef>
                          <a:spcPts val="0"/>
                        </a:spcBef>
                        <a:spcAft>
                          <a:spcPts val="0"/>
                        </a:spcAft>
                        <a:buNone/>
                      </a:pPr>
                      <a:r>
                        <a:rPr b="1" lang="en">
                          <a:solidFill>
                            <a:srgbClr val="1F1F1F"/>
                          </a:solidFill>
                          <a:latin typeface="Times New Roman"/>
                          <a:ea typeface="Times New Roman"/>
                          <a:cs typeface="Times New Roman"/>
                          <a:sym typeface="Times New Roman"/>
                        </a:rPr>
                        <a:t>Stock</a:t>
                      </a:r>
                      <a:endParaRPr b="1">
                        <a:solidFill>
                          <a:srgbClr val="1F1F1F"/>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1F1F1F"/>
                          </a:solidFill>
                          <a:latin typeface="Times New Roman"/>
                          <a:ea typeface="Times New Roman"/>
                          <a:cs typeface="Times New Roman"/>
                          <a:sym typeface="Times New Roman"/>
                        </a:rPr>
                        <a:t>Alphas</a:t>
                      </a:r>
                      <a:endParaRPr b="1">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a:solidFill>
                            <a:srgbClr val="1F1F1F"/>
                          </a:solidFill>
                          <a:latin typeface="Times New Roman"/>
                          <a:ea typeface="Times New Roman"/>
                          <a:cs typeface="Times New Roman"/>
                          <a:sym typeface="Times New Roman"/>
                        </a:rPr>
                        <a:t>P-Value</a:t>
                      </a:r>
                      <a:endParaRPr b="1">
                        <a:solidFill>
                          <a:srgbClr val="1F1F1F"/>
                        </a:solidFill>
                        <a:latin typeface="Times New Roman"/>
                        <a:ea typeface="Times New Roman"/>
                        <a:cs typeface="Times New Roman"/>
                        <a:sym typeface="Times New Roman"/>
                      </a:endParaRPr>
                    </a:p>
                  </a:txBody>
                  <a:tcPr marT="91425" marB="91425" marR="91425" marL="91425"/>
                </a:tc>
              </a:tr>
              <a:tr h="482300">
                <a:tc>
                  <a:txBody>
                    <a:bodyPr/>
                    <a:lstStyle/>
                    <a:p>
                      <a:pPr indent="0" lvl="0" marL="0" marR="152400" rtl="0" algn="l">
                        <a:lnSpc>
                          <a:spcPct val="128571"/>
                        </a:lnSpc>
                        <a:spcBef>
                          <a:spcPts val="300"/>
                        </a:spcBef>
                        <a:spcAft>
                          <a:spcPts val="1300"/>
                        </a:spcAft>
                        <a:buNone/>
                      </a:pPr>
                      <a:r>
                        <a:rPr b="1" lang="en">
                          <a:solidFill>
                            <a:srgbClr val="1F1F1F"/>
                          </a:solidFill>
                          <a:latin typeface="Times New Roman"/>
                          <a:ea typeface="Times New Roman"/>
                          <a:cs typeface="Times New Roman"/>
                          <a:sym typeface="Times New Roman"/>
                        </a:rPr>
                        <a:t>Palantir Technologies Inc</a:t>
                      </a:r>
                      <a:endParaRPr b="1">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0.0242</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0.6638(Not Significant)</a:t>
                      </a:r>
                      <a:endParaRPr>
                        <a:solidFill>
                          <a:srgbClr val="1F1F1F"/>
                        </a:solidFill>
                        <a:latin typeface="Times New Roman"/>
                        <a:ea typeface="Times New Roman"/>
                        <a:cs typeface="Times New Roman"/>
                        <a:sym typeface="Times New Roman"/>
                      </a:endParaRPr>
                    </a:p>
                  </a:txBody>
                  <a:tcPr marT="91425" marB="91425" marR="91425" marL="91425"/>
                </a:tc>
              </a:tr>
              <a:tr h="482300">
                <a:tc>
                  <a:txBody>
                    <a:bodyPr/>
                    <a:lstStyle/>
                    <a:p>
                      <a:pPr indent="0" lvl="0" marL="0" marR="152400" rtl="0" algn="l">
                        <a:lnSpc>
                          <a:spcPct val="128571"/>
                        </a:lnSpc>
                        <a:spcBef>
                          <a:spcPts val="300"/>
                        </a:spcBef>
                        <a:spcAft>
                          <a:spcPts val="1300"/>
                        </a:spcAft>
                        <a:buNone/>
                      </a:pPr>
                      <a:r>
                        <a:rPr b="1" lang="en">
                          <a:solidFill>
                            <a:srgbClr val="1F1F1F"/>
                          </a:solidFill>
                          <a:latin typeface="Times New Roman"/>
                          <a:ea typeface="Times New Roman"/>
                          <a:cs typeface="Times New Roman"/>
                          <a:sym typeface="Times New Roman"/>
                        </a:rPr>
                        <a:t>Tesla Inc</a:t>
                      </a:r>
                      <a:endParaRPr b="1">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0.0378</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0.1249(Not Significant)</a:t>
                      </a:r>
                      <a:endParaRPr>
                        <a:solidFill>
                          <a:srgbClr val="1F1F1F"/>
                        </a:solidFill>
                        <a:latin typeface="Times New Roman"/>
                        <a:ea typeface="Times New Roman"/>
                        <a:cs typeface="Times New Roman"/>
                        <a:sym typeface="Times New Roman"/>
                      </a:endParaRPr>
                    </a:p>
                  </a:txBody>
                  <a:tcPr marT="91425" marB="91425" marR="91425" marL="91425"/>
                </a:tc>
              </a:tr>
              <a:tr h="482300">
                <a:tc>
                  <a:txBody>
                    <a:bodyPr/>
                    <a:lstStyle/>
                    <a:p>
                      <a:pPr indent="0" lvl="0" marL="0" marR="152400" rtl="0" algn="l">
                        <a:lnSpc>
                          <a:spcPct val="128571"/>
                        </a:lnSpc>
                        <a:spcBef>
                          <a:spcPts val="300"/>
                        </a:spcBef>
                        <a:spcAft>
                          <a:spcPts val="1300"/>
                        </a:spcAft>
                        <a:buNone/>
                      </a:pPr>
                      <a:r>
                        <a:rPr b="1" lang="en">
                          <a:solidFill>
                            <a:srgbClr val="1F1F1F"/>
                          </a:solidFill>
                          <a:latin typeface="Times New Roman"/>
                          <a:ea typeface="Times New Roman"/>
                          <a:cs typeface="Times New Roman"/>
                          <a:sym typeface="Times New Roman"/>
                        </a:rPr>
                        <a:t>Uber Technologies In</a:t>
                      </a:r>
                      <a:endParaRPr b="1">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0.0007</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0.9654(Not Significant)</a:t>
                      </a:r>
                      <a:endParaRPr>
                        <a:solidFill>
                          <a:srgbClr val="1F1F1F"/>
                        </a:solidFill>
                        <a:latin typeface="Times New Roman"/>
                        <a:ea typeface="Times New Roman"/>
                        <a:cs typeface="Times New Roman"/>
                        <a:sym typeface="Times New Roman"/>
                      </a:endParaRPr>
                    </a:p>
                  </a:txBody>
                  <a:tcPr marT="91425" marB="91425" marR="91425" marL="91425"/>
                </a:tc>
              </a:tr>
              <a:tr h="319125">
                <a:tc>
                  <a:txBody>
                    <a:bodyPr/>
                    <a:lstStyle/>
                    <a:p>
                      <a:pPr indent="0" lvl="0" marL="0" marR="152400" rtl="0" algn="l">
                        <a:lnSpc>
                          <a:spcPct val="128571"/>
                        </a:lnSpc>
                        <a:spcBef>
                          <a:spcPts val="300"/>
                        </a:spcBef>
                        <a:spcAft>
                          <a:spcPts val="1300"/>
                        </a:spcAft>
                        <a:buNone/>
                      </a:pPr>
                      <a:r>
                        <a:rPr b="1" lang="en">
                          <a:solidFill>
                            <a:srgbClr val="1F1F1F"/>
                          </a:solidFill>
                          <a:latin typeface="Times New Roman"/>
                          <a:ea typeface="Times New Roman"/>
                          <a:cs typeface="Times New Roman"/>
                          <a:sym typeface="Times New Roman"/>
                        </a:rPr>
                        <a:t>Meta Platforms Inc</a:t>
                      </a:r>
                      <a:endParaRPr b="1">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0.0070</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0.5983 (Not Significant)</a:t>
                      </a:r>
                      <a:endParaRPr>
                        <a:solidFill>
                          <a:srgbClr val="1F1F1F"/>
                        </a:solidFill>
                        <a:latin typeface="Times New Roman"/>
                        <a:ea typeface="Times New Roman"/>
                        <a:cs typeface="Times New Roman"/>
                        <a:sym typeface="Times New Roman"/>
                      </a:endParaRPr>
                    </a:p>
                  </a:txBody>
                  <a:tcPr marT="91425" marB="91425" marR="91425" marL="91425"/>
                </a:tc>
              </a:tr>
              <a:tr h="482300">
                <a:tc>
                  <a:txBody>
                    <a:bodyPr/>
                    <a:lstStyle/>
                    <a:p>
                      <a:pPr indent="0" lvl="0" marL="0" marR="152400" rtl="0" algn="l">
                        <a:lnSpc>
                          <a:spcPct val="128571"/>
                        </a:lnSpc>
                        <a:spcBef>
                          <a:spcPts val="300"/>
                        </a:spcBef>
                        <a:spcAft>
                          <a:spcPts val="1300"/>
                        </a:spcAft>
                        <a:buNone/>
                      </a:pPr>
                      <a:r>
                        <a:rPr b="1" lang="en">
                          <a:solidFill>
                            <a:srgbClr val="1F1F1F"/>
                          </a:solidFill>
                          <a:latin typeface="Times New Roman"/>
                          <a:ea typeface="Times New Roman"/>
                          <a:cs typeface="Times New Roman"/>
                          <a:sym typeface="Times New Roman"/>
                        </a:rPr>
                        <a:t>Occidental Petroleum Corp</a:t>
                      </a:r>
                      <a:endParaRPr b="1">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0.0014</a:t>
                      </a:r>
                      <a:endParaRPr>
                        <a:solidFill>
                          <a:srgbClr val="1F1F1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0.9533 (Not Significant)</a:t>
                      </a:r>
                      <a:endParaRPr>
                        <a:solidFill>
                          <a:srgbClr val="1F1F1F"/>
                        </a:solidFill>
                        <a:latin typeface="Times New Roman"/>
                        <a:ea typeface="Times New Roman"/>
                        <a:cs typeface="Times New Roman"/>
                        <a:sym typeface="Times New Roman"/>
                      </a:endParaRPr>
                    </a:p>
                  </a:txBody>
                  <a:tcPr marT="91425" marB="91425" marR="91425" marL="91425"/>
                </a:tc>
              </a:tr>
              <a:tr h="482300">
                <a:tc>
                  <a:txBody>
                    <a:bodyPr/>
                    <a:lstStyle/>
                    <a:p>
                      <a:pPr indent="0" lvl="0" marL="0" rtl="0" algn="l">
                        <a:spcBef>
                          <a:spcPts val="0"/>
                        </a:spcBef>
                        <a:spcAft>
                          <a:spcPts val="0"/>
                        </a:spcAft>
                        <a:buNone/>
                      </a:pPr>
                      <a:r>
                        <a:rPr b="1" lang="en">
                          <a:solidFill>
                            <a:srgbClr val="1F1F1F"/>
                          </a:solidFill>
                          <a:latin typeface="Times New Roman"/>
                          <a:ea typeface="Times New Roman"/>
                          <a:cs typeface="Times New Roman"/>
                          <a:sym typeface="Times New Roman"/>
                        </a:rPr>
                        <a:t>Portfolio</a:t>
                      </a:r>
                      <a:endParaRPr b="1">
                        <a:solidFill>
                          <a:srgbClr val="1F1F1F"/>
                        </a:solidFill>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0.2098</a:t>
                      </a:r>
                      <a:endParaRPr>
                        <a:solidFill>
                          <a:srgbClr val="1F1F1F"/>
                        </a:solidFill>
                        <a:latin typeface="Times New Roman"/>
                        <a:ea typeface="Times New Roman"/>
                        <a:cs typeface="Times New Roman"/>
                        <a:sym typeface="Times New Roman"/>
                      </a:endParaRPr>
                    </a:p>
                  </a:txBody>
                  <a:tcPr marT="91425" marB="91425" marR="91425" marL="91425"/>
                </a:tc>
                <a:tc>
                  <a:txBody>
                    <a:bodyPr/>
                    <a:lstStyle/>
                    <a:p>
                      <a:pPr indent="0" lvl="0" marL="0" rtl="0" algn="l">
                        <a:lnSpc>
                          <a:spcPct val="150999"/>
                        </a:lnSpc>
                        <a:spcBef>
                          <a:spcPts val="0"/>
                        </a:spcBef>
                        <a:spcAft>
                          <a:spcPts val="0"/>
                        </a:spcAft>
                        <a:buNone/>
                      </a:pPr>
                      <a:r>
                        <a:rPr lang="en">
                          <a:solidFill>
                            <a:srgbClr val="1F1F1F"/>
                          </a:solidFill>
                          <a:latin typeface="Times New Roman"/>
                          <a:ea typeface="Times New Roman"/>
                          <a:cs typeface="Times New Roman"/>
                          <a:sym typeface="Times New Roman"/>
                        </a:rPr>
                        <a:t>0.0760 (Not Significant)</a:t>
                      </a:r>
                      <a:endParaRPr>
                        <a:solidFill>
                          <a:srgbClr val="1F1F1F"/>
                        </a:solidFill>
                        <a:latin typeface="Times New Roman"/>
                        <a:ea typeface="Times New Roman"/>
                        <a:cs typeface="Times New Roman"/>
                        <a:sym typeface="Times New Roman"/>
                      </a:endParaRPr>
                    </a:p>
                  </a:txBody>
                  <a:tcPr marT="91425" marB="91425" marR="91425" marL="91425"/>
                </a:tc>
              </a:tr>
            </a:tbl>
          </a:graphicData>
        </a:graphic>
      </p:graphicFrame>
      <p:sp>
        <p:nvSpPr>
          <p:cNvPr id="326" name="Google Shape;32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1303800" y="598575"/>
            <a:ext cx="7030500" cy="53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 and P-value Trends:</a:t>
            </a:r>
            <a:endParaRPr/>
          </a:p>
        </p:txBody>
      </p:sp>
      <p:sp>
        <p:nvSpPr>
          <p:cNvPr id="332" name="Google Shape;332;p20"/>
          <p:cNvSpPr txBox="1"/>
          <p:nvPr>
            <p:ph idx="1" type="body"/>
          </p:nvPr>
        </p:nvSpPr>
        <p:spPr>
          <a:xfrm>
            <a:off x="1303800" y="1319925"/>
            <a:ext cx="7030500" cy="321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20"/>
          <p:cNvPicPr preferRelativeResize="0"/>
          <p:nvPr/>
        </p:nvPicPr>
        <p:blipFill>
          <a:blip r:embed="rId3">
            <a:alphaModFix/>
          </a:blip>
          <a:stretch>
            <a:fillRect/>
          </a:stretch>
        </p:blipFill>
        <p:spPr>
          <a:xfrm>
            <a:off x="1211900" y="1131975"/>
            <a:ext cx="7257250" cy="3763874"/>
          </a:xfrm>
          <a:prstGeom prst="rect">
            <a:avLst/>
          </a:prstGeom>
          <a:noFill/>
          <a:ln>
            <a:noFill/>
          </a:ln>
        </p:spPr>
      </p:pic>
      <p:sp>
        <p:nvSpPr>
          <p:cNvPr id="334" name="Google Shape;334;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598575"/>
            <a:ext cx="7030500" cy="58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 Trends Over Time:</a:t>
            </a:r>
            <a:endParaRPr/>
          </a:p>
        </p:txBody>
      </p:sp>
      <p:sp>
        <p:nvSpPr>
          <p:cNvPr id="340" name="Google Shape;340;p21"/>
          <p:cNvSpPr txBox="1"/>
          <p:nvPr>
            <p:ph idx="1" type="body"/>
          </p:nvPr>
        </p:nvSpPr>
        <p:spPr>
          <a:xfrm>
            <a:off x="1303800" y="1237725"/>
            <a:ext cx="7030500" cy="329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21"/>
          <p:cNvPicPr preferRelativeResize="0"/>
          <p:nvPr/>
        </p:nvPicPr>
        <p:blipFill>
          <a:blip r:embed="rId3">
            <a:alphaModFix/>
          </a:blip>
          <a:stretch>
            <a:fillRect/>
          </a:stretch>
        </p:blipFill>
        <p:spPr>
          <a:xfrm>
            <a:off x="765650" y="1237725"/>
            <a:ext cx="7668276" cy="3415250"/>
          </a:xfrm>
          <a:prstGeom prst="rect">
            <a:avLst/>
          </a:prstGeom>
          <a:noFill/>
          <a:ln>
            <a:noFill/>
          </a:ln>
        </p:spPr>
      </p:pic>
      <p:sp>
        <p:nvSpPr>
          <p:cNvPr id="342" name="Google Shape;342;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