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D2CA2-168F-4F9E-96F5-378CAC2B62A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D4284-319D-4702-8E32-E96BB2C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58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7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50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825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061dd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b061dd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32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b061dd7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b061dd7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178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b061dd7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b061dd7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7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b061dd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b061dd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3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b061dd7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b061dd7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43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0E9A-A124-46B8-8786-DBF931C0C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DFB4-9625-4A19-9A47-B798A2B0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2385-0A36-4B13-8E40-84A0438B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88EE-B098-4EBE-8D43-B2073EFE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C938A-ED4E-4575-A5DE-CC6565D7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7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1F2E-9F68-457F-A1D8-726B4CCB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203-9330-462C-917D-433FFA8E3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C339-4E86-4BF2-91C1-0C30E438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AFFB-657D-4E88-99C9-8B1675E0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4C0C-73E5-441F-BEF5-46767648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B3093-8C8E-4613-8603-D8F113E84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88C05-8937-4124-BDE8-3B4DBCF36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4E7A-7993-40F0-926B-07120AEA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C4D3-F011-4760-8D06-FF1AAA23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3A6-24E6-4BE6-8733-32EA845C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9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449B-8B32-437E-A47F-228343A2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4968-A335-48FC-8A02-91F47074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34642-E6B2-4CC6-A46C-03FA12B2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B1D0-667C-4324-A4A8-B6420DAB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7B95-2845-4D17-8D2D-F3236BE9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7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9F46-68EE-41E8-BAB6-0DA39C2E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EF61-8B77-4B99-989C-61245F5C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E1A2-BAC3-4945-B199-7DA566C3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5208-AF78-4F55-A212-EF3C5B0B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DF4A0-1033-4126-A1FD-1A4C5ECF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491B-8444-4C90-928C-F8DC6E58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DB5F-B5D4-431B-BED7-29A9F258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FFD0D-BD08-49E2-9BA6-CC18A508E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3068C-A30F-4011-BE39-40BC860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72A26-96D4-4BCE-8114-A464F1E5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B20BC-84B4-4161-A726-648474DF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D796-5D38-4D2F-B1C0-902FB24A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BB94-ECB0-4C61-9378-D469A6E5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F4134-E629-4442-B24B-AF1709894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4F2D6-826C-49FA-A01D-FFDB794AB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7AA1-03A0-48CD-B110-646115D39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C187-D8F0-48BA-968C-BE416A7B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33E34-391D-40A8-9A30-9A16A4D4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5365-D95B-4264-A1DA-505CFBB1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0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41A6-E14F-40D1-A7C6-335E094F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5C95E-2CCB-497C-B076-B85A9FFD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E2DB7-26F8-4B96-90E3-C43C924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D87A1-5917-4187-AAA5-A2FC116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52CB1-0309-4386-B1A7-136BAFD5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5E184-83CD-41E5-9501-043FF14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BCDC2-75FB-418D-A263-5E90C9D1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7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6ADB-8F15-412B-AF09-277F8F01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D19-9B5D-48A3-89C0-1DE2680E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13DF7-6330-45EC-8E69-D8898FE3E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9E5A1-A350-45CD-B33B-CA6F4063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6DD2D-31F5-42A3-9570-0363108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EECD-9A85-4215-804B-CCF735E3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5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ABD2-E9DF-4144-B6AF-37609178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4C1F7-6476-40D1-88E5-FF93E54CF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1228C-9D8E-4429-BDB8-326ACD058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3C77-7621-4646-9A0F-19BA6EB1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D55CD-4773-4B48-A2A6-0D8C87A7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640FD-61CE-4C3C-95B3-6E392975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E9221-7B9D-4272-B80F-30C3705F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29FE-DDFF-44F6-8CE4-BB3C3455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BC6C-E80A-4AF7-9BFC-5327A1597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B06D-9008-474F-B46C-23932268F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4142-2A72-43EB-9EFF-0198E9AB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6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ubernetes.io/v1.1/docs/user-guide/labels.html#label-selecto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kubernetes.io/v1.1/docs/admin/kube-proxy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ubernetes.io/v1.1/docs/user-guide/volum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18494B-E231-4F81-953A-EE8EEA19C5DA}"/>
              </a:ext>
            </a:extLst>
          </p:cNvPr>
          <p:cNvSpPr txBox="1"/>
          <p:nvPr/>
        </p:nvSpPr>
        <p:spPr>
          <a:xfrm>
            <a:off x="600891" y="1271452"/>
            <a:ext cx="110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" panose="00000500000000000000" pitchFamily="2" charset="0"/>
              </a:rPr>
              <a:t>CS580K – Advanced Topics in Cloud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E5CE7-8895-49B3-9C58-36F0FDE55D82}"/>
              </a:ext>
            </a:extLst>
          </p:cNvPr>
          <p:cNvSpPr txBox="1"/>
          <p:nvPr/>
        </p:nvSpPr>
        <p:spPr>
          <a:xfrm>
            <a:off x="600892" y="2514999"/>
            <a:ext cx="11025052" cy="383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Term Project (Fall 2018)</a:t>
            </a:r>
          </a:p>
          <a:p>
            <a:pPr algn="ctr"/>
            <a:endParaRPr lang="en-US" sz="2400" dirty="0">
              <a:latin typeface="Montserrat" panose="00000500000000000000" pitchFamily="2" charset="0"/>
            </a:endParaRPr>
          </a:p>
          <a:p>
            <a:pPr algn="ctr"/>
            <a:endParaRPr lang="en-US" sz="2400" dirty="0">
              <a:latin typeface="Montserrat" panose="00000500000000000000" pitchFamily="2" charset="0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Montserrat" panose="00000500000000000000" pitchFamily="2" charset="0"/>
              </a:rPr>
              <a:t>Exploring Microservices, Container, and Container Orchestration</a:t>
            </a:r>
          </a:p>
          <a:p>
            <a:pPr algn="ctr"/>
            <a:endParaRPr lang="en-US" sz="2400" dirty="0">
              <a:latin typeface="Montserrat" panose="00000500000000000000" pitchFamily="2" charset="0"/>
            </a:endParaRPr>
          </a:p>
          <a:p>
            <a:pPr algn="ctr"/>
            <a:endParaRPr lang="en-US" sz="2400" dirty="0">
              <a:latin typeface="Montserrat" panose="00000500000000000000" pitchFamily="2" charset="0"/>
            </a:endParaRPr>
          </a:p>
          <a:p>
            <a:pPr algn="ctr"/>
            <a:endParaRPr lang="en-US" sz="2400" dirty="0">
              <a:latin typeface="Montserrat" panose="00000500000000000000" pitchFamily="2" charset="0"/>
            </a:endParaRPr>
          </a:p>
          <a:p>
            <a:pPr algn="ctr"/>
            <a:endParaRPr lang="en-US" sz="2400" dirty="0">
              <a:latin typeface="Montserrat" panose="000005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- Nehal </a:t>
            </a:r>
            <a:r>
              <a:rPr lang="en-US" dirty="0" err="1">
                <a:latin typeface="Montserrat" panose="00000500000000000000" pitchFamily="2" charset="0"/>
              </a:rPr>
              <a:t>Pawar</a:t>
            </a:r>
            <a:r>
              <a:rPr lang="en-US" dirty="0">
                <a:latin typeface="Montserrat" panose="00000500000000000000" pitchFamily="2" charset="0"/>
              </a:rPr>
              <a:t> (B00719535)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- Shriram Suryawanshi (B00734421)</a:t>
            </a:r>
          </a:p>
        </p:txBody>
      </p:sp>
    </p:spTree>
    <p:extLst>
      <p:ext uri="{BB962C8B-B14F-4D97-AF65-F5344CB8AC3E}">
        <p14:creationId xmlns:p14="http://schemas.microsoft.com/office/powerpoint/2010/main" val="172324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583474" y="1357959"/>
            <a:ext cx="2960915" cy="485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generates the graph - </a:t>
            </a:r>
            <a:endParaRPr lang="en-US" sz="1800" b="0" dirty="0">
              <a:solidFill>
                <a:schemeClr val="dk1"/>
              </a:solidFill>
              <a:latin typeface="Calibri"/>
              <a:ea typeface="Montserrat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83474" y="329726"/>
            <a:ext cx="110250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BDC67-FE7F-4139-8064-70E7742F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389" y="1191490"/>
            <a:ext cx="7750327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9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583474" y="1796110"/>
            <a:ext cx="11025052" cy="51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Stage –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CPU utilization set to max 1% to test auto scaling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Montserrat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83474" y="329726"/>
            <a:ext cx="110250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Montserrat"/>
                <a:sym typeface="Montserrat"/>
              </a:rPr>
              <a:t>Autoscaling and Load-Balancing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5129B-F9DD-47B0-B964-E8C0C7D6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589610"/>
            <a:ext cx="10477500" cy="35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7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583474" y="1853260"/>
            <a:ext cx="11025052" cy="51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Stage –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as CPU utilization increases, Kubernetes will create more replicas to handle requests</a:t>
            </a:r>
            <a:endParaRPr 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Montserrat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83474" y="329726"/>
            <a:ext cx="110250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Montserrat"/>
                <a:sym typeface="Montserrat"/>
              </a:rPr>
              <a:t>Autoscaling and Load-Balancing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1E2FD-8B4B-4FA0-8A34-9C1C99D4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523291"/>
            <a:ext cx="10106025" cy="341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66" y="135917"/>
            <a:ext cx="11743867" cy="6586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47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Some YAML file configuration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reference my backend container from a frontend container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Label and selectors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A Label is a key/value pair attached to Pods and convey user-defined attributes.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You can then use</a:t>
            </a:r>
            <a:r>
              <a:rPr lang="en-US" sz="1600" dirty="0">
                <a:solidFill>
                  <a:schemeClr val="dk1"/>
                </a:solidFill>
                <a:uFill>
                  <a:noFill/>
                </a:uFill>
                <a:latin typeface="Montserrat" panose="00000500000000000000" pitchFamily="2" charset="0"/>
                <a:hlinkClick r:id="rId3"/>
              </a:rPr>
              <a:t> </a:t>
            </a:r>
            <a:r>
              <a:rPr lang="en-US" sz="1600" u="sng" dirty="0">
                <a:solidFill>
                  <a:schemeClr val="hlink"/>
                </a:solidFill>
                <a:latin typeface="Montserrat" panose="00000500000000000000" pitchFamily="2" charset="0"/>
                <a:hlinkClick r:id="rId3"/>
              </a:rPr>
              <a:t>Selectors</a:t>
            </a: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 to select Pods with particular Labels and apply Services 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Montserrat" panose="00000500000000000000" pitchFamily="2" charset="0"/>
              </a:rPr>
              <a:t>Env</a:t>
            </a:r>
            <a:r>
              <a:rPr lang="en-US" sz="1600" dirty="0">
                <a:solidFill>
                  <a:srgbClr val="0000FF"/>
                </a:solidFill>
                <a:latin typeface="Montserrat" panose="00000500000000000000" pitchFamily="2" charset="0"/>
              </a:rPr>
              <a:t> variable</a:t>
            </a: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 // Kubernetes should resolve the backend-service to an IP Address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Montserrat" panose="00000500000000000000" pitchFamily="2" charset="0"/>
              </a:rPr>
              <a:t>urlStr</a:t>
            </a: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 = "http://backend-service/</a:t>
            </a:r>
            <a:r>
              <a:rPr lang="en-US" sz="1600" dirty="0" err="1">
                <a:solidFill>
                  <a:schemeClr val="dk1"/>
                </a:solidFill>
                <a:latin typeface="Montserrat" panose="00000500000000000000" pitchFamily="2" charset="0"/>
              </a:rPr>
              <a:t>svg</a:t>
            </a: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";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9900"/>
                </a:solidFill>
                <a:latin typeface="Montserrat" panose="00000500000000000000" pitchFamily="2" charset="0"/>
              </a:rPr>
              <a:t>env</a:t>
            </a:r>
            <a:r>
              <a:rPr lang="en-US" sz="1600" dirty="0">
                <a:solidFill>
                  <a:srgbClr val="FF9900"/>
                </a:solidFill>
                <a:latin typeface="Montserrat" panose="00000500000000000000" pitchFamily="2" charset="0"/>
              </a:rPr>
              <a:t>:</a:t>
            </a:r>
            <a:br>
              <a:rPr lang="en-US" sz="1600" dirty="0">
                <a:solidFill>
                  <a:srgbClr val="FF9900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FF9900"/>
                </a:solidFill>
                <a:latin typeface="Montserrat" panose="00000500000000000000" pitchFamily="2" charset="0"/>
              </a:rPr>
              <a:t>          # Environment variables that will be available in the Pod</a:t>
            </a:r>
            <a:br>
              <a:rPr lang="en-US" sz="1600" dirty="0">
                <a:solidFill>
                  <a:srgbClr val="FF9900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FF9900"/>
                </a:solidFill>
                <a:latin typeface="Montserrat" panose="00000500000000000000" pitchFamily="2" charset="0"/>
              </a:rPr>
              <a:t>        - name: GET_HOSTS_FROM</a:t>
            </a:r>
            <a:br>
              <a:rPr lang="en-US" sz="1600" dirty="0">
                <a:solidFill>
                  <a:srgbClr val="FF9900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FF9900"/>
                </a:solidFill>
                <a:latin typeface="Montserrat" panose="00000500000000000000" pitchFamily="2" charset="0"/>
              </a:rPr>
              <a:t>	value: </a:t>
            </a:r>
            <a:r>
              <a:rPr lang="en-US" sz="1600" dirty="0" err="1">
                <a:solidFill>
                  <a:srgbClr val="FF9900"/>
                </a:solidFill>
                <a:latin typeface="Montserrat" panose="00000500000000000000" pitchFamily="2" charset="0"/>
              </a:rPr>
              <a:t>dns</a:t>
            </a:r>
            <a:endParaRPr sz="1600" dirty="0">
              <a:solidFill>
                <a:srgbClr val="FF9900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Montserrat" panose="00000500000000000000" pitchFamily="2" charset="0"/>
              </a:rPr>
              <a:t>Nslookup</a:t>
            </a: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, resources: </a:t>
            </a:r>
            <a:r>
              <a:rPr lang="en-US" sz="1600" dirty="0" err="1">
                <a:solidFill>
                  <a:schemeClr val="dk1"/>
                </a:solidFill>
                <a:latin typeface="Montserrat" panose="00000500000000000000" pitchFamily="2" charset="0"/>
              </a:rPr>
              <a:t>Port,Targetport,nodeport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Montserrat" panose="00000500000000000000" pitchFamily="2" charset="0"/>
                <a:hlinkClick r:id="rId4"/>
              </a:rPr>
              <a:t>Kube-proxy</a:t>
            </a:r>
            <a:r>
              <a:rPr lang="en-US" sz="1600" dirty="0" err="1">
                <a:solidFill>
                  <a:schemeClr val="dk1"/>
                </a:solidFill>
                <a:latin typeface="Montserrat" panose="00000500000000000000" pitchFamily="2" charset="0"/>
              </a:rPr>
              <a:t>:in</a:t>
            </a: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 first image is used by Services to proxy connections to Pods</a:t>
            </a:r>
            <a:endParaRPr sz="1600" dirty="0">
              <a:solidFill>
                <a:schemeClr val="dk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9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 panose="00000500000000000000" pitchFamily="2" charset="0"/>
              </a:rPr>
              <a:t>Replication controller work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415600" y="2223400"/>
            <a:ext cx="11360700" cy="386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" panose="00000500000000000000" pitchFamily="2" charset="0"/>
              </a:rPr>
              <a:t>Test the functionality of the Replication Controller by explicitly killing one of the frontend or backend container</a:t>
            </a:r>
            <a:endParaRPr sz="16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3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15650" y="2667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Some Bonus Benefits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" panose="00000500000000000000" pitchFamily="2" charset="0"/>
              </a:rPr>
              <a:t>Rolling update : easily roll out new versions of application containers</a:t>
            </a:r>
            <a:endParaRPr sz="1800" dirty="0"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31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 panose="00000500000000000000" pitchFamily="2" charset="0"/>
              </a:rPr>
              <a:t>Rolling a Zero-Downtime deployment</a:t>
            </a:r>
            <a:endParaRPr sz="18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we need the new container image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Edit the file </a:t>
            </a:r>
            <a:r>
              <a:rPr lang="en-US" sz="1800" dirty="0">
                <a:solidFill>
                  <a:schemeClr val="dk1"/>
                </a:solidFill>
                <a:latin typeface="Montserrat" panose="00000500000000000000" pitchFamily="2" charset="0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Montserrat" panose="00000500000000000000" pitchFamily="2" charset="0"/>
              </a:rPr>
              <a:t>yaml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 by changing the container image by the new image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After we applied the new deployment, Kubernetes compares the new state with the old one and the deployment can terminate only one pod, and can start only one new pod.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Blue green update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 panose="00000500000000000000" pitchFamily="2" charset="0"/>
              </a:rPr>
              <a:t>Rolling back to a previous state</a:t>
            </a:r>
            <a:endParaRPr sz="18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Montserrat" panose="00000500000000000000" pitchFamily="2" charset="0"/>
              </a:rPr>
              <a:t>kubectl</a:t>
            </a:r>
            <a:r>
              <a:rPr lang="en-US" sz="1800" dirty="0">
                <a:solidFill>
                  <a:schemeClr val="dk1"/>
                </a:solidFill>
                <a:latin typeface="Montserrat" panose="00000500000000000000" pitchFamily="2" charset="0"/>
              </a:rPr>
              <a:t> rollout history deployment &lt;Pods Name&gt;</a:t>
            </a:r>
            <a:endParaRPr sz="18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609600" marR="254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Montserrat" panose="00000500000000000000" pitchFamily="2" charset="0"/>
              </a:rPr>
              <a:t>kubectl</a:t>
            </a:r>
            <a:r>
              <a:rPr lang="en-US" sz="1800" dirty="0">
                <a:solidFill>
                  <a:schemeClr val="dk1"/>
                </a:solidFill>
                <a:latin typeface="Montserrat" panose="00000500000000000000" pitchFamily="2" charset="0"/>
              </a:rPr>
              <a:t> rollout undo deployment &lt;Pods Name&gt; --to-revision=1</a:t>
            </a:r>
            <a:endParaRPr sz="1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9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What else have we learned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517200" y="1536633"/>
            <a:ext cx="11360700" cy="509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Montserrat" panose="00000500000000000000" pitchFamily="2" charset="0"/>
              </a:rPr>
              <a:t>If Pods are ephemeral how can I persist my container data across container restarts?</a:t>
            </a:r>
            <a:r>
              <a:rPr lang="en-US" sz="1500" dirty="0">
                <a:solidFill>
                  <a:schemeClr val="dk1"/>
                </a:solidFill>
                <a:latin typeface="Montserrat" panose="00000500000000000000" pitchFamily="2" charset="0"/>
              </a:rPr>
              <a:t> </a:t>
            </a:r>
            <a:endParaRPr sz="15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Montserrat" panose="00000500000000000000" pitchFamily="2" charset="0"/>
              </a:rPr>
              <a:t>Well, Kubernetes supports the concept of</a:t>
            </a:r>
            <a:r>
              <a:rPr lang="en-US" sz="1500" dirty="0">
                <a:solidFill>
                  <a:schemeClr val="dk1"/>
                </a:solidFill>
                <a:uFill>
                  <a:noFill/>
                </a:uFill>
                <a:latin typeface="Montserrat" panose="00000500000000000000" pitchFamily="2" charset="0"/>
                <a:hlinkClick r:id="rId3"/>
              </a:rPr>
              <a:t> </a:t>
            </a:r>
            <a:r>
              <a:rPr lang="en-US" sz="1500" u="sng" dirty="0">
                <a:solidFill>
                  <a:schemeClr val="hlink"/>
                </a:solidFill>
                <a:latin typeface="Montserrat" panose="00000500000000000000" pitchFamily="2" charset="0"/>
                <a:hlinkClick r:id="rId3"/>
              </a:rPr>
              <a:t>Volumes</a:t>
            </a:r>
            <a:r>
              <a:rPr lang="en-US" sz="1500" dirty="0">
                <a:solidFill>
                  <a:schemeClr val="dk1"/>
                </a:solidFill>
                <a:latin typeface="Montserrat" panose="00000500000000000000" pitchFamily="2" charset="0"/>
              </a:rPr>
              <a:t> so you can use a Volume type that is persistent.</a:t>
            </a:r>
            <a:endParaRPr sz="15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Montserrat" panose="00000500000000000000" pitchFamily="2" charset="0"/>
              </a:rPr>
              <a:t>Implicit Volumes can be mapped to host directory in a Docker container</a:t>
            </a:r>
            <a:endParaRPr sz="15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500" i="1" u="sng" dirty="0">
                <a:solidFill>
                  <a:schemeClr val="dk1"/>
                </a:solidFill>
                <a:latin typeface="Montserrat" panose="00000500000000000000" pitchFamily="2" charset="0"/>
              </a:rPr>
              <a:t>What if I want it to be universal that is for all ?</a:t>
            </a:r>
            <a:endParaRPr sz="1500" i="1" u="sng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Montserrat" panose="00000500000000000000" pitchFamily="2" charset="0"/>
              </a:rPr>
              <a:t>Persistent Volumes</a:t>
            </a:r>
            <a:endParaRPr sz="2300" b="1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Montserrat" panose="00000500000000000000" pitchFamily="2" charset="0"/>
              </a:rPr>
              <a:t>VolumeMounts</a:t>
            </a:r>
            <a:r>
              <a:rPr lang="en-US" sz="1500" dirty="0">
                <a:solidFill>
                  <a:schemeClr val="dk1"/>
                </a:solidFill>
                <a:latin typeface="Montserrat" panose="00000500000000000000" pitchFamily="2" charset="0"/>
              </a:rPr>
              <a:t> &amp; Volumes in </a:t>
            </a:r>
            <a:r>
              <a:rPr lang="en-US" sz="1500" dirty="0" err="1">
                <a:solidFill>
                  <a:schemeClr val="dk1"/>
                </a:solidFill>
                <a:latin typeface="Montserrat" panose="00000500000000000000" pitchFamily="2" charset="0"/>
              </a:rPr>
              <a:t>yaml</a:t>
            </a:r>
            <a:r>
              <a:rPr lang="en-US" sz="1500" dirty="0">
                <a:solidFill>
                  <a:schemeClr val="dk1"/>
                </a:solidFill>
                <a:latin typeface="Montserrat" panose="00000500000000000000" pitchFamily="2" charset="0"/>
              </a:rPr>
              <a:t> file</a:t>
            </a:r>
            <a:endParaRPr sz="15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500" b="1" i="1" dirty="0">
                <a:solidFill>
                  <a:schemeClr val="dk1"/>
                </a:solidFill>
                <a:latin typeface="Montserrat" panose="00000500000000000000" pitchFamily="2" charset="0"/>
              </a:rPr>
              <a:t>Cloud volumes </a:t>
            </a:r>
            <a:endParaRPr sz="1500" b="1" i="1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Montserrat" panose="00000500000000000000" pitchFamily="2" charset="0"/>
              </a:rPr>
              <a:t>AWSElasticBlockStore</a:t>
            </a:r>
            <a:endParaRPr sz="15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Montserrat" panose="00000500000000000000" pitchFamily="2" charset="0"/>
              </a:rPr>
              <a:t>GCEPersistentDisk</a:t>
            </a:r>
            <a:endParaRPr sz="15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Montserrat" panose="00000500000000000000" pitchFamily="2" charset="0"/>
              </a:rPr>
              <a:t>Cinder (OpenStack block storage)</a:t>
            </a:r>
            <a:endParaRPr sz="1500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500" dirty="0">
              <a:solidFill>
                <a:schemeClr val="dk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0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C33FF-E4E6-4B53-AED4-D8F49FCE5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08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8E5CE7-8895-49B3-9C58-36F0FDE55D82}"/>
              </a:ext>
            </a:extLst>
          </p:cNvPr>
          <p:cNvSpPr txBox="1"/>
          <p:nvPr/>
        </p:nvSpPr>
        <p:spPr>
          <a:xfrm>
            <a:off x="4252820" y="1625776"/>
            <a:ext cx="687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Montserrat" panose="00000500000000000000" pitchFamily="2" charset="0"/>
              </a:rPr>
              <a:t>icroservices</a:t>
            </a:r>
            <a:endParaRPr lang="en-US" sz="3600" dirty="0">
              <a:latin typeface="Montserrat" panose="00000500000000000000" pitchFamily="2" charset="0"/>
            </a:endParaRPr>
          </a:p>
          <a:p>
            <a:r>
              <a:rPr lang="en-US" sz="3600" dirty="0" err="1">
                <a:latin typeface="Montserrat" panose="00000500000000000000" pitchFamily="2" charset="0"/>
              </a:rPr>
              <a:t>otivation</a:t>
            </a:r>
            <a:endParaRPr lang="en-US" sz="3600" dirty="0"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D22A36-9A55-471C-A13F-BAFFA5D9A359}"/>
              </a:ext>
            </a:extLst>
          </p:cNvPr>
          <p:cNvSpPr/>
          <p:nvPr/>
        </p:nvSpPr>
        <p:spPr>
          <a:xfrm>
            <a:off x="0" y="944721"/>
            <a:ext cx="6663852" cy="24842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okman Old Style" panose="02050604050505020204" pitchFamily="18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C0B12-436C-4948-A05C-77F4B1D161A5}"/>
              </a:ext>
            </a:extLst>
          </p:cNvPr>
          <p:cNvSpPr txBox="1"/>
          <p:nvPr/>
        </p:nvSpPr>
        <p:spPr>
          <a:xfrm>
            <a:off x="1287551" y="3429000"/>
            <a:ext cx="10164220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2" charset="0"/>
              </a:rPr>
              <a:t>Explore, understand and study the ways with benefits and what is it that made docker </a:t>
            </a:r>
            <a:r>
              <a:rPr lang="en-US" sz="2000" dirty="0" err="1">
                <a:latin typeface="Montserrat" panose="00000500000000000000" pitchFamily="2" charset="0"/>
              </a:rPr>
              <a:t>kubernetes</a:t>
            </a:r>
            <a:r>
              <a:rPr lang="en-US" sz="2000" dirty="0">
                <a:latin typeface="Montserrat" panose="00000500000000000000" pitchFamily="2" charset="0"/>
              </a:rPr>
              <a:t> the replacement of monolithic architecture basically answering why and how of microservices.</a:t>
            </a:r>
            <a:endParaRPr lang="en-US" sz="4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6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EC0B12-436C-4948-A05C-77F4B1D161A5}"/>
              </a:ext>
            </a:extLst>
          </p:cNvPr>
          <p:cNvSpPr txBox="1"/>
          <p:nvPr/>
        </p:nvSpPr>
        <p:spPr>
          <a:xfrm>
            <a:off x="886956" y="2131422"/>
            <a:ext cx="10164220" cy="33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 quick introduction to the web app we are deploying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How to create a Kubernetes cluster on Google Container Engine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Deploying containers and Pods using Replication Controllers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Testing the functionality of Replication Controllers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Deploying Services to facilitate load balancing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Testing the functionality of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45A27-072A-47D4-A2F1-902733D78BEF}"/>
              </a:ext>
            </a:extLst>
          </p:cNvPr>
          <p:cNvSpPr txBox="1"/>
          <p:nvPr/>
        </p:nvSpPr>
        <p:spPr>
          <a:xfrm>
            <a:off x="583474" y="1010195"/>
            <a:ext cx="110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ontserrat" panose="00000500000000000000" pitchFamily="2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771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EC0B12-436C-4948-A05C-77F4B1D161A5}"/>
              </a:ext>
            </a:extLst>
          </p:cNvPr>
          <p:cNvSpPr txBox="1"/>
          <p:nvPr/>
        </p:nvSpPr>
        <p:spPr>
          <a:xfrm>
            <a:off x="583474" y="1574073"/>
            <a:ext cx="10755086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Application – 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Take the input in DOT language, which is plain text graph description language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Graphviz</a:t>
            </a:r>
            <a:r>
              <a:rPr lang="en-US" dirty="0">
                <a:latin typeface="Montserrat" panose="00000500000000000000" pitchFamily="2" charset="0"/>
              </a:rPr>
              <a:t> application - a powerful open source graph layout and visualization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45A27-072A-47D4-A2F1-902733D78BEF}"/>
              </a:ext>
            </a:extLst>
          </p:cNvPr>
          <p:cNvSpPr txBox="1"/>
          <p:nvPr/>
        </p:nvSpPr>
        <p:spPr>
          <a:xfrm>
            <a:off x="583474" y="539932"/>
            <a:ext cx="110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ontserrat" panose="00000500000000000000" pitchFamily="2" charset="0"/>
              </a:rPr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490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45A27-072A-47D4-A2F1-902733D78BEF}"/>
              </a:ext>
            </a:extLst>
          </p:cNvPr>
          <p:cNvSpPr txBox="1"/>
          <p:nvPr/>
        </p:nvSpPr>
        <p:spPr>
          <a:xfrm>
            <a:off x="583474" y="539932"/>
            <a:ext cx="110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ontserrat" panose="00000500000000000000" pitchFamily="2" charset="0"/>
              </a:rPr>
              <a:t>Application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CB9A34-6C7B-4AB1-A90B-2AF5A807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39" y="1363213"/>
            <a:ext cx="5891212" cy="5223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0B20D3-C52F-4EEE-AB9C-9DA336A0033E}"/>
              </a:ext>
            </a:extLst>
          </p:cNvPr>
          <p:cNvSpPr txBox="1"/>
          <p:nvPr/>
        </p:nvSpPr>
        <p:spPr>
          <a:xfrm>
            <a:off x="7149738" y="1363213"/>
            <a:ext cx="4458788" cy="544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Two layers – frontend and backend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cluster has three frontend containers running the Jetty server with a simple web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cluster also has two backend containers that run a simple HTTP server and have the </a:t>
            </a:r>
            <a:r>
              <a:rPr lang="en-US" dirty="0" err="1">
                <a:latin typeface="Montserrat" panose="00000500000000000000" pitchFamily="2" charset="0"/>
              </a:rPr>
              <a:t>Graphviz</a:t>
            </a:r>
            <a:r>
              <a:rPr lang="en-US" dirty="0">
                <a:latin typeface="Montserrat" panose="00000500000000000000" pitchFamily="2" charset="0"/>
              </a:rPr>
              <a:t> application installed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Load-balancer &amp; Replication Controllers</a:t>
            </a:r>
          </a:p>
        </p:txBody>
      </p:sp>
    </p:spTree>
    <p:extLst>
      <p:ext uri="{BB962C8B-B14F-4D97-AF65-F5344CB8AC3E}">
        <p14:creationId xmlns:p14="http://schemas.microsoft.com/office/powerpoint/2010/main" val="49881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EC0B12-436C-4948-A05C-77F4B1D161A5}"/>
              </a:ext>
            </a:extLst>
          </p:cNvPr>
          <p:cNvSpPr txBox="1"/>
          <p:nvPr/>
        </p:nvSpPr>
        <p:spPr>
          <a:xfrm>
            <a:off x="583474" y="1460861"/>
            <a:ext cx="10755086" cy="506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Benefits - </a:t>
            </a:r>
          </a:p>
          <a:p>
            <a:pPr marL="742950" lvl="1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Montserrat" panose="00000500000000000000" pitchFamily="2" charset="0"/>
              </a:rPr>
              <a:t>Automate the deployment and replication of containers</a:t>
            </a:r>
          </a:p>
          <a:p>
            <a:pPr marL="742950" lvl="1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Montserrat" panose="00000500000000000000" pitchFamily="2" charset="0"/>
              </a:rPr>
              <a:t>Scale in or out containers on the fly</a:t>
            </a:r>
          </a:p>
          <a:p>
            <a:pPr marL="742950" lvl="1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Montserrat" panose="00000500000000000000" pitchFamily="2" charset="0"/>
              </a:rPr>
              <a:t>Organize containers in groups and provide load balancing between them</a:t>
            </a:r>
          </a:p>
          <a:p>
            <a:pPr marL="742950" lvl="1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Montserrat" panose="00000500000000000000" pitchFamily="2" charset="0"/>
              </a:rPr>
              <a:t>Easily roll out new versions of application containers</a:t>
            </a:r>
          </a:p>
          <a:p>
            <a:pPr marL="742950" lvl="1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Montserrat" panose="00000500000000000000" pitchFamily="2" charset="0"/>
              </a:rPr>
              <a:t>Provide container resilience, if a container dies it gets replaced, etc.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0000500000000000000" pitchFamily="2" charset="0"/>
            </a:endParaRP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Need in our project</a:t>
            </a:r>
          </a:p>
          <a:p>
            <a:pPr marL="742950" lvl="1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Montserrat" panose="00000500000000000000" pitchFamily="2" charset="0"/>
              </a:rPr>
              <a:t>Load-balance</a:t>
            </a:r>
          </a:p>
          <a:p>
            <a:pPr marL="742950" lvl="1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Montserrat" panose="00000500000000000000" pitchFamily="2" charset="0"/>
              </a:rPr>
              <a:t>Cannot suffer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45A27-072A-47D4-A2F1-902733D78BEF}"/>
              </a:ext>
            </a:extLst>
          </p:cNvPr>
          <p:cNvSpPr txBox="1"/>
          <p:nvPr/>
        </p:nvSpPr>
        <p:spPr>
          <a:xfrm>
            <a:off x="583474" y="303600"/>
            <a:ext cx="110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ontserrat" panose="00000500000000000000" pitchFamily="2" charset="0"/>
              </a:rPr>
              <a:t>Why Kubernetes</a:t>
            </a:r>
          </a:p>
        </p:txBody>
      </p:sp>
    </p:spTree>
    <p:extLst>
      <p:ext uri="{BB962C8B-B14F-4D97-AF65-F5344CB8AC3E}">
        <p14:creationId xmlns:p14="http://schemas.microsoft.com/office/powerpoint/2010/main" val="179896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EC0B12-436C-4948-A05C-77F4B1D161A5}"/>
              </a:ext>
            </a:extLst>
          </p:cNvPr>
          <p:cNvSpPr txBox="1"/>
          <p:nvPr/>
        </p:nvSpPr>
        <p:spPr>
          <a:xfrm>
            <a:off x="583474" y="1138644"/>
            <a:ext cx="2960915" cy="5221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2" charset="0"/>
              </a:rPr>
              <a:t>Create Cluster</a:t>
            </a:r>
          </a:p>
          <a:p>
            <a:pPr algn="ctr" fontAlgn="base">
              <a:lnSpc>
                <a:spcPct val="150000"/>
              </a:lnSpc>
            </a:pPr>
            <a:r>
              <a:rPr lang="en-US" sz="1600" dirty="0">
                <a:latin typeface="Montserrat" panose="00000500000000000000" pitchFamily="2" charset="0"/>
              </a:rPr>
              <a:t>That has 3 nodes and a </a:t>
            </a:r>
            <a:r>
              <a:rPr lang="en-US" sz="1600" dirty="0" err="1">
                <a:latin typeface="Montserrat" panose="00000500000000000000" pitchFamily="2" charset="0"/>
              </a:rPr>
              <a:t>kubernetes</a:t>
            </a:r>
            <a:r>
              <a:rPr lang="en-US" sz="1600" dirty="0">
                <a:latin typeface="Montserrat" panose="00000500000000000000" pitchFamily="2" charset="0"/>
              </a:rPr>
              <a:t> master that is controlled by Kubernetes Engine</a:t>
            </a:r>
          </a:p>
          <a:p>
            <a:pPr marL="285750" indent="-285750" algn="ctr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0000500000000000000" pitchFamily="2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2" charset="0"/>
              </a:rPr>
              <a:t>Create Frontend</a:t>
            </a:r>
          </a:p>
          <a:p>
            <a:pPr algn="ctr" fontAlgn="base">
              <a:lnSpc>
                <a:spcPct val="150000"/>
              </a:lnSpc>
            </a:pPr>
            <a:r>
              <a:rPr lang="en-US" sz="1600" dirty="0">
                <a:latin typeface="Montserrat" panose="00000500000000000000" pitchFamily="2" charset="0"/>
              </a:rPr>
              <a:t>With 3 replica servlet which serves the HTML to client RENDER GRAPH button</a:t>
            </a:r>
          </a:p>
          <a:p>
            <a:pPr marL="285750" indent="-285750" algn="ctr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0000500000000000000" pitchFamily="2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2" charset="0"/>
              </a:rPr>
              <a:t>Create Backend</a:t>
            </a:r>
          </a:p>
          <a:p>
            <a:pPr algn="ctr" fontAlgn="base">
              <a:lnSpc>
                <a:spcPct val="150000"/>
              </a:lnSpc>
            </a:pPr>
            <a:r>
              <a:rPr lang="en-US" sz="1600" dirty="0">
                <a:latin typeface="Montserrat" panose="00000500000000000000" pitchFamily="2" charset="0"/>
              </a:rPr>
              <a:t>With 2 replica that will generate the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45A27-072A-47D4-A2F1-902733D78BEF}"/>
              </a:ext>
            </a:extLst>
          </p:cNvPr>
          <p:cNvSpPr txBox="1"/>
          <p:nvPr/>
        </p:nvSpPr>
        <p:spPr>
          <a:xfrm>
            <a:off x="583474" y="329726"/>
            <a:ext cx="110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ontserrat" panose="00000500000000000000" pitchFamily="2" charset="0"/>
              </a:rPr>
              <a:t>Deployment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E775BA-0CFC-4914-9535-1CD8B528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89" y="1138643"/>
            <a:ext cx="8453798" cy="52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0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EC0B12-436C-4948-A05C-77F4B1D161A5}"/>
              </a:ext>
            </a:extLst>
          </p:cNvPr>
          <p:cNvSpPr txBox="1"/>
          <p:nvPr/>
        </p:nvSpPr>
        <p:spPr>
          <a:xfrm>
            <a:off x="583474" y="2148702"/>
            <a:ext cx="2960915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latin typeface="Montserrat" panose="00000500000000000000" pitchFamily="2" charset="0"/>
              </a:rPr>
              <a:t>Frontend Service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Type- </a:t>
            </a:r>
            <a:r>
              <a:rPr lang="en-US" dirty="0" err="1">
                <a:latin typeface="Montserrat" panose="00000500000000000000" pitchFamily="2" charset="0"/>
              </a:rPr>
              <a:t>loadbalancer</a:t>
            </a:r>
            <a:endParaRPr lang="en-US" sz="1600" b="0" dirty="0">
              <a:effectLst/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Montserrat" panose="00000500000000000000" pitchFamily="2" charset="0"/>
              </a:rPr>
              <a:t>Backend Service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DNS resolution used by frontend </a:t>
            </a:r>
            <a:r>
              <a:rPr lang="en-US" dirty="0" err="1">
                <a:latin typeface="Montserrat" panose="00000500000000000000" pitchFamily="2" charset="0"/>
              </a:rPr>
              <a:t>webapp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endParaRPr lang="en-US" sz="1600" b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45A27-072A-47D4-A2F1-902733D78BEF}"/>
              </a:ext>
            </a:extLst>
          </p:cNvPr>
          <p:cNvSpPr txBox="1"/>
          <p:nvPr/>
        </p:nvSpPr>
        <p:spPr>
          <a:xfrm>
            <a:off x="583474" y="329726"/>
            <a:ext cx="110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ontserrat" panose="00000500000000000000" pitchFamily="2" charset="0"/>
              </a:rPr>
              <a:t>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5A146-94E0-4F58-B6B8-EC7F47E1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699" y="1138644"/>
            <a:ext cx="8095277" cy="53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3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583474" y="1357959"/>
            <a:ext cx="2960915" cy="485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the application with Load Balancer IP address in any browser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dk1"/>
              </a:solidFill>
              <a:latin typeface="Calibri"/>
              <a:ea typeface="Montserrat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Montserrat"/>
                <a:cs typeface="Calibri"/>
                <a:sym typeface="Calibri"/>
              </a:rPr>
              <a:t>Update the graph details in DOT language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dk1"/>
              </a:solidFill>
              <a:latin typeface="Calibri"/>
              <a:ea typeface="Montserrat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Montserrat"/>
                <a:cs typeface="Calibri"/>
                <a:sym typeface="Calibri"/>
              </a:rPr>
              <a:t>Click on Render Graph button</a:t>
            </a:r>
            <a:endParaRPr lang="en-US" sz="1800" b="0" dirty="0">
              <a:solidFill>
                <a:schemeClr val="dk1"/>
              </a:solidFill>
              <a:latin typeface="Calibri"/>
              <a:ea typeface="Montserrat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b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83474" y="329726"/>
            <a:ext cx="110250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EEF324-424E-43CE-8AAA-492C679B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455" y="1357959"/>
            <a:ext cx="8151742" cy="48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2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640</Words>
  <Application>Microsoft Office PowerPoint</Application>
  <PresentationFormat>Widescreen</PresentationFormat>
  <Paragraphs>109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Georgia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YAML file configuration</vt:lpstr>
      <vt:lpstr>Replication controller work</vt:lpstr>
      <vt:lpstr>Some Bonus Benefits</vt:lpstr>
      <vt:lpstr>What else have we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Suryawanshi</dc:creator>
  <cp:lastModifiedBy>Shriram Suryawanshi</cp:lastModifiedBy>
  <cp:revision>45</cp:revision>
  <dcterms:created xsi:type="dcterms:W3CDTF">2018-12-07T19:15:12Z</dcterms:created>
  <dcterms:modified xsi:type="dcterms:W3CDTF">2018-12-08T00:12:53Z</dcterms:modified>
</cp:coreProperties>
</file>