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58500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3EF87-566E-4609-BE7F-70BA9B306CB9}" type="datetimeFigureOut">
              <a:rPr lang="en-IN" smtClean="0"/>
              <a:t>29-09-21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361974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425560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283275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702749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267266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2872476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1596826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50085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22768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177104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A3EF87-566E-4609-BE7F-70BA9B306CB9}" type="datetimeFigureOut">
              <a:rPr lang="en-IN" smtClean="0"/>
              <a:t>29-09-21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104797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A3EF87-566E-4609-BE7F-70BA9B306CB9}" type="datetimeFigureOut">
              <a:rPr lang="en-IN" smtClean="0"/>
              <a:t>29-09-21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112353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31536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198840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7A3EF87-566E-4609-BE7F-70BA9B306CB9}" type="datetimeFigureOut">
              <a:rPr lang="en-IN" smtClean="0"/>
              <a:t>29-09-21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213256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3EF87-566E-4609-BE7F-70BA9B306CB9}" type="datetimeFigureOut">
              <a:rPr lang="en-IN" smtClean="0"/>
              <a:t>29-09-21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56C5A-E61F-47E5-B8AD-719217ACE984}" type="slidenum">
              <a:rPr lang="en-IN" smtClean="0"/>
              <a:t>‹#›</a:t>
            </a:fld>
            <a:endParaRPr lang="en-IN"/>
          </a:p>
        </p:txBody>
      </p:sp>
    </p:spTree>
    <p:extLst>
      <p:ext uri="{BB962C8B-B14F-4D97-AF65-F5344CB8AC3E}">
        <p14:creationId xmlns:p14="http://schemas.microsoft.com/office/powerpoint/2010/main" val="241611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A3EF87-566E-4609-BE7F-70BA9B306CB9}" type="datetimeFigureOut">
              <a:rPr lang="en-IN" smtClean="0"/>
              <a:t>29-09-21</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86056C5A-E61F-47E5-B8AD-719217ACE984}" type="slidenum">
              <a:rPr lang="en-IN" smtClean="0"/>
              <a:t>‹#›</a:t>
            </a:fld>
            <a:endParaRPr lang="en-IN"/>
          </a:p>
        </p:txBody>
      </p:sp>
    </p:spTree>
    <p:extLst>
      <p:ext uri="{BB962C8B-B14F-4D97-AF65-F5344CB8AC3E}">
        <p14:creationId xmlns:p14="http://schemas.microsoft.com/office/powerpoint/2010/main" val="28775591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FFA3-2E5F-4512-9603-E26E295747EB}"/>
              </a:ext>
            </a:extLst>
          </p:cNvPr>
          <p:cNvSpPr>
            <a:spLocks noGrp="1"/>
          </p:cNvSpPr>
          <p:nvPr>
            <p:ph type="ctrTitle"/>
          </p:nvPr>
        </p:nvSpPr>
        <p:spPr/>
        <p:txBody>
          <a:bodyPr anchor="ctr"/>
          <a:lstStyle/>
          <a:p>
            <a:r>
              <a:rPr lang="en-IN" b="1" i="0" dirty="0">
                <a:solidFill>
                  <a:schemeClr val="tx1"/>
                </a:solidFill>
                <a:effectLst/>
                <a:ea typeface="Microsoft Sans Serif" panose="020B0604020202020204" pitchFamily="34" charset="0"/>
                <a:cs typeface="Microsoft Sans Serif" panose="020B0604020202020204" pitchFamily="34" charset="0"/>
              </a:rPr>
              <a:t>Credit EDA Case Study</a:t>
            </a:r>
            <a:endParaRPr lang="en-IN" dirty="0">
              <a:solidFill>
                <a:schemeClr val="tx1"/>
              </a:solidFill>
              <a:ea typeface="Microsoft Sans Serif" panose="020B0604020202020204" pitchFamily="34" charset="0"/>
              <a:cs typeface="Microsoft Sans Serif" panose="020B0604020202020204" pitchFamily="34" charset="0"/>
            </a:endParaRPr>
          </a:p>
        </p:txBody>
      </p:sp>
      <p:sp>
        <p:nvSpPr>
          <p:cNvPr id="3" name="Subtitle 2">
            <a:extLst>
              <a:ext uri="{FF2B5EF4-FFF2-40B4-BE49-F238E27FC236}">
                <a16:creationId xmlns:a16="http://schemas.microsoft.com/office/drawing/2014/main" id="{F99A7A1B-05C3-45C9-8185-7BBC973004C9}"/>
              </a:ext>
            </a:extLst>
          </p:cNvPr>
          <p:cNvSpPr>
            <a:spLocks noGrp="1"/>
          </p:cNvSpPr>
          <p:nvPr>
            <p:ph type="subTitle" idx="1"/>
          </p:nvPr>
        </p:nvSpPr>
        <p:spPr>
          <a:xfrm>
            <a:off x="5841507" y="4984071"/>
            <a:ext cx="2876365" cy="1447801"/>
          </a:xfrm>
        </p:spPr>
        <p:txBody>
          <a:bodyPr anchor="b">
            <a:noAutofit/>
          </a:bodyPr>
          <a:lstStyle/>
          <a:p>
            <a:pPr algn="l"/>
            <a:r>
              <a:rPr lang="en-US" dirty="0">
                <a:solidFill>
                  <a:schemeClr val="tx1"/>
                </a:solidFill>
              </a:rPr>
              <a:t>By:</a:t>
            </a:r>
          </a:p>
          <a:p>
            <a:pPr algn="l"/>
            <a:r>
              <a:rPr lang="en-US" dirty="0">
                <a:solidFill>
                  <a:schemeClr val="tx1"/>
                </a:solidFill>
              </a:rPr>
              <a:t>- Nikhil Birari</a:t>
            </a:r>
          </a:p>
          <a:p>
            <a:pPr algn="l"/>
            <a:r>
              <a:rPr lang="en-US" dirty="0">
                <a:solidFill>
                  <a:schemeClr val="tx1"/>
                </a:solidFill>
              </a:rPr>
              <a:t>- Rashmi Bennur</a:t>
            </a:r>
            <a:endParaRPr lang="en-IN" dirty="0">
              <a:solidFill>
                <a:schemeClr val="tx1"/>
              </a:solidFill>
            </a:endParaRPr>
          </a:p>
        </p:txBody>
      </p:sp>
    </p:spTree>
    <p:extLst>
      <p:ext uri="{BB962C8B-B14F-4D97-AF65-F5344CB8AC3E}">
        <p14:creationId xmlns:p14="http://schemas.microsoft.com/office/powerpoint/2010/main" val="157693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9560-E101-45C5-8296-D907EEBDEA6D}"/>
              </a:ext>
            </a:extLst>
          </p:cNvPr>
          <p:cNvSpPr>
            <a:spLocks noGrp="1"/>
          </p:cNvSpPr>
          <p:nvPr>
            <p:ph type="title"/>
          </p:nvPr>
        </p:nvSpPr>
        <p:spPr>
          <a:xfrm>
            <a:off x="484710" y="452718"/>
            <a:ext cx="7211490" cy="1400530"/>
          </a:xfrm>
        </p:spPr>
        <p:txBody>
          <a:bodyPr/>
          <a:lstStyle/>
          <a:p>
            <a:r>
              <a:rPr lang="en-US" dirty="0"/>
              <a:t>AMT_CREDIT with Age group and Income group</a:t>
            </a:r>
            <a:endParaRPr lang="en-IN" dirty="0"/>
          </a:p>
        </p:txBody>
      </p:sp>
      <p:sp>
        <p:nvSpPr>
          <p:cNvPr id="6" name="TextBox 5">
            <a:extLst>
              <a:ext uri="{FF2B5EF4-FFF2-40B4-BE49-F238E27FC236}">
                <a16:creationId xmlns:a16="http://schemas.microsoft.com/office/drawing/2014/main" id="{D6C5586A-A9B9-4F8F-988C-FF7299419A03}"/>
              </a:ext>
            </a:extLst>
          </p:cNvPr>
          <p:cNvSpPr txBox="1"/>
          <p:nvPr/>
        </p:nvSpPr>
        <p:spPr>
          <a:xfrm>
            <a:off x="414140" y="5829451"/>
            <a:ext cx="8315720"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Age Group 55-65 in Very High income group has high amount credit. As explained above, this could result as loss in loan book.</a:t>
            </a:r>
          </a:p>
        </p:txBody>
      </p:sp>
      <p:pic>
        <p:nvPicPr>
          <p:cNvPr id="5122" name="Picture 2">
            <a:extLst>
              <a:ext uri="{FF2B5EF4-FFF2-40B4-BE49-F238E27FC236}">
                <a16:creationId xmlns:a16="http://schemas.microsoft.com/office/drawing/2014/main" id="{96C49EC4-10AE-4E9D-9EE3-968877435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5" y="1853248"/>
            <a:ext cx="8877670" cy="3763762"/>
          </a:xfrm>
          <a:prstGeom prst="rect">
            <a:avLst/>
          </a:prstGeom>
          <a:solidFill>
            <a:schemeClr val="tx1"/>
          </a:solidFill>
        </p:spPr>
      </p:pic>
    </p:spTree>
    <p:extLst>
      <p:ext uri="{BB962C8B-B14F-4D97-AF65-F5344CB8AC3E}">
        <p14:creationId xmlns:p14="http://schemas.microsoft.com/office/powerpoint/2010/main" val="234541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6BAC-31FD-40D7-9168-6305584BBAC7}"/>
              </a:ext>
            </a:extLst>
          </p:cNvPr>
          <p:cNvSpPr>
            <a:spLocks noGrp="1"/>
          </p:cNvSpPr>
          <p:nvPr>
            <p:ph type="title"/>
          </p:nvPr>
        </p:nvSpPr>
        <p:spPr/>
        <p:txBody>
          <a:bodyPr/>
          <a:lstStyle/>
          <a:p>
            <a:r>
              <a:rPr lang="en-US" dirty="0">
                <a:solidFill>
                  <a:schemeClr val="tx1"/>
                </a:solidFill>
              </a:rPr>
              <a:t>Merged dataset analysis</a:t>
            </a:r>
            <a:endParaRPr lang="en-IN" dirty="0">
              <a:solidFill>
                <a:schemeClr val="tx1"/>
              </a:solidFill>
            </a:endParaRPr>
          </a:p>
        </p:txBody>
      </p:sp>
      <p:pic>
        <p:nvPicPr>
          <p:cNvPr id="1026" name="Picture 2">
            <a:extLst>
              <a:ext uri="{FF2B5EF4-FFF2-40B4-BE49-F238E27FC236}">
                <a16:creationId xmlns:a16="http://schemas.microsoft.com/office/drawing/2014/main" id="{EFCE11A2-E32A-4F73-BF79-F3ECC993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29" y="2184276"/>
            <a:ext cx="6381750" cy="4495800"/>
          </a:xfrm>
          <a:prstGeom prst="rect">
            <a:avLst/>
          </a:prstGeom>
          <a:solidFill>
            <a:schemeClr val="tx1"/>
          </a:solidFill>
        </p:spPr>
      </p:pic>
      <p:sp>
        <p:nvSpPr>
          <p:cNvPr id="5" name="TextBox 4">
            <a:extLst>
              <a:ext uri="{FF2B5EF4-FFF2-40B4-BE49-F238E27FC236}">
                <a16:creationId xmlns:a16="http://schemas.microsoft.com/office/drawing/2014/main" id="{5CF063B7-AD26-4C1A-8895-7EA9686679F0}"/>
              </a:ext>
            </a:extLst>
          </p:cNvPr>
          <p:cNvSpPr txBox="1"/>
          <p:nvPr/>
        </p:nvSpPr>
        <p:spPr>
          <a:xfrm>
            <a:off x="6599901" y="2184276"/>
            <a:ext cx="2396970"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Working applicant with Approved status have defaulted in highest numbers.</a:t>
            </a:r>
          </a:p>
          <a:p>
            <a:pPr marL="285750" indent="-285750">
              <a:buFont typeface="Wingdings" panose="05000000000000000000" pitchFamily="2" charset="2"/>
              <a:buChar char="Ø"/>
            </a:pPr>
            <a:r>
              <a:rPr lang="en-US" sz="2000" dirty="0"/>
              <a:t>14,389 applicants of working class were REFUSED earlier and now have defaulted</a:t>
            </a:r>
          </a:p>
        </p:txBody>
      </p:sp>
    </p:spTree>
    <p:extLst>
      <p:ext uri="{BB962C8B-B14F-4D97-AF65-F5344CB8AC3E}">
        <p14:creationId xmlns:p14="http://schemas.microsoft.com/office/powerpoint/2010/main" val="313786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B518-D697-45CC-8913-4D608B3EB875}"/>
              </a:ext>
            </a:extLst>
          </p:cNvPr>
          <p:cNvSpPr>
            <a:spLocks noGrp="1"/>
          </p:cNvSpPr>
          <p:nvPr>
            <p:ph type="title"/>
          </p:nvPr>
        </p:nvSpPr>
        <p:spPr>
          <a:xfrm>
            <a:off x="484710" y="452718"/>
            <a:ext cx="7055380" cy="756957"/>
          </a:xfrm>
        </p:spPr>
        <p:txBody>
          <a:bodyPr/>
          <a:lstStyle/>
          <a:p>
            <a:r>
              <a:rPr lang="en-US" dirty="0">
                <a:solidFill>
                  <a:schemeClr val="tx1"/>
                </a:solidFill>
              </a:rPr>
              <a:t>Summary</a:t>
            </a:r>
            <a:endParaRPr lang="en-IN" dirty="0">
              <a:solidFill>
                <a:schemeClr val="tx1"/>
              </a:solidFill>
            </a:endParaRPr>
          </a:p>
        </p:txBody>
      </p:sp>
      <p:sp>
        <p:nvSpPr>
          <p:cNvPr id="3" name="Content Placeholder 2">
            <a:extLst>
              <a:ext uri="{FF2B5EF4-FFF2-40B4-BE49-F238E27FC236}">
                <a16:creationId xmlns:a16="http://schemas.microsoft.com/office/drawing/2014/main" id="{1CF8D09E-E9CE-4CB1-AFE5-F474A8BF98D7}"/>
              </a:ext>
            </a:extLst>
          </p:cNvPr>
          <p:cNvSpPr>
            <a:spLocks noGrp="1"/>
          </p:cNvSpPr>
          <p:nvPr>
            <p:ph idx="1"/>
          </p:nvPr>
        </p:nvSpPr>
        <p:spPr>
          <a:xfrm>
            <a:off x="104775" y="1209675"/>
            <a:ext cx="8896350" cy="5495925"/>
          </a:xfrm>
        </p:spPr>
        <p:txBody>
          <a:bodyPr>
            <a:normAutofit fontScale="70000" lnSpcReduction="20000"/>
          </a:bodyPr>
          <a:lstStyle/>
          <a:p>
            <a:pPr marL="0" indent="0">
              <a:buNone/>
            </a:pPr>
            <a:r>
              <a:rPr lang="en-US" b="1" dirty="0"/>
              <a:t>Defaulters' demography</a:t>
            </a:r>
          </a:p>
          <a:p>
            <a:r>
              <a:rPr lang="en-US" dirty="0"/>
              <a:t>All the below variables were established in analysis of Application dataframe as leading to default. Checked these against the Approved loans which have defaults, and it proves to be correct.</a:t>
            </a:r>
          </a:p>
          <a:p>
            <a:pPr marL="0" indent="0">
              <a:buNone/>
            </a:pPr>
            <a:r>
              <a:rPr lang="en-US" dirty="0"/>
              <a:t>       - Medium income</a:t>
            </a:r>
          </a:p>
          <a:p>
            <a:pPr marL="0" indent="0">
              <a:buNone/>
            </a:pPr>
            <a:r>
              <a:rPr lang="en-US" dirty="0"/>
              <a:t>       - 25-35 years old , followed by 35-45 years age group</a:t>
            </a:r>
          </a:p>
          <a:p>
            <a:pPr marL="0" indent="0">
              <a:buNone/>
            </a:pPr>
            <a:r>
              <a:rPr lang="en-US" dirty="0"/>
              <a:t>       - Male</a:t>
            </a:r>
          </a:p>
          <a:p>
            <a:pPr marL="0" indent="0">
              <a:buNone/>
            </a:pPr>
            <a:r>
              <a:rPr lang="en-US" dirty="0"/>
              <a:t>       - Unemployed</a:t>
            </a:r>
          </a:p>
          <a:p>
            <a:pPr marL="0" indent="0">
              <a:buNone/>
            </a:pPr>
            <a:r>
              <a:rPr lang="en-US" dirty="0"/>
              <a:t>       - Laborer's, Salesman, Drivers</a:t>
            </a:r>
          </a:p>
          <a:p>
            <a:pPr marL="0" indent="0">
              <a:buNone/>
            </a:pPr>
            <a:r>
              <a:rPr lang="en-US" dirty="0"/>
              <a:t>       - Business type 3</a:t>
            </a:r>
          </a:p>
          <a:p>
            <a:pPr marL="0" indent="0">
              <a:buNone/>
            </a:pPr>
            <a:r>
              <a:rPr lang="en-US" dirty="0"/>
              <a:t>       - Own House - No</a:t>
            </a:r>
          </a:p>
          <a:p>
            <a:r>
              <a:rPr lang="en-US" dirty="0"/>
              <a:t>Other IMPORTANT Factors to be considered</a:t>
            </a:r>
          </a:p>
          <a:p>
            <a:pPr marL="0" indent="0">
              <a:buNone/>
            </a:pPr>
            <a:r>
              <a:rPr lang="en-US" dirty="0"/>
              <a:t>       - Days last phone number changed - Lower figure points at concern</a:t>
            </a:r>
          </a:p>
          <a:p>
            <a:pPr marL="0" indent="0">
              <a:buNone/>
            </a:pPr>
            <a:r>
              <a:rPr lang="en-US" dirty="0"/>
              <a:t>       - No of Bureau Hits in last week. Month etc. – zero hits is good</a:t>
            </a:r>
          </a:p>
          <a:p>
            <a:pPr marL="0" indent="0">
              <a:buNone/>
            </a:pPr>
            <a:r>
              <a:rPr lang="en-US" dirty="0"/>
              <a:t>       - Amount income not correspondingly equivalent to Good Bought – Income low and good value high is a concern</a:t>
            </a:r>
          </a:p>
          <a:p>
            <a:pPr marL="0" indent="0">
              <a:buNone/>
            </a:pPr>
            <a:r>
              <a:rPr lang="en-US" dirty="0"/>
              <a:t>       - Previous applications with Refused, Cancelled, Unused loans also have default which is a matter of concern. </a:t>
            </a:r>
          </a:p>
          <a:p>
            <a:r>
              <a:rPr lang="en-US" dirty="0"/>
              <a:t>This indicates that the financial company had Refused/Cancelled previous application but has approved the current and is facing default on these.</a:t>
            </a:r>
            <a:endParaRPr lang="en-IN" dirty="0"/>
          </a:p>
        </p:txBody>
      </p:sp>
    </p:spTree>
    <p:extLst>
      <p:ext uri="{BB962C8B-B14F-4D97-AF65-F5344CB8AC3E}">
        <p14:creationId xmlns:p14="http://schemas.microsoft.com/office/powerpoint/2010/main" val="33637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B518-D697-45CC-8913-4D608B3EB875}"/>
              </a:ext>
            </a:extLst>
          </p:cNvPr>
          <p:cNvSpPr>
            <a:spLocks noGrp="1"/>
          </p:cNvSpPr>
          <p:nvPr>
            <p:ph type="title"/>
          </p:nvPr>
        </p:nvSpPr>
        <p:spPr>
          <a:xfrm>
            <a:off x="484710" y="452718"/>
            <a:ext cx="7055380" cy="756957"/>
          </a:xfrm>
        </p:spPr>
        <p:txBody>
          <a:bodyPr/>
          <a:lstStyle/>
          <a:p>
            <a:r>
              <a:rPr lang="en-US" dirty="0">
                <a:solidFill>
                  <a:schemeClr val="tx1"/>
                </a:solidFill>
              </a:rPr>
              <a:t>Summary</a:t>
            </a:r>
            <a:endParaRPr lang="en-IN" dirty="0">
              <a:solidFill>
                <a:schemeClr val="tx1"/>
              </a:solidFill>
            </a:endParaRPr>
          </a:p>
        </p:txBody>
      </p:sp>
      <p:sp>
        <p:nvSpPr>
          <p:cNvPr id="3" name="Content Placeholder 2">
            <a:extLst>
              <a:ext uri="{FF2B5EF4-FFF2-40B4-BE49-F238E27FC236}">
                <a16:creationId xmlns:a16="http://schemas.microsoft.com/office/drawing/2014/main" id="{1CF8D09E-E9CE-4CB1-AFE5-F474A8BF98D7}"/>
              </a:ext>
            </a:extLst>
          </p:cNvPr>
          <p:cNvSpPr>
            <a:spLocks noGrp="1"/>
          </p:cNvSpPr>
          <p:nvPr>
            <p:ph idx="1"/>
          </p:nvPr>
        </p:nvSpPr>
        <p:spPr>
          <a:xfrm>
            <a:off x="104775" y="1209675"/>
            <a:ext cx="8896350" cy="5495925"/>
          </a:xfrm>
        </p:spPr>
        <p:txBody>
          <a:bodyPr>
            <a:normAutofit/>
          </a:bodyPr>
          <a:lstStyle/>
          <a:p>
            <a:pPr marL="0" indent="0">
              <a:buNone/>
            </a:pPr>
            <a:r>
              <a:rPr lang="en-US" sz="1400" b="1" dirty="0"/>
              <a:t>Credible Applications refused</a:t>
            </a:r>
          </a:p>
          <a:p>
            <a:pPr marL="0" indent="0">
              <a:buNone/>
            </a:pPr>
            <a:r>
              <a:rPr lang="en-US" sz="1400" dirty="0"/>
              <a:t>- Unused applications have lower loan amount. Is this the reason for no usage?</a:t>
            </a:r>
          </a:p>
          <a:p>
            <a:pPr marL="0" indent="0">
              <a:buNone/>
            </a:pPr>
            <a:r>
              <a:rPr lang="en-US" sz="1400" dirty="0"/>
              <a:t>- Female applicants should be given extra weightage as defaults are lesser</a:t>
            </a:r>
          </a:p>
          <a:p>
            <a:pPr marL="0" indent="0">
              <a:buNone/>
            </a:pPr>
            <a:r>
              <a:rPr lang="en-US" sz="1400" dirty="0"/>
              <a:t>- 60% of defaulters are Working applicants. This does not mean working applicants must be refused. Proper scrutiny of other parameters needed</a:t>
            </a:r>
          </a:p>
          <a:p>
            <a:pPr marL="0" indent="0">
              <a:buNone/>
            </a:pPr>
            <a:r>
              <a:rPr lang="en-US" sz="1400" dirty="0"/>
              <a:t>- Previous applications with Refused, Cancelled, Unused loans also have cases where payments are coming on time in current application. This indicates that possibly wrong decisions were done in those cases.</a:t>
            </a:r>
            <a:endParaRPr lang="en-IN" sz="1400" dirty="0"/>
          </a:p>
        </p:txBody>
      </p:sp>
    </p:spTree>
    <p:extLst>
      <p:ext uri="{BB962C8B-B14F-4D97-AF65-F5344CB8AC3E}">
        <p14:creationId xmlns:p14="http://schemas.microsoft.com/office/powerpoint/2010/main" val="285678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A3E0-1160-4140-BFF9-3968E72179E0}"/>
              </a:ext>
            </a:extLst>
          </p:cNvPr>
          <p:cNvSpPr>
            <a:spLocks noGrp="1"/>
          </p:cNvSpPr>
          <p:nvPr>
            <p:ph type="title"/>
          </p:nvPr>
        </p:nvSpPr>
        <p:spPr/>
        <p:txBody>
          <a:bodyPr/>
          <a:lstStyle/>
          <a:p>
            <a:r>
              <a:rPr lang="en-US" dirty="0">
                <a:solidFill>
                  <a:schemeClr val="tx1"/>
                </a:solidFill>
              </a:rPr>
              <a:t>Objective</a:t>
            </a:r>
            <a:endParaRPr lang="en-IN" dirty="0">
              <a:solidFill>
                <a:schemeClr val="tx1"/>
              </a:solidFill>
            </a:endParaRPr>
          </a:p>
        </p:txBody>
      </p:sp>
      <p:sp>
        <p:nvSpPr>
          <p:cNvPr id="3" name="Content Placeholder 2">
            <a:extLst>
              <a:ext uri="{FF2B5EF4-FFF2-40B4-BE49-F238E27FC236}">
                <a16:creationId xmlns:a16="http://schemas.microsoft.com/office/drawing/2014/main" id="{3DD50BB4-F9C8-47FD-A1D0-515DE7F2B9F3}"/>
              </a:ext>
            </a:extLst>
          </p:cNvPr>
          <p:cNvSpPr>
            <a:spLocks noGrp="1"/>
          </p:cNvSpPr>
          <p:nvPr>
            <p:ph idx="1"/>
          </p:nvPr>
        </p:nvSpPr>
        <p:spPr/>
        <p:txBody>
          <a:bodyPr/>
          <a:lstStyle/>
          <a:p>
            <a:r>
              <a:rPr lang="en-US" sz="2000" b="0" i="0" dirty="0">
                <a:effectLst/>
                <a:latin typeface="+mn-lt"/>
              </a:rPr>
              <a:t>This case study aims to identify patterns which indicate if a client has difficulty paying their installments which may be used for taking actions such as denying the loan, reducing the amount of loan, lending (to risky applicants) at a higher interest rate, etc. </a:t>
            </a:r>
          </a:p>
          <a:p>
            <a:r>
              <a:rPr lang="en-US" sz="2000" dirty="0">
                <a:latin typeface="+mn-lt"/>
              </a:rPr>
              <a:t>T</a:t>
            </a:r>
            <a:r>
              <a:rPr lang="en-US" sz="2000" b="0" i="0" dirty="0">
                <a:effectLst/>
                <a:latin typeface="+mn-lt"/>
              </a:rPr>
              <a:t>he company wants to understand the driving factors (or driver variables) behind loan default, i.e. the variables which are strong indicators of default. Which controls loss of  business to the company and	avoid	financial  loss for the company.</a:t>
            </a:r>
            <a:endParaRPr lang="en-IN" sz="2000" dirty="0">
              <a:latin typeface="+mn-lt"/>
            </a:endParaRPr>
          </a:p>
        </p:txBody>
      </p:sp>
    </p:spTree>
    <p:extLst>
      <p:ext uri="{BB962C8B-B14F-4D97-AF65-F5344CB8AC3E}">
        <p14:creationId xmlns:p14="http://schemas.microsoft.com/office/powerpoint/2010/main" val="274286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D3F9-F5BB-4AA4-BD8E-F32190BFF392}"/>
              </a:ext>
            </a:extLst>
          </p:cNvPr>
          <p:cNvSpPr>
            <a:spLocks noGrp="1"/>
          </p:cNvSpPr>
          <p:nvPr>
            <p:ph type="title"/>
          </p:nvPr>
        </p:nvSpPr>
        <p:spPr/>
        <p:txBody>
          <a:bodyPr/>
          <a:lstStyle/>
          <a:p>
            <a:r>
              <a:rPr lang="en-US" dirty="0">
                <a:solidFill>
                  <a:schemeClr val="tx1"/>
                </a:solidFill>
              </a:rPr>
              <a:t>Steps</a:t>
            </a:r>
            <a:endParaRPr lang="en-IN" dirty="0">
              <a:solidFill>
                <a:schemeClr val="tx1"/>
              </a:solidFill>
            </a:endParaRPr>
          </a:p>
        </p:txBody>
      </p:sp>
      <p:sp>
        <p:nvSpPr>
          <p:cNvPr id="3" name="Content Placeholder 2">
            <a:extLst>
              <a:ext uri="{FF2B5EF4-FFF2-40B4-BE49-F238E27FC236}">
                <a16:creationId xmlns:a16="http://schemas.microsoft.com/office/drawing/2014/main" id="{3D4ACA36-10F9-4299-80A9-775E668F6ED2}"/>
              </a:ext>
            </a:extLst>
          </p:cNvPr>
          <p:cNvSpPr>
            <a:spLocks noGrp="1"/>
          </p:cNvSpPr>
          <p:nvPr>
            <p:ph idx="1"/>
          </p:nvPr>
        </p:nvSpPr>
        <p:spPr/>
        <p:txBody>
          <a:bodyPr>
            <a:normAutofit/>
          </a:bodyPr>
          <a:lstStyle/>
          <a:p>
            <a:r>
              <a:rPr lang="en-US" dirty="0">
                <a:latin typeface="+mn-lt"/>
              </a:rPr>
              <a:t>Data sourcing &amp; inspecting</a:t>
            </a:r>
          </a:p>
          <a:p>
            <a:r>
              <a:rPr lang="en-US" dirty="0">
                <a:latin typeface="+mn-lt"/>
              </a:rPr>
              <a:t>Checking data quality and cleaning, binning</a:t>
            </a:r>
          </a:p>
          <a:p>
            <a:r>
              <a:rPr lang="en-US" dirty="0">
                <a:latin typeface="+mn-lt"/>
              </a:rPr>
              <a:t>Data analysis by univariate and bivariate analysis </a:t>
            </a:r>
          </a:p>
          <a:p>
            <a:r>
              <a:rPr lang="en-US" dirty="0">
                <a:latin typeface="+mn-lt"/>
              </a:rPr>
              <a:t>Finding Correlations</a:t>
            </a:r>
          </a:p>
          <a:p>
            <a:r>
              <a:rPr lang="en-US" dirty="0">
                <a:latin typeface="+mn-lt"/>
              </a:rPr>
              <a:t>Merging application data with previous application data</a:t>
            </a:r>
          </a:p>
          <a:p>
            <a:r>
              <a:rPr lang="en-US" dirty="0">
                <a:latin typeface="+mn-lt"/>
              </a:rPr>
              <a:t>Data analysis by univariate and bivariate analysis</a:t>
            </a:r>
          </a:p>
          <a:p>
            <a:r>
              <a:rPr lang="en-US" dirty="0">
                <a:latin typeface="+mn-lt"/>
              </a:rPr>
              <a:t>Multivariate analysis &amp; Finding Correlations</a:t>
            </a:r>
          </a:p>
          <a:p>
            <a:r>
              <a:rPr lang="en-US" dirty="0">
                <a:latin typeface="+mn-lt"/>
              </a:rPr>
              <a:t>Observations &amp; Summary</a:t>
            </a:r>
          </a:p>
        </p:txBody>
      </p:sp>
    </p:spTree>
    <p:extLst>
      <p:ext uri="{BB962C8B-B14F-4D97-AF65-F5344CB8AC3E}">
        <p14:creationId xmlns:p14="http://schemas.microsoft.com/office/powerpoint/2010/main" val="419047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CE80-3399-4990-B179-4E5D3C23C846}"/>
              </a:ext>
            </a:extLst>
          </p:cNvPr>
          <p:cNvSpPr>
            <a:spLocks noGrp="1"/>
          </p:cNvSpPr>
          <p:nvPr>
            <p:ph type="title"/>
          </p:nvPr>
        </p:nvSpPr>
        <p:spPr/>
        <p:txBody>
          <a:bodyPr/>
          <a:lstStyle/>
          <a:p>
            <a:r>
              <a:rPr lang="en-IN" dirty="0">
                <a:solidFill>
                  <a:schemeClr val="tx1"/>
                </a:solidFill>
              </a:rPr>
              <a:t>Age &amp; Income</a:t>
            </a:r>
          </a:p>
        </p:txBody>
      </p:sp>
      <p:pic>
        <p:nvPicPr>
          <p:cNvPr id="9" name="Picture 8">
            <a:extLst>
              <a:ext uri="{FF2B5EF4-FFF2-40B4-BE49-F238E27FC236}">
                <a16:creationId xmlns:a16="http://schemas.microsoft.com/office/drawing/2014/main" id="{8A9D58F3-F8DB-4148-9389-CF345D022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021" y="2350355"/>
            <a:ext cx="4432818" cy="2234380"/>
          </a:xfrm>
          <a:prstGeom prst="rect">
            <a:avLst/>
          </a:prstGeom>
          <a:solidFill>
            <a:schemeClr val="tx1"/>
          </a:solidFill>
        </p:spPr>
      </p:pic>
      <p:pic>
        <p:nvPicPr>
          <p:cNvPr id="7" name="Content Placeholder 6">
            <a:extLst>
              <a:ext uri="{FF2B5EF4-FFF2-40B4-BE49-F238E27FC236}">
                <a16:creationId xmlns:a16="http://schemas.microsoft.com/office/drawing/2014/main" id="{4085A624-D31D-48D3-B169-E4F917EC7C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161" y="2350355"/>
            <a:ext cx="4432818" cy="2234380"/>
          </a:xfrm>
          <a:solidFill>
            <a:schemeClr val="tx1"/>
          </a:solidFill>
        </p:spPr>
      </p:pic>
      <p:sp>
        <p:nvSpPr>
          <p:cNvPr id="10" name="TextBox 9">
            <a:extLst>
              <a:ext uri="{FF2B5EF4-FFF2-40B4-BE49-F238E27FC236}">
                <a16:creationId xmlns:a16="http://schemas.microsoft.com/office/drawing/2014/main" id="{9E50ED3A-DDFD-4EB1-A763-295B17E91025}"/>
              </a:ext>
            </a:extLst>
          </p:cNvPr>
          <p:cNvSpPr txBox="1"/>
          <p:nvPr/>
        </p:nvSpPr>
        <p:spPr>
          <a:xfrm>
            <a:off x="437663" y="5004753"/>
            <a:ext cx="8268673"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First graph shows age group 35-45 are more in without payment difficulty. In payment difficulty 25-35 have higher share. Age does seem like influencing default.</a:t>
            </a:r>
          </a:p>
          <a:p>
            <a:pPr marL="285750" indent="-285750">
              <a:buFont typeface="Wingdings" panose="05000000000000000000" pitchFamily="2" charset="2"/>
              <a:buChar char="Ø"/>
            </a:pPr>
            <a:r>
              <a:rPr lang="en-US" sz="2000" dirty="0"/>
              <a:t>Medium income group have more count in both the categories.</a:t>
            </a:r>
            <a:endParaRPr lang="en-IN" sz="2000" dirty="0"/>
          </a:p>
        </p:txBody>
      </p:sp>
    </p:spTree>
    <p:extLst>
      <p:ext uri="{BB962C8B-B14F-4D97-AF65-F5344CB8AC3E}">
        <p14:creationId xmlns:p14="http://schemas.microsoft.com/office/powerpoint/2010/main" val="230876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DE62-A26D-4A10-8C91-0EB61BC6D4F4}"/>
              </a:ext>
            </a:extLst>
          </p:cNvPr>
          <p:cNvSpPr>
            <a:spLocks noGrp="1"/>
          </p:cNvSpPr>
          <p:nvPr>
            <p:ph type="title"/>
          </p:nvPr>
        </p:nvSpPr>
        <p:spPr/>
        <p:txBody>
          <a:bodyPr/>
          <a:lstStyle/>
          <a:p>
            <a:r>
              <a:rPr lang="en-US" dirty="0">
                <a:solidFill>
                  <a:schemeClr val="tx1"/>
                </a:solidFill>
              </a:rPr>
              <a:t>Income &amp; Credit</a:t>
            </a:r>
            <a:endParaRPr lang="en-IN" dirty="0">
              <a:solidFill>
                <a:schemeClr val="tx1"/>
              </a:solidFill>
            </a:endParaRPr>
          </a:p>
        </p:txBody>
      </p:sp>
      <p:pic>
        <p:nvPicPr>
          <p:cNvPr id="5" name="Content Placeholder 4">
            <a:extLst>
              <a:ext uri="{FF2B5EF4-FFF2-40B4-BE49-F238E27FC236}">
                <a16:creationId xmlns:a16="http://schemas.microsoft.com/office/drawing/2014/main" id="{B8C9E9CD-104B-4599-B013-AA433AD22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67" y="1240689"/>
            <a:ext cx="8701265" cy="2752104"/>
          </a:xfrm>
          <a:solidFill>
            <a:schemeClr val="tx1"/>
          </a:solidFill>
          <a:ln>
            <a:noFill/>
          </a:ln>
        </p:spPr>
      </p:pic>
      <p:sp>
        <p:nvSpPr>
          <p:cNvPr id="7" name="TextBox 6">
            <a:extLst>
              <a:ext uri="{FF2B5EF4-FFF2-40B4-BE49-F238E27FC236}">
                <a16:creationId xmlns:a16="http://schemas.microsoft.com/office/drawing/2014/main" id="{BC8EC868-B132-4257-A314-FD49B646023B}"/>
              </a:ext>
            </a:extLst>
          </p:cNvPr>
          <p:cNvSpPr txBox="1"/>
          <p:nvPr/>
        </p:nvSpPr>
        <p:spPr>
          <a:xfrm>
            <a:off x="4199138" y="3995678"/>
            <a:ext cx="4944862" cy="286232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We can infer that though the maximum no of loans are given to Medium income group, default value per loan is highest in High income group as the 'AMT_CREDIT' is higher too. The loan book of the financial institution can get affected due to higher amount not being paid back.</a:t>
            </a:r>
          </a:p>
        </p:txBody>
      </p:sp>
      <p:pic>
        <p:nvPicPr>
          <p:cNvPr id="9" name="Picture 8">
            <a:extLst>
              <a:ext uri="{FF2B5EF4-FFF2-40B4-BE49-F238E27FC236}">
                <a16:creationId xmlns:a16="http://schemas.microsoft.com/office/drawing/2014/main" id="{C4991914-915A-492F-9914-F92C8C3EB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68" y="4107419"/>
            <a:ext cx="3977770" cy="2630732"/>
          </a:xfrm>
          <a:prstGeom prst="rect">
            <a:avLst/>
          </a:prstGeom>
          <a:solidFill>
            <a:schemeClr val="tx1"/>
          </a:solidFill>
        </p:spPr>
      </p:pic>
    </p:spTree>
    <p:extLst>
      <p:ext uri="{BB962C8B-B14F-4D97-AF65-F5344CB8AC3E}">
        <p14:creationId xmlns:p14="http://schemas.microsoft.com/office/powerpoint/2010/main" val="76032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29F3-E833-4BBA-9C3E-193E5BB9105D}"/>
              </a:ext>
            </a:extLst>
          </p:cNvPr>
          <p:cNvSpPr>
            <a:spLocks noGrp="1"/>
          </p:cNvSpPr>
          <p:nvPr>
            <p:ph type="title"/>
          </p:nvPr>
        </p:nvSpPr>
        <p:spPr/>
        <p:txBody>
          <a:bodyPr/>
          <a:lstStyle/>
          <a:p>
            <a:r>
              <a:rPr lang="en-US" dirty="0">
                <a:solidFill>
                  <a:schemeClr val="tx1"/>
                </a:solidFill>
              </a:rPr>
              <a:t>Male &amp; Female</a:t>
            </a:r>
            <a:endParaRPr lang="en-IN" dirty="0">
              <a:solidFill>
                <a:schemeClr val="tx1"/>
              </a:solidFill>
            </a:endParaRPr>
          </a:p>
        </p:txBody>
      </p:sp>
      <p:pic>
        <p:nvPicPr>
          <p:cNvPr id="1026" name="Picture 2">
            <a:extLst>
              <a:ext uri="{FF2B5EF4-FFF2-40B4-BE49-F238E27FC236}">
                <a16:creationId xmlns:a16="http://schemas.microsoft.com/office/drawing/2014/main" id="{7D99FB1A-582A-4346-A22A-3DF2EA17A7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310" y="3448219"/>
            <a:ext cx="8907378" cy="2100725"/>
          </a:xfrm>
          <a:prstGeom prst="rect">
            <a:avLst/>
          </a:prstGeom>
          <a:solidFill>
            <a:schemeClr val="tx1"/>
          </a:solidFill>
        </p:spPr>
      </p:pic>
      <p:sp>
        <p:nvSpPr>
          <p:cNvPr id="5" name="TextBox 4">
            <a:extLst>
              <a:ext uri="{FF2B5EF4-FFF2-40B4-BE49-F238E27FC236}">
                <a16:creationId xmlns:a16="http://schemas.microsoft.com/office/drawing/2014/main" id="{C0837B66-4EA8-4071-B0CB-FB931B45B2EF}"/>
              </a:ext>
            </a:extLst>
          </p:cNvPr>
          <p:cNvSpPr txBox="1"/>
          <p:nvPr/>
        </p:nvSpPr>
        <p:spPr>
          <a:xfrm>
            <a:off x="437662" y="5685035"/>
            <a:ext cx="8268673"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 Though male applicants are lower, ratio of male applicants defaulting is higher.</a:t>
            </a:r>
          </a:p>
        </p:txBody>
      </p:sp>
      <p:pic>
        <p:nvPicPr>
          <p:cNvPr id="4" name="Picture 3">
            <a:extLst>
              <a:ext uri="{FF2B5EF4-FFF2-40B4-BE49-F238E27FC236}">
                <a16:creationId xmlns:a16="http://schemas.microsoft.com/office/drawing/2014/main" id="{1E3912E7-034B-4EE7-8C28-5345E57FF7CD}"/>
              </a:ext>
            </a:extLst>
          </p:cNvPr>
          <p:cNvPicPr>
            <a:picLocks noChangeAspect="1"/>
          </p:cNvPicPr>
          <p:nvPr/>
        </p:nvPicPr>
        <p:blipFill>
          <a:blip r:embed="rId3"/>
          <a:stretch>
            <a:fillRect/>
          </a:stretch>
        </p:blipFill>
        <p:spPr>
          <a:xfrm>
            <a:off x="118311" y="1319658"/>
            <a:ext cx="8907378" cy="2090124"/>
          </a:xfrm>
          <a:prstGeom prst="rect">
            <a:avLst/>
          </a:prstGeom>
          <a:solidFill>
            <a:schemeClr val="tx1"/>
          </a:solidFill>
        </p:spPr>
      </p:pic>
    </p:spTree>
    <p:extLst>
      <p:ext uri="{BB962C8B-B14F-4D97-AF65-F5344CB8AC3E}">
        <p14:creationId xmlns:p14="http://schemas.microsoft.com/office/powerpoint/2010/main" val="213523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9560-E101-45C5-8296-D907EEBDEA6D}"/>
              </a:ext>
            </a:extLst>
          </p:cNvPr>
          <p:cNvSpPr>
            <a:spLocks noGrp="1"/>
          </p:cNvSpPr>
          <p:nvPr>
            <p:ph type="title"/>
          </p:nvPr>
        </p:nvSpPr>
        <p:spPr/>
        <p:txBody>
          <a:bodyPr/>
          <a:lstStyle/>
          <a:p>
            <a:r>
              <a:rPr lang="en-US" dirty="0">
                <a:solidFill>
                  <a:schemeClr val="tx1"/>
                </a:solidFill>
              </a:rPr>
              <a:t>Income group &amp; type</a:t>
            </a:r>
            <a:endParaRPr lang="en-IN" dirty="0">
              <a:solidFill>
                <a:schemeClr val="tx1"/>
              </a:solidFill>
            </a:endParaRPr>
          </a:p>
        </p:txBody>
      </p:sp>
      <p:pic>
        <p:nvPicPr>
          <p:cNvPr id="2050" name="Picture 2">
            <a:extLst>
              <a:ext uri="{FF2B5EF4-FFF2-40B4-BE49-F238E27FC236}">
                <a16:creationId xmlns:a16="http://schemas.microsoft.com/office/drawing/2014/main" id="{B851D9B2-CC96-49FC-B7DA-2535269A0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83" y="1853248"/>
            <a:ext cx="8881232" cy="3373635"/>
          </a:xfrm>
          <a:prstGeom prst="rect">
            <a:avLst/>
          </a:prstGeom>
          <a:solidFill>
            <a:schemeClr val="tx1"/>
          </a:solidFill>
        </p:spPr>
      </p:pic>
      <p:sp>
        <p:nvSpPr>
          <p:cNvPr id="6" name="TextBox 5">
            <a:extLst>
              <a:ext uri="{FF2B5EF4-FFF2-40B4-BE49-F238E27FC236}">
                <a16:creationId xmlns:a16="http://schemas.microsoft.com/office/drawing/2014/main" id="{D6C5586A-A9B9-4F8F-988C-FF7299419A03}"/>
              </a:ext>
            </a:extLst>
          </p:cNvPr>
          <p:cNvSpPr txBox="1"/>
          <p:nvPr/>
        </p:nvSpPr>
        <p:spPr>
          <a:xfrm>
            <a:off x="437663" y="5581801"/>
            <a:ext cx="8268673"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Medium income group with income type working has almost 1 in 12 defaults. Higher than the average 1 in 11 defaults.</a:t>
            </a:r>
          </a:p>
        </p:txBody>
      </p:sp>
    </p:spTree>
    <p:extLst>
      <p:ext uri="{BB962C8B-B14F-4D97-AF65-F5344CB8AC3E}">
        <p14:creationId xmlns:p14="http://schemas.microsoft.com/office/powerpoint/2010/main" val="135906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9560-E101-45C5-8296-D907EEBDEA6D}"/>
              </a:ext>
            </a:extLst>
          </p:cNvPr>
          <p:cNvSpPr>
            <a:spLocks noGrp="1"/>
          </p:cNvSpPr>
          <p:nvPr>
            <p:ph type="title"/>
          </p:nvPr>
        </p:nvSpPr>
        <p:spPr/>
        <p:txBody>
          <a:bodyPr/>
          <a:lstStyle/>
          <a:p>
            <a:r>
              <a:rPr lang="en-US" dirty="0">
                <a:solidFill>
                  <a:schemeClr val="tx1"/>
                </a:solidFill>
              </a:rPr>
              <a:t>Age &amp; Family status</a:t>
            </a:r>
            <a:endParaRPr lang="en-IN" dirty="0">
              <a:solidFill>
                <a:schemeClr val="tx1"/>
              </a:solidFill>
            </a:endParaRPr>
          </a:p>
        </p:txBody>
      </p:sp>
      <p:sp>
        <p:nvSpPr>
          <p:cNvPr id="6" name="TextBox 5">
            <a:extLst>
              <a:ext uri="{FF2B5EF4-FFF2-40B4-BE49-F238E27FC236}">
                <a16:creationId xmlns:a16="http://schemas.microsoft.com/office/drawing/2014/main" id="{D6C5586A-A9B9-4F8F-988C-FF7299419A03}"/>
              </a:ext>
            </a:extLst>
          </p:cNvPr>
          <p:cNvSpPr txBox="1"/>
          <p:nvPr/>
        </p:nvSpPr>
        <p:spPr>
          <a:xfrm>
            <a:off x="437663" y="5581801"/>
            <a:ext cx="8268673"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Married applicants in the age group 25-35 and 35-45 are the largest group of applicant with payment difficulties.</a:t>
            </a:r>
          </a:p>
        </p:txBody>
      </p:sp>
      <p:pic>
        <p:nvPicPr>
          <p:cNvPr id="3074" name="Picture 2">
            <a:extLst>
              <a:ext uri="{FF2B5EF4-FFF2-40B4-BE49-F238E27FC236}">
                <a16:creationId xmlns:a16="http://schemas.microsoft.com/office/drawing/2014/main" id="{283A2437-9F27-49D8-A3F9-DBCC64134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25" y="1853248"/>
            <a:ext cx="8886548" cy="3222916"/>
          </a:xfrm>
          <a:prstGeom prst="rect">
            <a:avLst/>
          </a:prstGeom>
          <a:solidFill>
            <a:schemeClr val="tx1"/>
          </a:solidFill>
        </p:spPr>
      </p:pic>
    </p:spTree>
    <p:extLst>
      <p:ext uri="{BB962C8B-B14F-4D97-AF65-F5344CB8AC3E}">
        <p14:creationId xmlns:p14="http://schemas.microsoft.com/office/powerpoint/2010/main" val="70374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9560-E101-45C5-8296-D907EEBDEA6D}"/>
              </a:ext>
            </a:extLst>
          </p:cNvPr>
          <p:cNvSpPr>
            <a:spLocks noGrp="1"/>
          </p:cNvSpPr>
          <p:nvPr>
            <p:ph type="title"/>
          </p:nvPr>
        </p:nvSpPr>
        <p:spPr/>
        <p:txBody>
          <a:bodyPr/>
          <a:lstStyle/>
          <a:p>
            <a:r>
              <a:rPr lang="en-US" dirty="0">
                <a:solidFill>
                  <a:schemeClr val="tx1"/>
                </a:solidFill>
              </a:rPr>
              <a:t>Correlations</a:t>
            </a:r>
            <a:endParaRPr lang="en-IN" dirty="0">
              <a:solidFill>
                <a:schemeClr val="tx1"/>
              </a:solidFill>
            </a:endParaRPr>
          </a:p>
        </p:txBody>
      </p:sp>
      <p:sp>
        <p:nvSpPr>
          <p:cNvPr id="6" name="TextBox 5">
            <a:extLst>
              <a:ext uri="{FF2B5EF4-FFF2-40B4-BE49-F238E27FC236}">
                <a16:creationId xmlns:a16="http://schemas.microsoft.com/office/drawing/2014/main" id="{D6C5586A-A9B9-4F8F-988C-FF7299419A03}"/>
              </a:ext>
            </a:extLst>
          </p:cNvPr>
          <p:cNvSpPr txBox="1"/>
          <p:nvPr/>
        </p:nvSpPr>
        <p:spPr>
          <a:xfrm>
            <a:off x="5477521" y="1291612"/>
            <a:ext cx="3488925"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These are definitely correlated. We can also see that its higher and steeper for Target 1, signifying that in approval process this parameter must be strongly looked into.</a:t>
            </a:r>
          </a:p>
          <a:p>
            <a:pPr marL="285750" indent="-285750">
              <a:buFont typeface="Wingdings" panose="05000000000000000000" pitchFamily="2" charset="2"/>
              <a:buChar char="Ø"/>
            </a:pPr>
            <a:r>
              <a:rPr lang="en-US" sz="2000" dirty="0"/>
              <a:t>'AMT_CREDIT' and 'AMT_GOOD PRICE' don't seem to be increasing in proportion with 'AMT_INCOME' for TARGET 1, thus possibly leading to default.</a:t>
            </a:r>
          </a:p>
        </p:txBody>
      </p:sp>
      <p:pic>
        <p:nvPicPr>
          <p:cNvPr id="4100" name="Picture 4">
            <a:extLst>
              <a:ext uri="{FF2B5EF4-FFF2-40B4-BE49-F238E27FC236}">
                <a16:creationId xmlns:a16="http://schemas.microsoft.com/office/drawing/2014/main" id="{F492E69F-3FEF-4816-A167-BC369BE56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3" y="1291612"/>
            <a:ext cx="5196777" cy="5433223"/>
          </a:xfrm>
          <a:prstGeom prst="rect">
            <a:avLst/>
          </a:prstGeom>
          <a:solidFill>
            <a:schemeClr val="tx1"/>
          </a:solidFill>
        </p:spPr>
      </p:pic>
    </p:spTree>
    <p:extLst>
      <p:ext uri="{BB962C8B-B14F-4D97-AF65-F5344CB8AC3E}">
        <p14:creationId xmlns:p14="http://schemas.microsoft.com/office/powerpoint/2010/main" val="3487998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txDef>
      <a:spPr>
        <a:noFill/>
      </a:spPr>
      <a:bodyPr wrap="square" rtlCol="0">
        <a:spAutoFit/>
      </a:bodyPr>
      <a:lstStyle>
        <a:defPPr marL="285750" indent="-285750" algn="l">
          <a:buFont typeface="Wingdings" panose="05000000000000000000" pitchFamily="2" charset="2"/>
          <a:buChar char="Ø"/>
          <a:defRPr sz="2000" dirty="0" smtClean="0"/>
        </a:defPPr>
      </a:lstStyle>
    </a:txDef>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147</TotalTime>
  <Words>719</Words>
  <Application>Microsoft Office PowerPoint</Application>
  <PresentationFormat>On-screen Show (4:3)</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vt:lpstr>
      <vt:lpstr>Credit EDA Case Study</vt:lpstr>
      <vt:lpstr>Objective</vt:lpstr>
      <vt:lpstr>Steps</vt:lpstr>
      <vt:lpstr>Age &amp; Income</vt:lpstr>
      <vt:lpstr>Income &amp; Credit</vt:lpstr>
      <vt:lpstr>Male &amp; Female</vt:lpstr>
      <vt:lpstr>Income group &amp; type</vt:lpstr>
      <vt:lpstr>Age &amp; Family status</vt:lpstr>
      <vt:lpstr>Correlations</vt:lpstr>
      <vt:lpstr>AMT_CREDIT with Age group and Income group</vt:lpstr>
      <vt:lpstr>Merged dataset analysis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Nikhil Birari</dc:creator>
  <cp:lastModifiedBy>Nikhil Birari</cp:lastModifiedBy>
  <cp:revision>14</cp:revision>
  <dcterms:created xsi:type="dcterms:W3CDTF">2021-09-29T05:54:40Z</dcterms:created>
  <dcterms:modified xsi:type="dcterms:W3CDTF">2021-09-29T09:49:14Z</dcterms:modified>
</cp:coreProperties>
</file>