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8" r:id="rId5"/>
    <p:sldId id="264" r:id="rId6"/>
    <p:sldId id="259" r:id="rId7"/>
    <p:sldId id="260" r:id="rId8"/>
    <p:sldId id="25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3/8/14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Opinion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Summarization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Heterogeneous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Ningping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events/topics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everyday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in?</a:t>
            </a:r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(Opinions)</a:t>
            </a:r>
            <a:endParaRPr kumimoji="1" lang="en-US" altLang="zh-CN" dirty="0" smtClean="0"/>
          </a:p>
          <a:p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influential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</a:t>
            </a:r>
            <a:r>
              <a:rPr kumimoji="1" lang="en-US" altLang="zh-CN" dirty="0" smtClean="0"/>
              <a:t>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trac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Opinion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leaders)?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457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 heterogeneous social network (e.g. </a:t>
            </a:r>
            <a:r>
              <a:rPr kumimoji="1" lang="en-US" altLang="zh-CN" dirty="0" err="1" smtClean="0"/>
              <a:t>Weibo</a:t>
            </a:r>
            <a:r>
              <a:rPr kumimoji="1" lang="en-US" altLang="zh-CN" dirty="0" smtClean="0"/>
              <a:t>, Twitter) 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messages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 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hashtags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keywords)</a:t>
            </a:r>
          </a:p>
          <a:p>
            <a:r>
              <a:rPr kumimoji="1" lang="en-US" altLang="zh-CN" dirty="0" smtClean="0"/>
              <a:t>Output:</a:t>
            </a:r>
          </a:p>
          <a:p>
            <a:pPr lvl="1"/>
            <a:r>
              <a:rPr kumimoji="1" lang="en-US" altLang="zh-CN" dirty="0" err="1" smtClean="0"/>
              <a:t>Keyphrases</a:t>
            </a:r>
            <a:r>
              <a:rPr kumimoji="1" lang="en-US" altLang="zh-CN" dirty="0" smtClean="0"/>
              <a:t> clusters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</a:t>
            </a:r>
          </a:p>
          <a:p>
            <a:pPr lvl="1"/>
            <a:r>
              <a:rPr kumimoji="1" lang="en-US" altLang="zh-CN" dirty="0" smtClean="0"/>
              <a:t>Recommended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/>
              <a:t>pinioned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aspect</a:t>
            </a:r>
          </a:p>
          <a:p>
            <a:pPr lvl="1"/>
            <a:r>
              <a:rPr kumimoji="1" lang="en-US" altLang="zh-CN" dirty="0" smtClean="0"/>
              <a:t>Recommended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opinion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Heterogeneous Network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278832" y="1727709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84479" y="2276824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63573" y="2311228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曲线连接符 7"/>
          <p:cNvCxnSpPr>
            <a:stCxn id="6" idx="7"/>
            <a:endCxn id="4" idx="2"/>
          </p:cNvCxnSpPr>
          <p:nvPr/>
        </p:nvCxnSpPr>
        <p:spPr>
          <a:xfrm rot="5400000" flipH="1" flipV="1">
            <a:off x="3750405" y="1836417"/>
            <a:ext cx="454082" cy="6027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6"/>
            <a:endCxn id="5" idx="1"/>
          </p:cNvCxnSpPr>
          <p:nvPr/>
        </p:nvCxnSpPr>
        <p:spPr>
          <a:xfrm>
            <a:off x="4644935" y="1910761"/>
            <a:ext cx="793159" cy="4196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6" idx="6"/>
            <a:endCxn id="5" idx="2"/>
          </p:cNvCxnSpPr>
          <p:nvPr/>
        </p:nvCxnSpPr>
        <p:spPr>
          <a:xfrm flipV="1">
            <a:off x="3729676" y="2459876"/>
            <a:ext cx="1654803" cy="3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986029" y="1590427"/>
            <a:ext cx="3134759" cy="1476007"/>
          </a:xfrm>
          <a:prstGeom prst="ellipse">
            <a:avLst/>
          </a:prstGeom>
          <a:noFill/>
          <a:ln>
            <a:solidFill>
              <a:srgbClr val="3891A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4" name="组 53"/>
          <p:cNvGrpSpPr/>
          <p:nvPr/>
        </p:nvGrpSpPr>
        <p:grpSpPr>
          <a:xfrm>
            <a:off x="1086869" y="3586504"/>
            <a:ext cx="3134759" cy="1476007"/>
            <a:chOff x="2986029" y="3516324"/>
            <a:chExt cx="3134759" cy="1476007"/>
          </a:xfrm>
        </p:grpSpPr>
        <p:sp>
          <p:nvSpPr>
            <p:cNvPr id="31" name="椭圆 30"/>
            <p:cNvSpPr/>
            <p:nvPr/>
          </p:nvSpPr>
          <p:spPr>
            <a:xfrm>
              <a:off x="3363573" y="4237125"/>
              <a:ext cx="366103" cy="36610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986029" y="3516324"/>
              <a:ext cx="3134759" cy="1476007"/>
            </a:xfrm>
            <a:prstGeom prst="ellipse">
              <a:avLst/>
            </a:prstGeom>
            <a:noFill/>
            <a:ln>
              <a:solidFill>
                <a:srgbClr val="3891A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312722" y="3907887"/>
              <a:ext cx="366103" cy="36610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311732" y="3958405"/>
              <a:ext cx="366103" cy="36610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箭头连接符 40"/>
            <p:cNvCxnSpPr>
              <a:stCxn id="31" idx="7"/>
              <a:endCxn id="37" idx="2"/>
            </p:cNvCxnSpPr>
            <p:nvPr/>
          </p:nvCxnSpPr>
          <p:spPr>
            <a:xfrm flipV="1">
              <a:off x="3676061" y="4090939"/>
              <a:ext cx="636661" cy="1998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37" idx="6"/>
              <a:endCxn id="38" idx="2"/>
            </p:cNvCxnSpPr>
            <p:nvPr/>
          </p:nvCxnSpPr>
          <p:spPr>
            <a:xfrm>
              <a:off x="4678825" y="4090939"/>
              <a:ext cx="632907" cy="50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4495773" y="4420177"/>
              <a:ext cx="366103" cy="36610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直线箭头连接符 46"/>
            <p:cNvCxnSpPr>
              <a:stCxn id="45" idx="6"/>
              <a:endCxn id="38" idx="3"/>
            </p:cNvCxnSpPr>
            <p:nvPr/>
          </p:nvCxnSpPr>
          <p:spPr>
            <a:xfrm flipV="1">
              <a:off x="4861876" y="4270893"/>
              <a:ext cx="503471" cy="33233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6" idx="4"/>
            <a:endCxn id="31" idx="0"/>
          </p:cNvCxnSpPr>
          <p:nvPr/>
        </p:nvCxnSpPr>
        <p:spPr>
          <a:xfrm flipH="1">
            <a:off x="1647465" y="2677331"/>
            <a:ext cx="1899160" cy="162997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6" idx="4"/>
            <a:endCxn id="45" idx="7"/>
          </p:cNvCxnSpPr>
          <p:nvPr/>
        </p:nvCxnSpPr>
        <p:spPr>
          <a:xfrm flipH="1">
            <a:off x="2909101" y="2677331"/>
            <a:ext cx="637524" cy="186664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5" idx="4"/>
            <a:endCxn id="38" idx="0"/>
          </p:cNvCxnSpPr>
          <p:nvPr/>
        </p:nvCxnSpPr>
        <p:spPr>
          <a:xfrm flipH="1">
            <a:off x="3595624" y="2642927"/>
            <a:ext cx="1971907" cy="13856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449382" y="4526209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402629" y="4343158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585332" y="4160107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187231" y="3622358"/>
            <a:ext cx="3134759" cy="1476007"/>
          </a:xfrm>
          <a:prstGeom prst="ellipse">
            <a:avLst/>
          </a:prstGeom>
          <a:noFill/>
          <a:ln>
            <a:solidFill>
              <a:srgbClr val="3891A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632434" y="3912040"/>
            <a:ext cx="366103" cy="36610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/>
          <p:cNvCxnSpPr>
            <a:stCxn id="38" idx="5"/>
            <a:endCxn id="57" idx="2"/>
          </p:cNvCxnSpPr>
          <p:nvPr/>
        </p:nvCxnSpPr>
        <p:spPr>
          <a:xfrm>
            <a:off x="3725060" y="4341073"/>
            <a:ext cx="1860272" cy="20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8" idx="5"/>
            <a:endCxn id="55" idx="3"/>
          </p:cNvCxnSpPr>
          <p:nvPr/>
        </p:nvCxnSpPr>
        <p:spPr>
          <a:xfrm>
            <a:off x="3725060" y="4341073"/>
            <a:ext cx="2777937" cy="4976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57" idx="5"/>
            <a:endCxn id="55" idx="2"/>
          </p:cNvCxnSpPr>
          <p:nvPr/>
        </p:nvCxnSpPr>
        <p:spPr>
          <a:xfrm>
            <a:off x="5897820" y="4472595"/>
            <a:ext cx="551562" cy="236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62" idx="6"/>
            <a:endCxn id="56" idx="1"/>
          </p:cNvCxnSpPr>
          <p:nvPr/>
        </p:nvCxnSpPr>
        <p:spPr>
          <a:xfrm>
            <a:off x="6998537" y="4095092"/>
            <a:ext cx="457707" cy="301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>
            <a:stCxn id="55" idx="6"/>
            <a:endCxn id="56" idx="3"/>
          </p:cNvCxnSpPr>
          <p:nvPr/>
        </p:nvCxnSpPr>
        <p:spPr>
          <a:xfrm flipV="1">
            <a:off x="6815485" y="4655646"/>
            <a:ext cx="640759" cy="5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>
            <a:stCxn id="57" idx="6"/>
            <a:endCxn id="62" idx="2"/>
          </p:cNvCxnSpPr>
          <p:nvPr/>
        </p:nvCxnSpPr>
        <p:spPr>
          <a:xfrm flipV="1">
            <a:off x="5951435" y="4095092"/>
            <a:ext cx="680999" cy="248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99557"/>
              </p:ext>
            </p:extLst>
          </p:nvPr>
        </p:nvGraphicFramePr>
        <p:xfrm>
          <a:off x="2311962" y="2062161"/>
          <a:ext cx="467703" cy="46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3" imgW="203200" imgH="203200" progId="Equation.DSMT4">
                  <p:embed/>
                </p:oleObj>
              </mc:Choice>
              <mc:Fallback>
                <p:oleObj name="Equation" r:id="rId3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962" y="2062161"/>
                        <a:ext cx="467703" cy="467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94849"/>
              </p:ext>
            </p:extLst>
          </p:nvPr>
        </p:nvGraphicFramePr>
        <p:xfrm>
          <a:off x="417513" y="4187825"/>
          <a:ext cx="527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5" imgW="228600" imgH="203200" progId="Equation.DSMT4">
                  <p:embed/>
                </p:oleObj>
              </mc:Choice>
              <mc:Fallback>
                <p:oleObj name="Equation" r:id="rId5" imgW="228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513" y="4187825"/>
                        <a:ext cx="5270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474964"/>
              </p:ext>
            </p:extLst>
          </p:nvPr>
        </p:nvGraphicFramePr>
        <p:xfrm>
          <a:off x="8382000" y="4205288"/>
          <a:ext cx="498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7" imgW="215900" imgH="203200" progId="Equation.DSMT4">
                  <p:embed/>
                </p:oleObj>
              </mc:Choice>
              <mc:Fallback>
                <p:oleObj name="Equation" r:id="rId7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0" y="4205288"/>
                        <a:ext cx="4984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76901" y="3066434"/>
            <a:ext cx="78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Writes</a:t>
            </a:r>
          </a:p>
          <a:p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158246" y="4723094"/>
            <a:ext cx="102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Contains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Event:</a:t>
            </a:r>
            <a:r>
              <a:rPr kumimoji="1" lang="zh-CN" altLang="en-US" dirty="0" smtClean="0"/>
              <a:t> 政府工作报告</a:t>
            </a:r>
            <a:endParaRPr kumimoji="1" lang="en-US" altLang="zh-CN" dirty="0" smtClean="0"/>
          </a:p>
          <a:p>
            <a:r>
              <a:rPr kumimoji="1" lang="en-US" altLang="zh-CN" dirty="0" smtClean="0"/>
              <a:t>Aspects</a:t>
            </a:r>
          </a:p>
          <a:p>
            <a:pPr lvl="1"/>
            <a:r>
              <a:rPr kumimoji="1" lang="zh-CN" altLang="en-US" dirty="0" smtClean="0"/>
              <a:t>环境，雾霾，交通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工资，房价，物价，社保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教育，高校，就业，大学生</a:t>
            </a:r>
            <a:endParaRPr kumimoji="1" lang="en-US" altLang="zh-CN" dirty="0" smtClean="0"/>
          </a:p>
          <a:p>
            <a:r>
              <a:rPr kumimoji="1" lang="en-US" altLang="zh-CN" dirty="0" smtClean="0"/>
              <a:t>Opinions: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物价飞涨，工资收</a:t>
            </a:r>
            <a:r>
              <a:rPr kumimoji="1" lang="zh-CN" altLang="en-US" dirty="0" smtClean="0"/>
              <a:t>入水平却龟速上涨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今年高校毕业生将达</a:t>
            </a:r>
            <a:r>
              <a:rPr kumimoji="1" lang="en-US" altLang="zh-CN" dirty="0"/>
              <a:t>727</a:t>
            </a:r>
            <a:r>
              <a:rPr kumimoji="1" lang="zh-CN" altLang="en-US" dirty="0"/>
              <a:t>万人，要开发更多就业岗位，实施不间断的就业创业服务，提高大学生就业创业比例。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Users:</a:t>
            </a:r>
            <a:r>
              <a:rPr kumimoji="1" lang="zh-CN" altLang="en-US" dirty="0" smtClean="0"/>
              <a:t> 人民日报，新华网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8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Opinion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ummarization</a:t>
            </a:r>
          </a:p>
          <a:p>
            <a:pPr lvl="1"/>
            <a:r>
              <a:rPr kumimoji="1" lang="en-US" altLang="zh-CN" dirty="0" smtClean="0"/>
              <a:t>Entity</a:t>
            </a:r>
            <a:r>
              <a:rPr kumimoji="1" lang="en-US" altLang="zh-CN" dirty="0" smtClean="0"/>
              <a:t>-Centric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Oriented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Twitter,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KDD2012</a:t>
            </a:r>
          </a:p>
          <a:p>
            <a:pPr lvl="1"/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clustering </a:t>
            </a:r>
            <a:r>
              <a:rPr kumimoji="1" lang="en-US" altLang="zh-CN" dirty="0" err="1" smtClean="0"/>
              <a:t>hastags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Opinion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matching.</a:t>
            </a:r>
          </a:p>
          <a:p>
            <a:pPr lvl="1"/>
            <a:r>
              <a:rPr kumimoji="1" lang="en-US" altLang="zh-CN" dirty="0" smtClean="0"/>
              <a:t>Difference: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Co-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heterogeneous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Tweet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Recommendation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Co-</a:t>
            </a:r>
            <a:r>
              <a:rPr kumimoji="1" lang="en-US" altLang="zh-CN" dirty="0" smtClean="0"/>
              <a:t>ranking</a:t>
            </a:r>
            <a:r>
              <a:rPr kumimoji="1" lang="zh-CN" altLang="en-US" dirty="0"/>
              <a:t>,</a:t>
            </a:r>
            <a:r>
              <a:rPr kumimoji="1" lang="en-US" altLang="zh-CN" dirty="0" smtClean="0"/>
              <a:t>ACL2012</a:t>
            </a:r>
          </a:p>
          <a:p>
            <a:pPr lvl="1"/>
            <a:r>
              <a:rPr kumimoji="1" lang="en-US" altLang="zh-CN" dirty="0" smtClean="0"/>
              <a:t>Co-ranking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preference.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Difference: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semantic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4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</a:t>
            </a:r>
            <a:r>
              <a:rPr kumimoji="1" lang="en-US" altLang="zh-CN" dirty="0"/>
              <a:t>to incorporate local features and network relations into a unified framework and enhance ranking and </a:t>
            </a:r>
            <a:r>
              <a:rPr kumimoji="1" lang="en-US" altLang="zh-CN" dirty="0" smtClean="0"/>
              <a:t>clustering</a:t>
            </a:r>
          </a:p>
          <a:p>
            <a:r>
              <a:rPr kumimoji="1" lang="en-US" altLang="zh-CN" dirty="0" smtClean="0"/>
              <a:t>Short texts and alias, morphs make mining semantic relation difficult.</a:t>
            </a:r>
          </a:p>
          <a:p>
            <a:pPr lvl="1"/>
            <a:r>
              <a:rPr kumimoji="1" lang="zh-CN" altLang="en-US" dirty="0" smtClean="0"/>
              <a:t>薄熙来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平西王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 </a:t>
            </a:r>
            <a:r>
              <a:rPr kumimoji="1" lang="en-US" altLang="zh-CN" dirty="0" smtClean="0"/>
              <a:t>user replies </a:t>
            </a:r>
            <a:r>
              <a:rPr kumimoji="1" lang="en-US" altLang="zh-CN" i="1" dirty="0" smtClean="0"/>
              <a:t>So cool. </a:t>
            </a:r>
            <a:r>
              <a:rPr kumimoji="1" lang="en-US" altLang="zh-CN" dirty="0" smtClean="0"/>
              <a:t>Which entity does </a:t>
            </a:r>
            <a:r>
              <a:rPr kumimoji="1" lang="en-US" altLang="zh-CN" smtClean="0"/>
              <a:t>it </a:t>
            </a:r>
            <a:r>
              <a:rPr kumimoji="1" lang="en-US" altLang="zh-CN" smtClean="0"/>
              <a:t>refer </a:t>
            </a:r>
            <a:r>
              <a:rPr kumimoji="1" lang="en-US" altLang="zh-CN" dirty="0" smtClean="0"/>
              <a:t>to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/>
              <a:t>Noise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spams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1888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Possible 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24381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Graph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classifying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phrases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666326" y="2757544"/>
            <a:ext cx="2897236" cy="3249504"/>
            <a:chOff x="2777363" y="2780387"/>
            <a:chExt cx="2897236" cy="3249504"/>
          </a:xfrm>
        </p:grpSpPr>
        <p:grpSp>
          <p:nvGrpSpPr>
            <p:cNvPr id="85" name="组 84"/>
            <p:cNvGrpSpPr/>
            <p:nvPr/>
          </p:nvGrpSpPr>
          <p:grpSpPr>
            <a:xfrm>
              <a:off x="2943067" y="2860561"/>
              <a:ext cx="2561102" cy="3005676"/>
              <a:chOff x="2943067" y="2860561"/>
              <a:chExt cx="2561102" cy="300567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744787" y="3314039"/>
                <a:ext cx="251696" cy="2516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460510" y="4309510"/>
                <a:ext cx="251696" cy="25169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639012" y="4309510"/>
                <a:ext cx="251696" cy="251696"/>
              </a:xfrm>
              <a:prstGeom prst="ellipse">
                <a:avLst/>
              </a:prstGeom>
              <a:solidFill>
                <a:srgbClr val="86090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701173" y="3318156"/>
                <a:ext cx="251696" cy="25169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6491" y="5186393"/>
                <a:ext cx="251696" cy="251696"/>
              </a:xfrm>
              <a:prstGeom prst="ellipse">
                <a:avLst/>
              </a:prstGeom>
              <a:solidFill>
                <a:srgbClr val="86090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24895" y="2860561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528060" y="2860561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62731" y="3879943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222339" y="3829526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055280" y="4348638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43067" y="4349564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62456" y="3359780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0" name="直线连接符 19"/>
              <p:cNvCxnSpPr>
                <a:stCxn id="10" idx="2"/>
                <a:endCxn id="4" idx="0"/>
              </p:cNvCxnSpPr>
              <p:nvPr/>
            </p:nvCxnSpPr>
            <p:spPr>
              <a:xfrm flipH="1">
                <a:off x="3870635" y="3032149"/>
                <a:ext cx="40054" cy="2818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>
                <a:stCxn id="13" idx="2"/>
                <a:endCxn id="7" idx="0"/>
              </p:cNvCxnSpPr>
              <p:nvPr/>
            </p:nvCxnSpPr>
            <p:spPr>
              <a:xfrm>
                <a:off x="4613854" y="3032149"/>
                <a:ext cx="213167" cy="2860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>
                <a:stCxn id="4" idx="6"/>
                <a:endCxn id="18" idx="1"/>
              </p:cNvCxnSpPr>
              <p:nvPr/>
            </p:nvCxnSpPr>
            <p:spPr>
              <a:xfrm>
                <a:off x="3996483" y="3439887"/>
                <a:ext cx="265973" cy="56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>
                <a:stCxn id="18" idx="3"/>
                <a:endCxn id="7" idx="2"/>
              </p:cNvCxnSpPr>
              <p:nvPr/>
            </p:nvCxnSpPr>
            <p:spPr>
              <a:xfrm flipV="1">
                <a:off x="4434044" y="3444004"/>
                <a:ext cx="267129" cy="15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>
                <a:stCxn id="4" idx="4"/>
                <a:endCxn id="14" idx="0"/>
              </p:cNvCxnSpPr>
              <p:nvPr/>
            </p:nvCxnSpPr>
            <p:spPr>
              <a:xfrm flipH="1">
                <a:off x="3748525" y="3565735"/>
                <a:ext cx="122110" cy="3142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/>
              <p:cNvCxnSpPr>
                <a:stCxn id="14" idx="2"/>
                <a:endCxn id="5" idx="0"/>
              </p:cNvCxnSpPr>
              <p:nvPr/>
            </p:nvCxnSpPr>
            <p:spPr>
              <a:xfrm flipH="1">
                <a:off x="3586358" y="4051531"/>
                <a:ext cx="162167" cy="25797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/>
              <p:cNvCxnSpPr>
                <a:stCxn id="5" idx="6"/>
                <a:endCxn id="16" idx="1"/>
              </p:cNvCxnSpPr>
              <p:nvPr/>
            </p:nvCxnSpPr>
            <p:spPr>
              <a:xfrm flipV="1">
                <a:off x="3712206" y="4434432"/>
                <a:ext cx="343074" cy="9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>
                <a:stCxn id="16" idx="3"/>
                <a:endCxn id="6" idx="2"/>
              </p:cNvCxnSpPr>
              <p:nvPr/>
            </p:nvCxnSpPr>
            <p:spPr>
              <a:xfrm>
                <a:off x="4226868" y="4434432"/>
                <a:ext cx="412144" cy="9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/>
              <p:cNvCxnSpPr>
                <a:stCxn id="4" idx="4"/>
                <a:endCxn id="15" idx="0"/>
              </p:cNvCxnSpPr>
              <p:nvPr/>
            </p:nvCxnSpPr>
            <p:spPr>
              <a:xfrm>
                <a:off x="3870635" y="3565735"/>
                <a:ext cx="437498" cy="2637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/>
              <p:cNvCxnSpPr>
                <a:stCxn id="15" idx="2"/>
                <a:endCxn id="6" idx="0"/>
              </p:cNvCxnSpPr>
              <p:nvPr/>
            </p:nvCxnSpPr>
            <p:spPr>
              <a:xfrm>
                <a:off x="4308133" y="4001114"/>
                <a:ext cx="456727" cy="3083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/>
              <p:cNvCxnSpPr>
                <a:stCxn id="17" idx="3"/>
                <a:endCxn id="5" idx="2"/>
              </p:cNvCxnSpPr>
              <p:nvPr/>
            </p:nvCxnSpPr>
            <p:spPr>
              <a:xfrm>
                <a:off x="3114655" y="4435358"/>
                <a:ext cx="34585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5332581" y="4344558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4" name="直线连接符 63"/>
              <p:cNvCxnSpPr>
                <a:stCxn id="6" idx="6"/>
                <a:endCxn id="62" idx="1"/>
              </p:cNvCxnSpPr>
              <p:nvPr/>
            </p:nvCxnSpPr>
            <p:spPr>
              <a:xfrm flipV="1">
                <a:off x="4890708" y="4430352"/>
                <a:ext cx="441873" cy="50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3744787" y="4828774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直线连接符 71"/>
              <p:cNvCxnSpPr>
                <a:stCxn id="5" idx="4"/>
                <a:endCxn id="70" idx="0"/>
              </p:cNvCxnSpPr>
              <p:nvPr/>
            </p:nvCxnSpPr>
            <p:spPr>
              <a:xfrm>
                <a:off x="3586358" y="4561206"/>
                <a:ext cx="244223" cy="267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/>
              <p:cNvCxnSpPr>
                <a:stCxn id="70" idx="2"/>
                <a:endCxn id="8" idx="1"/>
              </p:cNvCxnSpPr>
              <p:nvPr/>
            </p:nvCxnSpPr>
            <p:spPr>
              <a:xfrm>
                <a:off x="3830581" y="5000362"/>
                <a:ext cx="302770" cy="2228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4010697" y="5694649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467424" y="4828774"/>
                <a:ext cx="171588" cy="17158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8" name="直线连接符 77"/>
              <p:cNvCxnSpPr>
                <a:stCxn id="6" idx="4"/>
                <a:endCxn id="76" idx="0"/>
              </p:cNvCxnSpPr>
              <p:nvPr/>
            </p:nvCxnSpPr>
            <p:spPr>
              <a:xfrm flipH="1">
                <a:off x="4553218" y="4561206"/>
                <a:ext cx="211642" cy="267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/>
              <p:cNvCxnSpPr>
                <a:stCxn id="76" idx="2"/>
                <a:endCxn id="8" idx="7"/>
              </p:cNvCxnSpPr>
              <p:nvPr/>
            </p:nvCxnSpPr>
            <p:spPr>
              <a:xfrm flipH="1">
                <a:off x="4311327" y="5000362"/>
                <a:ext cx="241891" cy="2228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>
                <a:stCxn id="8" idx="3"/>
                <a:endCxn id="75" idx="0"/>
              </p:cNvCxnSpPr>
              <p:nvPr/>
            </p:nvCxnSpPr>
            <p:spPr>
              <a:xfrm flipH="1">
                <a:off x="4096491" y="5401229"/>
                <a:ext cx="36860" cy="2934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椭圆 85"/>
            <p:cNvSpPr/>
            <p:nvPr/>
          </p:nvSpPr>
          <p:spPr>
            <a:xfrm>
              <a:off x="5044025" y="5184502"/>
              <a:ext cx="251696" cy="2516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396673" y="5694649"/>
              <a:ext cx="171588" cy="1715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87"/>
            <p:cNvCxnSpPr>
              <a:stCxn id="86" idx="5"/>
              <a:endCxn id="87" idx="1"/>
            </p:cNvCxnSpPr>
            <p:nvPr/>
          </p:nvCxnSpPr>
          <p:spPr>
            <a:xfrm>
              <a:off x="5258861" y="5399338"/>
              <a:ext cx="137812" cy="3811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4980624" y="4813213"/>
              <a:ext cx="171588" cy="1715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6" name="直线连接符 95"/>
            <p:cNvCxnSpPr>
              <a:stCxn id="6" idx="5"/>
              <a:endCxn id="94" idx="0"/>
            </p:cNvCxnSpPr>
            <p:nvPr/>
          </p:nvCxnSpPr>
          <p:spPr>
            <a:xfrm>
              <a:off x="4853848" y="4524346"/>
              <a:ext cx="212570" cy="2888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>
              <a:stCxn id="94" idx="2"/>
              <a:endCxn id="86" idx="0"/>
            </p:cNvCxnSpPr>
            <p:nvPr/>
          </p:nvCxnSpPr>
          <p:spPr>
            <a:xfrm>
              <a:off x="5066418" y="4984801"/>
              <a:ext cx="103455" cy="1997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2784648" y="2780387"/>
              <a:ext cx="2889951" cy="93823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784648" y="4177914"/>
              <a:ext cx="2889951" cy="514887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777363" y="5057572"/>
              <a:ext cx="2889951" cy="97231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862309" y="2757586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Co</a:t>
            </a:r>
            <a:r>
              <a:rPr kumimoji="1" lang="en-US" altLang="zh-CN" dirty="0" smtClean="0"/>
              <a:t>-c</a:t>
            </a:r>
            <a:r>
              <a:rPr kumimoji="1" lang="en-US" altLang="zh-CN" dirty="0" smtClean="0"/>
              <a:t>lassify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users/messages/words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Manual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needed (opinioned/not)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FF0000"/>
                </a:solidFill>
              </a:rPr>
              <a:t>Unclear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criteria</a:t>
            </a:r>
            <a:r>
              <a:rPr kumimoji="1" lang="zh-CN" altLang="en-US" dirty="0" smtClean="0">
                <a:solidFill>
                  <a:srgbClr val="FF0000"/>
                </a:solidFill>
              </a:rPr>
              <a:t>.</a:t>
            </a:r>
            <a:r>
              <a:rPr kumimoji="1" lang="zh-CN" altLang="zh-CN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</a:rPr>
              <a:t>Bias)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Possible Solution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Co-ranking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key-phrases by 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PageRank</a:t>
            </a:r>
          </a:p>
          <a:p>
            <a:pPr lvl="1"/>
            <a:r>
              <a:rPr kumimoji="1" lang="en-US" altLang="zh-CN" dirty="0" smtClean="0"/>
              <a:t>Incorporate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walk</a:t>
            </a:r>
            <a:r>
              <a:rPr kumimoji="1" lang="zh-CN" altLang="en-US" dirty="0"/>
              <a:t>.</a:t>
            </a: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875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688</TotalTime>
  <Words>352</Words>
  <Application>Microsoft Macintosh PowerPoint</Application>
  <PresentationFormat>全屏显示(4:3)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墨水池</vt:lpstr>
      <vt:lpstr>Equation</vt:lpstr>
      <vt:lpstr>Opinion Summarization in Heterogeneous  Social Network </vt:lpstr>
      <vt:lpstr>Motivation</vt:lpstr>
      <vt:lpstr>Problem Definition</vt:lpstr>
      <vt:lpstr>Heterogeneous Network</vt:lpstr>
      <vt:lpstr>Example</vt:lpstr>
      <vt:lpstr>Related Work</vt:lpstr>
      <vt:lpstr>Challenges</vt:lpstr>
      <vt:lpstr>Possible Solution</vt:lpstr>
      <vt:lpstr>Possible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Summarization in Heterogeneous Social Network </dc:title>
  <dc:creator>Wang Ningping</dc:creator>
  <cp:lastModifiedBy>Wang Ningping</cp:lastModifiedBy>
  <cp:revision>72</cp:revision>
  <dcterms:created xsi:type="dcterms:W3CDTF">2014-03-05T04:13:20Z</dcterms:created>
  <dcterms:modified xsi:type="dcterms:W3CDTF">2014-03-08T06:53:13Z</dcterms:modified>
</cp:coreProperties>
</file>