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2.xml" ContentType="application/vnd.openxmlformats-officedocument.drawingml.chartshape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3"/>
  </p:notesMasterIdLst>
  <p:sldIdLst>
    <p:sldId id="256" r:id="rId2"/>
    <p:sldId id="258" r:id="rId3"/>
    <p:sldId id="259" r:id="rId4"/>
    <p:sldId id="261" r:id="rId5"/>
    <p:sldId id="260" r:id="rId6"/>
    <p:sldId id="262" r:id="rId7"/>
    <p:sldId id="271" r:id="rId8"/>
    <p:sldId id="272" r:id="rId9"/>
    <p:sldId id="270" r:id="rId10"/>
    <p:sldId id="273" r:id="rId11"/>
    <p:sldId id="276" r:id="rId12"/>
    <p:sldId id="278" r:id="rId13"/>
    <p:sldId id="264" r:id="rId14"/>
    <p:sldId id="266" r:id="rId15"/>
    <p:sldId id="267" r:id="rId16"/>
    <p:sldId id="279" r:id="rId17"/>
    <p:sldId id="268" r:id="rId18"/>
    <p:sldId id="277" r:id="rId19"/>
    <p:sldId id="269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D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998"/>
    <p:restoredTop sz="94660"/>
  </p:normalViewPr>
  <p:slideViewPr>
    <p:cSldViewPr snapToGrid="0" snapToObjects="1">
      <p:cViewPr varScale="1">
        <p:scale>
          <a:sx n="214" d="100"/>
          <a:sy n="214" d="100"/>
        </p:scale>
        <p:origin x="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npcarter/data/h4_daemon_results/performance_sweep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npcarter/data/h4_daemon_results/long_main_stage_time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localhost/Users/npcarter/data/h4_daemon_results/performance_sweep.xlsx" TargetMode="External"/><Relationship Id="rId4" Type="http://schemas.openxmlformats.org/officeDocument/2006/relationships/chartUserShapes" Target="../drawings/drawing1.xml"/><Relationship Id="rId1" Type="http://schemas.microsoft.com/office/2011/relationships/chartStyle" Target="style3.xml"/><Relationship Id="rId2" Type="http://schemas.microsoft.com/office/2011/relationships/chartColorStyle" Target="colors3.xm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localhost/Users/npcarter/data/h4_daemon_results/performance_sweep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localhost/Users/npcarter/data/h4_daemon_results/performance_sweep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localhost/Users/npcarter/data/h4_daemon_results/performance_sweep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file://localhost/Users/npcarter/data/h4_daemon_results/performance_sweep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localhost/Users/npcarter/data/h4_daemon_results/performance_sweep.xlsx" TargetMode="External"/><Relationship Id="rId4" Type="http://schemas.openxmlformats.org/officeDocument/2006/relationships/chartUserShapes" Target="../drawings/drawing2.xml"/><Relationship Id="rId1" Type="http://schemas.microsoft.com/office/2011/relationships/chartStyle" Target="style8.xml"/><Relationship Id="rId2" Type="http://schemas.microsoft.com/office/2011/relationships/chartColorStyle" Target="colors8.xml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oleObject" Target="file://localhost/Users/npcarter/data/h4_daemon_results/performance_swee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65751578350003"/>
          <c:y val="0.031362101242721"/>
          <c:w val="0.904866283606441"/>
          <c:h val="0.858969831858904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'chunk_size sweep'!$B$57:$P$57</c:f>
              <c:numCache>
                <c:formatCode>General</c:formatCode>
                <c:ptCount val="15"/>
                <c:pt idx="0">
                  <c:v>4.20264393333333E6</c:v>
                </c:pt>
                <c:pt idx="1">
                  <c:v>2.10132196666667E6</c:v>
                </c:pt>
                <c:pt idx="2">
                  <c:v>1.05066098333333E6</c:v>
                </c:pt>
                <c:pt idx="3">
                  <c:v>525330.4916666666</c:v>
                </c:pt>
                <c:pt idx="4">
                  <c:v>262665.2458333333</c:v>
                </c:pt>
                <c:pt idx="5">
                  <c:v>131332.6229166667</c:v>
                </c:pt>
                <c:pt idx="6">
                  <c:v>65666.31145833335</c:v>
                </c:pt>
                <c:pt idx="7">
                  <c:v>32833.15572916667</c:v>
                </c:pt>
                <c:pt idx="8">
                  <c:v>16416.57786458333</c:v>
                </c:pt>
                <c:pt idx="9">
                  <c:v>8208.288932291667</c:v>
                </c:pt>
                <c:pt idx="10">
                  <c:v>4104.144466145833</c:v>
                </c:pt>
                <c:pt idx="11">
                  <c:v>2052.072233072917</c:v>
                </c:pt>
                <c:pt idx="12">
                  <c:v>1026.036116536458</c:v>
                </c:pt>
                <c:pt idx="13">
                  <c:v>513.0180582682291</c:v>
                </c:pt>
                <c:pt idx="14">
                  <c:v>256.5090291341146</c:v>
                </c:pt>
              </c:numCache>
            </c:numRef>
          </c:xVal>
          <c:yVal>
            <c:numRef>
              <c:f>'chunk_size sweep'!$B$56:$P$56</c:f>
              <c:numCache>
                <c:formatCode>General</c:formatCode>
                <c:ptCount val="15"/>
                <c:pt idx="0">
                  <c:v>1.316016279514195</c:v>
                </c:pt>
                <c:pt idx="1">
                  <c:v>3.54093087604206</c:v>
                </c:pt>
                <c:pt idx="2">
                  <c:v>2.254096650797255</c:v>
                </c:pt>
                <c:pt idx="3">
                  <c:v>1.358339229668023</c:v>
                </c:pt>
                <c:pt idx="4">
                  <c:v>1.136624744821833</c:v>
                </c:pt>
                <c:pt idx="5">
                  <c:v>1.029047282219352</c:v>
                </c:pt>
                <c:pt idx="6">
                  <c:v>1.011604279232011</c:v>
                </c:pt>
                <c:pt idx="7">
                  <c:v>0.999643735895579</c:v>
                </c:pt>
                <c:pt idx="8">
                  <c:v>1.00053972300604</c:v>
                </c:pt>
                <c:pt idx="9">
                  <c:v>1.0</c:v>
                </c:pt>
                <c:pt idx="10">
                  <c:v>1.011434675658903</c:v>
                </c:pt>
                <c:pt idx="11">
                  <c:v>1.029788266292128</c:v>
                </c:pt>
                <c:pt idx="12">
                  <c:v>1.178831111494326</c:v>
                </c:pt>
                <c:pt idx="13">
                  <c:v>1.851195262206295</c:v>
                </c:pt>
                <c:pt idx="14">
                  <c:v>3.575790275369962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87125424"/>
        <c:axId val="-953065744"/>
      </c:scatterChart>
      <c:valAx>
        <c:axId val="-987125424"/>
        <c:scaling>
          <c:logBase val="10.0"/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Number of Sequences Per Chunk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3065744"/>
        <c:crosses val="autoZero"/>
        <c:crossBetween val="midCat"/>
      </c:valAx>
      <c:valAx>
        <c:axId val="-95306574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Relative Executon Time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871254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Histogram!$A$2:$A$51</c:f>
              <c:numCache>
                <c:formatCode>General</c:formatCode>
                <c:ptCount val="50"/>
                <c:pt idx="0">
                  <c:v>0.02</c:v>
                </c:pt>
                <c:pt idx="1">
                  <c:v>0.04</c:v>
                </c:pt>
                <c:pt idx="2">
                  <c:v>0.06</c:v>
                </c:pt>
                <c:pt idx="3">
                  <c:v>0.08</c:v>
                </c:pt>
                <c:pt idx="4">
                  <c:v>0.1</c:v>
                </c:pt>
                <c:pt idx="5">
                  <c:v>0.12</c:v>
                </c:pt>
                <c:pt idx="6">
                  <c:v>0.14</c:v>
                </c:pt>
                <c:pt idx="7">
                  <c:v>0.16</c:v>
                </c:pt>
                <c:pt idx="8">
                  <c:v>0.18</c:v>
                </c:pt>
                <c:pt idx="9">
                  <c:v>0.2</c:v>
                </c:pt>
                <c:pt idx="10">
                  <c:v>0.22</c:v>
                </c:pt>
                <c:pt idx="11">
                  <c:v>0.24</c:v>
                </c:pt>
                <c:pt idx="12">
                  <c:v>0.26</c:v>
                </c:pt>
                <c:pt idx="13">
                  <c:v>0.28</c:v>
                </c:pt>
                <c:pt idx="14">
                  <c:v>0.3</c:v>
                </c:pt>
                <c:pt idx="15">
                  <c:v>0.32</c:v>
                </c:pt>
                <c:pt idx="16">
                  <c:v>0.34</c:v>
                </c:pt>
                <c:pt idx="17">
                  <c:v>0.36</c:v>
                </c:pt>
                <c:pt idx="18">
                  <c:v>0.38</c:v>
                </c:pt>
                <c:pt idx="19">
                  <c:v>0.4</c:v>
                </c:pt>
                <c:pt idx="20">
                  <c:v>0.42</c:v>
                </c:pt>
                <c:pt idx="21">
                  <c:v>0.44</c:v>
                </c:pt>
                <c:pt idx="22">
                  <c:v>0.46</c:v>
                </c:pt>
                <c:pt idx="23">
                  <c:v>0.48</c:v>
                </c:pt>
                <c:pt idx="24">
                  <c:v>0.5</c:v>
                </c:pt>
                <c:pt idx="25">
                  <c:v>0.52</c:v>
                </c:pt>
                <c:pt idx="26">
                  <c:v>0.54</c:v>
                </c:pt>
                <c:pt idx="27">
                  <c:v>0.56</c:v>
                </c:pt>
                <c:pt idx="28">
                  <c:v>0.58</c:v>
                </c:pt>
                <c:pt idx="29">
                  <c:v>0.6</c:v>
                </c:pt>
                <c:pt idx="30">
                  <c:v>0.62</c:v>
                </c:pt>
                <c:pt idx="31">
                  <c:v>0.64</c:v>
                </c:pt>
                <c:pt idx="32">
                  <c:v>0.66</c:v>
                </c:pt>
                <c:pt idx="33">
                  <c:v>0.68</c:v>
                </c:pt>
                <c:pt idx="34">
                  <c:v>0.7</c:v>
                </c:pt>
                <c:pt idx="35">
                  <c:v>0.72</c:v>
                </c:pt>
                <c:pt idx="36">
                  <c:v>0.74</c:v>
                </c:pt>
                <c:pt idx="37">
                  <c:v>0.76</c:v>
                </c:pt>
                <c:pt idx="38">
                  <c:v>0.78</c:v>
                </c:pt>
                <c:pt idx="39">
                  <c:v>0.8</c:v>
                </c:pt>
                <c:pt idx="40">
                  <c:v>0.82</c:v>
                </c:pt>
                <c:pt idx="41">
                  <c:v>0.84</c:v>
                </c:pt>
                <c:pt idx="42">
                  <c:v>0.86</c:v>
                </c:pt>
                <c:pt idx="43">
                  <c:v>0.88</c:v>
                </c:pt>
                <c:pt idx="44">
                  <c:v>0.9</c:v>
                </c:pt>
                <c:pt idx="45">
                  <c:v>0.92</c:v>
                </c:pt>
                <c:pt idx="46">
                  <c:v>0.94</c:v>
                </c:pt>
                <c:pt idx="47">
                  <c:v>0.96</c:v>
                </c:pt>
                <c:pt idx="48">
                  <c:v>0.98</c:v>
                </c:pt>
                <c:pt idx="49">
                  <c:v>1.0</c:v>
                </c:pt>
              </c:numCache>
            </c:numRef>
          </c:cat>
          <c:val>
            <c:numRef>
              <c:f>Histogram!$B$2:$B$51</c:f>
              <c:numCache>
                <c:formatCode>General</c:formatCode>
                <c:ptCount val="50"/>
                <c:pt idx="0">
                  <c:v>17948.0</c:v>
                </c:pt>
                <c:pt idx="1">
                  <c:v>524.0</c:v>
                </c:pt>
                <c:pt idx="2">
                  <c:v>233.0</c:v>
                </c:pt>
                <c:pt idx="3">
                  <c:v>113.0</c:v>
                </c:pt>
                <c:pt idx="4">
                  <c:v>64.0</c:v>
                </c:pt>
                <c:pt idx="5">
                  <c:v>61.0</c:v>
                </c:pt>
                <c:pt idx="6">
                  <c:v>41.0</c:v>
                </c:pt>
                <c:pt idx="7">
                  <c:v>45.0</c:v>
                </c:pt>
                <c:pt idx="8">
                  <c:v>41.0</c:v>
                </c:pt>
                <c:pt idx="9">
                  <c:v>35.0</c:v>
                </c:pt>
                <c:pt idx="10">
                  <c:v>25.0</c:v>
                </c:pt>
                <c:pt idx="11">
                  <c:v>46.0</c:v>
                </c:pt>
                <c:pt idx="12">
                  <c:v>32.0</c:v>
                </c:pt>
                <c:pt idx="13">
                  <c:v>22.0</c:v>
                </c:pt>
                <c:pt idx="14">
                  <c:v>32.0</c:v>
                </c:pt>
                <c:pt idx="15">
                  <c:v>43.0</c:v>
                </c:pt>
                <c:pt idx="16">
                  <c:v>61.0</c:v>
                </c:pt>
                <c:pt idx="17">
                  <c:v>107.0</c:v>
                </c:pt>
                <c:pt idx="18">
                  <c:v>131.0</c:v>
                </c:pt>
                <c:pt idx="19">
                  <c:v>76.0</c:v>
                </c:pt>
                <c:pt idx="20">
                  <c:v>45.0</c:v>
                </c:pt>
                <c:pt idx="21">
                  <c:v>10.0</c:v>
                </c:pt>
                <c:pt idx="22">
                  <c:v>5.0</c:v>
                </c:pt>
                <c:pt idx="23">
                  <c:v>7.0</c:v>
                </c:pt>
                <c:pt idx="24">
                  <c:v>5.0</c:v>
                </c:pt>
                <c:pt idx="25">
                  <c:v>0.0</c:v>
                </c:pt>
                <c:pt idx="26">
                  <c:v>4.0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  <c:pt idx="30">
                  <c:v>1.0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1.0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082256976"/>
        <c:axId val="-1082252944"/>
      </c:barChart>
      <c:catAx>
        <c:axId val="-1082256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Runtime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82252944"/>
        <c:crosses val="autoZero"/>
        <c:auto val="1"/>
        <c:lblAlgn val="ctr"/>
        <c:lblOffset val="100"/>
        <c:noMultiLvlLbl val="0"/>
      </c:catAx>
      <c:valAx>
        <c:axId val="-1082252944"/>
        <c:scaling>
          <c:orientation val="minMax"/>
          <c:max val="150.0"/>
          <c:min val="0.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Calls to Main Stage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82256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aseline="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545029527559"/>
          <c:y val="0.0279277538761263"/>
          <c:w val="0.917913303805774"/>
          <c:h val="0.69418231999350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Pt>
            <c:idx val="45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</c:dPt>
          <c:dPt>
            <c:idx val="46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</c:dPt>
          <c:dPt>
            <c:idx val="47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</c:dPt>
          <c:dPt>
            <c:idx val="48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</c:dPt>
          <c:dPt>
            <c:idx val="49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</c:dPt>
          <c:cat>
            <c:strRef>
              <c:f>GCUPS!$A$4:$A$53</c:f>
              <c:strCache>
                <c:ptCount val="50"/>
                <c:pt idx="0">
                  <c:v>P10_ASFWA</c:v>
                </c:pt>
                <c:pt idx="1">
                  <c:v>PRGJ_SALTY</c:v>
                </c:pt>
                <c:pt idx="2">
                  <c:v>H6_ONCMY</c:v>
                </c:pt>
                <c:pt idx="3">
                  <c:v>RS18_METPP</c:v>
                </c:pt>
                <c:pt idx="4">
                  <c:v>RS14_ACICJ</c:v>
                </c:pt>
                <c:pt idx="5">
                  <c:v>MT2H_BOVIN</c:v>
                </c:pt>
                <c:pt idx="6">
                  <c:v>YAEH_SALTY</c:v>
                </c:pt>
                <c:pt idx="7">
                  <c:v>PROF1_STRPU</c:v>
                </c:pt>
                <c:pt idx="8">
                  <c:v>GCSH_BORA1</c:v>
                </c:pt>
                <c:pt idx="9">
                  <c:v>RM11_RECAM</c:v>
                </c:pt>
                <c:pt idx="10">
                  <c:v>SPEH_BACCN</c:v>
                </c:pt>
                <c:pt idx="11">
                  <c:v>YO13_BPHC1</c:v>
                </c:pt>
                <c:pt idx="12">
                  <c:v>EMC4_HUMAN</c:v>
                </c:pt>
                <c:pt idx="13">
                  <c:v>BP40_BPPHE</c:v>
                </c:pt>
                <c:pt idx="14">
                  <c:v>MSCL_HAEDU</c:v>
                </c:pt>
                <c:pt idx="15">
                  <c:v>RS5_ANAMM</c:v>
                </c:pt>
                <c:pt idx="16">
                  <c:v>RBL_PINPS</c:v>
                </c:pt>
                <c:pt idx="17">
                  <c:v>NTPA_BRASB</c:v>
                </c:pt>
                <c:pt idx="18">
                  <c:v>PIMT_SHIB3</c:v>
                </c:pt>
                <c:pt idx="19">
                  <c:v>RS3_AGRRK</c:v>
                </c:pt>
                <c:pt idx="20">
                  <c:v>KDUI_YERE8</c:v>
                </c:pt>
                <c:pt idx="21">
                  <c:v>LEXA_RHORT</c:v>
                </c:pt>
                <c:pt idx="22">
                  <c:v>EFTS_HAHCH</c:v>
                </c:pt>
                <c:pt idx="23">
                  <c:v>META_SYNP6</c:v>
                </c:pt>
                <c:pt idx="24">
                  <c:v>Y5318_PSEAB</c:v>
                </c:pt>
                <c:pt idx="25">
                  <c:v>TRG_CUPNH</c:v>
                </c:pt>
                <c:pt idx="26">
                  <c:v>HTPX_SERP5</c:v>
                </c:pt>
                <c:pt idx="27">
                  <c:v>KCD15_HUMAN</c:v>
                </c:pt>
                <c:pt idx="28">
                  <c:v>HTPX_BURP0</c:v>
                </c:pt>
                <c:pt idx="29">
                  <c:v>PYRK_METAC</c:v>
                </c:pt>
                <c:pt idx="30">
                  <c:v>QUEA_BACMF</c:v>
                </c:pt>
                <c:pt idx="31">
                  <c:v>TLX3_HUMAN</c:v>
                </c:pt>
                <c:pt idx="32">
                  <c:v>PUR9_CLOBL</c:v>
                </c:pt>
                <c:pt idx="33">
                  <c:v>RIMO_BDEBA</c:v>
                </c:pt>
                <c:pt idx="34">
                  <c:v>SYE1_BRUSU</c:v>
                </c:pt>
                <c:pt idx="35">
                  <c:v>CYSK_YEAST</c:v>
                </c:pt>
                <c:pt idx="36">
                  <c:v>OPSV_ORYLA</c:v>
                </c:pt>
                <c:pt idx="37">
                  <c:v>GLGC_BURP8</c:v>
                </c:pt>
                <c:pt idx="38">
                  <c:v>FDFT_USTMA</c:v>
                </c:pt>
                <c:pt idx="39">
                  <c:v>RMLB_MYCTO</c:v>
                </c:pt>
                <c:pt idx="40">
                  <c:v>ECM14_LEPMJ</c:v>
                </c:pt>
                <c:pt idx="41">
                  <c:v>MURD_CUPMC</c:v>
                </c:pt>
                <c:pt idx="42">
                  <c:v>SMAG1_RAT</c:v>
                </c:pt>
                <c:pt idx="43">
                  <c:v>MNME_PSYIN</c:v>
                </c:pt>
                <c:pt idx="44">
                  <c:v>SYC_BURCC</c:v>
                </c:pt>
                <c:pt idx="45">
                  <c:v>XYNA_THEMA</c:v>
                </c:pt>
                <c:pt idx="46">
                  <c:v>CLPB_ECOL6</c:v>
                </c:pt>
                <c:pt idx="47">
                  <c:v>FTSH3_ORYSJ</c:v>
                </c:pt>
                <c:pt idx="48">
                  <c:v>EVI1B_XENLA</c:v>
                </c:pt>
                <c:pt idx="49">
                  <c:v>XYLG_YERPA</c:v>
                </c:pt>
              </c:strCache>
            </c:strRef>
          </c:cat>
          <c:val>
            <c:numRef>
              <c:f>GCUPS!$C$4:$C$53</c:f>
              <c:numCache>
                <c:formatCode>General</c:formatCode>
                <c:ptCount val="50"/>
                <c:pt idx="0">
                  <c:v>0.229397</c:v>
                </c:pt>
                <c:pt idx="1">
                  <c:v>0.229443</c:v>
                </c:pt>
                <c:pt idx="2">
                  <c:v>0.251474</c:v>
                </c:pt>
                <c:pt idx="3">
                  <c:v>0.251982</c:v>
                </c:pt>
                <c:pt idx="4">
                  <c:v>0.262948</c:v>
                </c:pt>
                <c:pt idx="5">
                  <c:v>0.267931</c:v>
                </c:pt>
                <c:pt idx="6">
                  <c:v>0.272303</c:v>
                </c:pt>
                <c:pt idx="7">
                  <c:v>0.273226</c:v>
                </c:pt>
                <c:pt idx="8">
                  <c:v>0.283445</c:v>
                </c:pt>
                <c:pt idx="9">
                  <c:v>0.298546</c:v>
                </c:pt>
                <c:pt idx="10">
                  <c:v>0.30087</c:v>
                </c:pt>
                <c:pt idx="11">
                  <c:v>0.306108</c:v>
                </c:pt>
                <c:pt idx="12">
                  <c:v>0.309461</c:v>
                </c:pt>
                <c:pt idx="13">
                  <c:v>0.310122</c:v>
                </c:pt>
                <c:pt idx="14">
                  <c:v>0.33138</c:v>
                </c:pt>
                <c:pt idx="15">
                  <c:v>0.343495</c:v>
                </c:pt>
                <c:pt idx="16">
                  <c:v>0.388016</c:v>
                </c:pt>
                <c:pt idx="17">
                  <c:v>0.398353</c:v>
                </c:pt>
                <c:pt idx="18">
                  <c:v>0.415482</c:v>
                </c:pt>
                <c:pt idx="19">
                  <c:v>0.450429</c:v>
                </c:pt>
                <c:pt idx="20">
                  <c:v>0.453041</c:v>
                </c:pt>
                <c:pt idx="21">
                  <c:v>0.465753</c:v>
                </c:pt>
                <c:pt idx="22">
                  <c:v>0.492562</c:v>
                </c:pt>
                <c:pt idx="23">
                  <c:v>0.526691</c:v>
                </c:pt>
                <c:pt idx="24">
                  <c:v>0.548921</c:v>
                </c:pt>
                <c:pt idx="25">
                  <c:v>0.557504</c:v>
                </c:pt>
                <c:pt idx="26">
                  <c:v>0.566219</c:v>
                </c:pt>
                <c:pt idx="27">
                  <c:v>0.569083</c:v>
                </c:pt>
                <c:pt idx="28">
                  <c:v>0.575645</c:v>
                </c:pt>
                <c:pt idx="29">
                  <c:v>0.599217</c:v>
                </c:pt>
                <c:pt idx="30">
                  <c:v>0.604388</c:v>
                </c:pt>
                <c:pt idx="31">
                  <c:v>0.660412</c:v>
                </c:pt>
                <c:pt idx="32">
                  <c:v>0.75866</c:v>
                </c:pt>
                <c:pt idx="33">
                  <c:v>0.76333</c:v>
                </c:pt>
                <c:pt idx="34">
                  <c:v>0.767382</c:v>
                </c:pt>
                <c:pt idx="35">
                  <c:v>0.769848</c:v>
                </c:pt>
                <c:pt idx="36">
                  <c:v>0.778401</c:v>
                </c:pt>
                <c:pt idx="37">
                  <c:v>0.801283</c:v>
                </c:pt>
                <c:pt idx="38">
                  <c:v>0.825437</c:v>
                </c:pt>
                <c:pt idx="39">
                  <c:v>0.859314</c:v>
                </c:pt>
                <c:pt idx="40">
                  <c:v>0.885211</c:v>
                </c:pt>
                <c:pt idx="41">
                  <c:v>0.931763</c:v>
                </c:pt>
                <c:pt idx="42">
                  <c:v>0.959095</c:v>
                </c:pt>
                <c:pt idx="43">
                  <c:v>0.980165</c:v>
                </c:pt>
                <c:pt idx="44">
                  <c:v>0.981798</c:v>
                </c:pt>
                <c:pt idx="45">
                  <c:v>1.56006</c:v>
                </c:pt>
                <c:pt idx="46">
                  <c:v>1.987462</c:v>
                </c:pt>
                <c:pt idx="47">
                  <c:v>2.312298999999999</c:v>
                </c:pt>
                <c:pt idx="48">
                  <c:v>2.554004</c:v>
                </c:pt>
                <c:pt idx="49">
                  <c:v>3.949281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085387504"/>
        <c:axId val="-1085383472"/>
      </c:barChart>
      <c:catAx>
        <c:axId val="-1085387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HMM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85383472"/>
        <c:crosses val="autoZero"/>
        <c:auto val="1"/>
        <c:lblAlgn val="ctr"/>
        <c:lblOffset val="100"/>
        <c:noMultiLvlLbl val="0"/>
      </c:catAx>
      <c:valAx>
        <c:axId val="-108538347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Time to Search Uniprot_trembl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85387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Pt>
            <c:idx val="45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</c:dPt>
          <c:dPt>
            <c:idx val="46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</c:dPt>
          <c:dPt>
            <c:idx val="47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</c:dPt>
          <c:dPt>
            <c:idx val="48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</c:dPt>
          <c:dPt>
            <c:idx val="49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</c:dPt>
          <c:cat>
            <c:strRef>
              <c:f>GCUPS!$A$4:$A$53</c:f>
              <c:strCache>
                <c:ptCount val="50"/>
                <c:pt idx="0">
                  <c:v>P10_ASFWA</c:v>
                </c:pt>
                <c:pt idx="1">
                  <c:v>PRGJ_SALTY</c:v>
                </c:pt>
                <c:pt idx="2">
                  <c:v>H6_ONCMY</c:v>
                </c:pt>
                <c:pt idx="3">
                  <c:v>RS18_METPP</c:v>
                </c:pt>
                <c:pt idx="4">
                  <c:v>RS14_ACICJ</c:v>
                </c:pt>
                <c:pt idx="5">
                  <c:v>MT2H_BOVIN</c:v>
                </c:pt>
                <c:pt idx="6">
                  <c:v>YAEH_SALTY</c:v>
                </c:pt>
                <c:pt idx="7">
                  <c:v>PROF1_STRPU</c:v>
                </c:pt>
                <c:pt idx="8">
                  <c:v>GCSH_BORA1</c:v>
                </c:pt>
                <c:pt idx="9">
                  <c:v>RM11_RECAM</c:v>
                </c:pt>
                <c:pt idx="10">
                  <c:v>SPEH_BACCN</c:v>
                </c:pt>
                <c:pt idx="11">
                  <c:v>YO13_BPHC1</c:v>
                </c:pt>
                <c:pt idx="12">
                  <c:v>EMC4_HUMAN</c:v>
                </c:pt>
                <c:pt idx="13">
                  <c:v>BP40_BPPHE</c:v>
                </c:pt>
                <c:pt idx="14">
                  <c:v>MSCL_HAEDU</c:v>
                </c:pt>
                <c:pt idx="15">
                  <c:v>RS5_ANAMM</c:v>
                </c:pt>
                <c:pt idx="16">
                  <c:v>RBL_PINPS</c:v>
                </c:pt>
                <c:pt idx="17">
                  <c:v>NTPA_BRASB</c:v>
                </c:pt>
                <c:pt idx="18">
                  <c:v>PIMT_SHIB3</c:v>
                </c:pt>
                <c:pt idx="19">
                  <c:v>RS3_AGRRK</c:v>
                </c:pt>
                <c:pt idx="20">
                  <c:v>KDUI_YERE8</c:v>
                </c:pt>
                <c:pt idx="21">
                  <c:v>LEXA_RHORT</c:v>
                </c:pt>
                <c:pt idx="22">
                  <c:v>EFTS_HAHCH</c:v>
                </c:pt>
                <c:pt idx="23">
                  <c:v>META_SYNP6</c:v>
                </c:pt>
                <c:pt idx="24">
                  <c:v>Y5318_PSEAB</c:v>
                </c:pt>
                <c:pt idx="25">
                  <c:v>TRG_CUPNH</c:v>
                </c:pt>
                <c:pt idx="26">
                  <c:v>HTPX_SERP5</c:v>
                </c:pt>
                <c:pt idx="27">
                  <c:v>KCD15_HUMAN</c:v>
                </c:pt>
                <c:pt idx="28">
                  <c:v>HTPX_BURP0</c:v>
                </c:pt>
                <c:pt idx="29">
                  <c:v>PYRK_METAC</c:v>
                </c:pt>
                <c:pt idx="30">
                  <c:v>QUEA_BACMF</c:v>
                </c:pt>
                <c:pt idx="31">
                  <c:v>TLX3_HUMAN</c:v>
                </c:pt>
                <c:pt idx="32">
                  <c:v>PUR9_CLOBL</c:v>
                </c:pt>
                <c:pt idx="33">
                  <c:v>RIMO_BDEBA</c:v>
                </c:pt>
                <c:pt idx="34">
                  <c:v>SYE1_BRUSU</c:v>
                </c:pt>
                <c:pt idx="35">
                  <c:v>CYSK_YEAST</c:v>
                </c:pt>
                <c:pt idx="36">
                  <c:v>OPSV_ORYLA</c:v>
                </c:pt>
                <c:pt idx="37">
                  <c:v>GLGC_BURP8</c:v>
                </c:pt>
                <c:pt idx="38">
                  <c:v>FDFT_USTMA</c:v>
                </c:pt>
                <c:pt idx="39">
                  <c:v>RMLB_MYCTO</c:v>
                </c:pt>
                <c:pt idx="40">
                  <c:v>ECM14_LEPMJ</c:v>
                </c:pt>
                <c:pt idx="41">
                  <c:v>MURD_CUPMC</c:v>
                </c:pt>
                <c:pt idx="42">
                  <c:v>SMAG1_RAT</c:v>
                </c:pt>
                <c:pt idx="43">
                  <c:v>MNME_PSYIN</c:v>
                </c:pt>
                <c:pt idx="44">
                  <c:v>SYC_BURCC</c:v>
                </c:pt>
                <c:pt idx="45">
                  <c:v>XYNA_THEMA</c:v>
                </c:pt>
                <c:pt idx="46">
                  <c:v>CLPB_ECOL6</c:v>
                </c:pt>
                <c:pt idx="47">
                  <c:v>FTSH3_ORYSJ</c:v>
                </c:pt>
                <c:pt idx="48">
                  <c:v>EVI1B_XENLA</c:v>
                </c:pt>
                <c:pt idx="49">
                  <c:v>XYLG_YERPA</c:v>
                </c:pt>
              </c:strCache>
            </c:strRef>
          </c:cat>
          <c:val>
            <c:numRef>
              <c:f>GCUPS!$F$4:$F$53</c:f>
              <c:numCache>
                <c:formatCode>General</c:formatCode>
                <c:ptCount val="50"/>
                <c:pt idx="0">
                  <c:v>7167.06616948783</c:v>
                </c:pt>
                <c:pt idx="1">
                  <c:v>9278.571242613632</c:v>
                </c:pt>
                <c:pt idx="2">
                  <c:v>5867.316224858238</c:v>
                </c:pt>
                <c:pt idx="3">
                  <c:v>8030.383015548729</c:v>
                </c:pt>
                <c:pt idx="4">
                  <c:v>8096.28984293092</c:v>
                </c:pt>
                <c:pt idx="5">
                  <c:v>4798.896853514524</c:v>
                </c:pt>
                <c:pt idx="6">
                  <c:v>9908.138962964051</c:v>
                </c:pt>
                <c:pt idx="7">
                  <c:v>10954.7095082386</c:v>
                </c:pt>
                <c:pt idx="8">
                  <c:v>9295.5642712872</c:v>
                </c:pt>
                <c:pt idx="9">
                  <c:v>10237.43814773938</c:v>
                </c:pt>
                <c:pt idx="10">
                  <c:v>9107.496471798451</c:v>
                </c:pt>
                <c:pt idx="11">
                  <c:v>11912.58379848616</c:v>
                </c:pt>
                <c:pt idx="12">
                  <c:v>12464.63915833336</c:v>
                </c:pt>
                <c:pt idx="13">
                  <c:v>12302.1365757315</c:v>
                </c:pt>
                <c:pt idx="14">
                  <c:v>8459.79604269117</c:v>
                </c:pt>
                <c:pt idx="15">
                  <c:v>10677.34741730156</c:v>
                </c:pt>
                <c:pt idx="16">
                  <c:v>2607.510995711517</c:v>
                </c:pt>
                <c:pt idx="17">
                  <c:v>11323.48806175929</c:v>
                </c:pt>
                <c:pt idx="18">
                  <c:v>10552.26445803188</c:v>
                </c:pt>
                <c:pt idx="19">
                  <c:v>11277.82221455324</c:v>
                </c:pt>
                <c:pt idx="20">
                  <c:v>12934.26736626928</c:v>
                </c:pt>
                <c:pt idx="21">
                  <c:v>11359.3271100111</c:v>
                </c:pt>
                <c:pt idx="22">
                  <c:v>12238.82357882662</c:v>
                </c:pt>
                <c:pt idx="23">
                  <c:v>11966.02308750482</c:v>
                </c:pt>
                <c:pt idx="24">
                  <c:v>11980.62000238286</c:v>
                </c:pt>
                <c:pt idx="25">
                  <c:v>8733.70538164569</c:v>
                </c:pt>
                <c:pt idx="26">
                  <c:v>10870.0854580083</c:v>
                </c:pt>
                <c:pt idx="27">
                  <c:v>10482.02928303429</c:v>
                </c:pt>
                <c:pt idx="28">
                  <c:v>10435.77407936315</c:v>
                </c:pt>
                <c:pt idx="29">
                  <c:v>9110.667216085325</c:v>
                </c:pt>
                <c:pt idx="30">
                  <c:v>11927.37348176668</c:v>
                </c:pt>
                <c:pt idx="31">
                  <c:v>9287.794086462692</c:v>
                </c:pt>
                <c:pt idx="32">
                  <c:v>13863.97939759708</c:v>
                </c:pt>
                <c:pt idx="33">
                  <c:v>12619.39151033367</c:v>
                </c:pt>
                <c:pt idx="34">
                  <c:v>12552.75745532603</c:v>
                </c:pt>
                <c:pt idx="35">
                  <c:v>10760.2437618426</c:v>
                </c:pt>
                <c:pt idx="36">
                  <c:v>9044.355552146002</c:v>
                </c:pt>
                <c:pt idx="37">
                  <c:v>11100.973540457</c:v>
                </c:pt>
                <c:pt idx="38">
                  <c:v>14606.51611118474</c:v>
                </c:pt>
                <c:pt idx="39">
                  <c:v>8119.151622095067</c:v>
                </c:pt>
                <c:pt idx="40">
                  <c:v>13644.02056570355</c:v>
                </c:pt>
                <c:pt idx="41">
                  <c:v>11401.4377673035</c:v>
                </c:pt>
                <c:pt idx="42">
                  <c:v>13406.10922649998</c:v>
                </c:pt>
                <c:pt idx="43">
                  <c:v>9784.682805593957</c:v>
                </c:pt>
                <c:pt idx="44">
                  <c:v>9983.098477828432</c:v>
                </c:pt>
                <c:pt idx="45">
                  <c:v>14308.33843084304</c:v>
                </c:pt>
                <c:pt idx="46">
                  <c:v>9089.009002025195</c:v>
                </c:pt>
                <c:pt idx="47">
                  <c:v>7310.800322379588</c:v>
                </c:pt>
                <c:pt idx="48">
                  <c:v>8665.672491096334</c:v>
                </c:pt>
                <c:pt idx="49">
                  <c:v>2721.991004613244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950009024"/>
        <c:axId val="-950005264"/>
      </c:barChart>
      <c:catAx>
        <c:axId val="-950009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 dirty="0"/>
                  <a:t>HMM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0005264"/>
        <c:crosses val="autoZero"/>
        <c:auto val="1"/>
        <c:lblAlgn val="ctr"/>
        <c:lblOffset val="100"/>
        <c:noMultiLvlLbl val="0"/>
      </c:catAx>
      <c:valAx>
        <c:axId val="-95000526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 dirty="0"/>
                  <a:t>Billions of Cell Updates Per Second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0009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Pt>
            <c:idx val="45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</c:dPt>
          <c:dPt>
            <c:idx val="46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</c:dPt>
          <c:dPt>
            <c:idx val="47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</c:dPt>
          <c:dPt>
            <c:idx val="48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</c:dPt>
          <c:dPt>
            <c:idx val="49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</c:dPt>
          <c:cat>
            <c:strRef>
              <c:f>GCUPS!$A$4:$A$53</c:f>
              <c:strCache>
                <c:ptCount val="50"/>
                <c:pt idx="0">
                  <c:v>P10_ASFWA</c:v>
                </c:pt>
                <c:pt idx="1">
                  <c:v>PRGJ_SALTY</c:v>
                </c:pt>
                <c:pt idx="2">
                  <c:v>H6_ONCMY</c:v>
                </c:pt>
                <c:pt idx="3">
                  <c:v>RS18_METPP</c:v>
                </c:pt>
                <c:pt idx="4">
                  <c:v>RS14_ACICJ</c:v>
                </c:pt>
                <c:pt idx="5">
                  <c:v>MT2H_BOVIN</c:v>
                </c:pt>
                <c:pt idx="6">
                  <c:v>YAEH_SALTY</c:v>
                </c:pt>
                <c:pt idx="7">
                  <c:v>PROF1_STRPU</c:v>
                </c:pt>
                <c:pt idx="8">
                  <c:v>GCSH_BORA1</c:v>
                </c:pt>
                <c:pt idx="9">
                  <c:v>RM11_RECAM</c:v>
                </c:pt>
                <c:pt idx="10">
                  <c:v>SPEH_BACCN</c:v>
                </c:pt>
                <c:pt idx="11">
                  <c:v>YO13_BPHC1</c:v>
                </c:pt>
                <c:pt idx="12">
                  <c:v>EMC4_HUMAN</c:v>
                </c:pt>
                <c:pt idx="13">
                  <c:v>BP40_BPPHE</c:v>
                </c:pt>
                <c:pt idx="14">
                  <c:v>MSCL_HAEDU</c:v>
                </c:pt>
                <c:pt idx="15">
                  <c:v>RS5_ANAMM</c:v>
                </c:pt>
                <c:pt idx="16">
                  <c:v>RBL_PINPS</c:v>
                </c:pt>
                <c:pt idx="17">
                  <c:v>NTPA_BRASB</c:v>
                </c:pt>
                <c:pt idx="18">
                  <c:v>PIMT_SHIB3</c:v>
                </c:pt>
                <c:pt idx="19">
                  <c:v>RS3_AGRRK</c:v>
                </c:pt>
                <c:pt idx="20">
                  <c:v>KDUI_YERE8</c:v>
                </c:pt>
                <c:pt idx="21">
                  <c:v>LEXA_RHORT</c:v>
                </c:pt>
                <c:pt idx="22">
                  <c:v>EFTS_HAHCH</c:v>
                </c:pt>
                <c:pt idx="23">
                  <c:v>META_SYNP6</c:v>
                </c:pt>
                <c:pt idx="24">
                  <c:v>Y5318_PSEAB</c:v>
                </c:pt>
                <c:pt idx="25">
                  <c:v>TRG_CUPNH</c:v>
                </c:pt>
                <c:pt idx="26">
                  <c:v>HTPX_SERP5</c:v>
                </c:pt>
                <c:pt idx="27">
                  <c:v>KCD15_HUMAN</c:v>
                </c:pt>
                <c:pt idx="28">
                  <c:v>HTPX_BURP0</c:v>
                </c:pt>
                <c:pt idx="29">
                  <c:v>PYRK_METAC</c:v>
                </c:pt>
                <c:pt idx="30">
                  <c:v>QUEA_BACMF</c:v>
                </c:pt>
                <c:pt idx="31">
                  <c:v>TLX3_HUMAN</c:v>
                </c:pt>
                <c:pt idx="32">
                  <c:v>PUR9_CLOBL</c:v>
                </c:pt>
                <c:pt idx="33">
                  <c:v>RIMO_BDEBA</c:v>
                </c:pt>
                <c:pt idx="34">
                  <c:v>SYE1_BRUSU</c:v>
                </c:pt>
                <c:pt idx="35">
                  <c:v>CYSK_YEAST</c:v>
                </c:pt>
                <c:pt idx="36">
                  <c:v>OPSV_ORYLA</c:v>
                </c:pt>
                <c:pt idx="37">
                  <c:v>GLGC_BURP8</c:v>
                </c:pt>
                <c:pt idx="38">
                  <c:v>FDFT_USTMA</c:v>
                </c:pt>
                <c:pt idx="39">
                  <c:v>RMLB_MYCTO</c:v>
                </c:pt>
                <c:pt idx="40">
                  <c:v>ECM14_LEPMJ</c:v>
                </c:pt>
                <c:pt idx="41">
                  <c:v>MURD_CUPMC</c:v>
                </c:pt>
                <c:pt idx="42">
                  <c:v>SMAG1_RAT</c:v>
                </c:pt>
                <c:pt idx="43">
                  <c:v>MNME_PSYIN</c:v>
                </c:pt>
                <c:pt idx="44">
                  <c:v>SYC_BURCC</c:v>
                </c:pt>
                <c:pt idx="45">
                  <c:v>XYNA_THEMA</c:v>
                </c:pt>
                <c:pt idx="46">
                  <c:v>CLPB_ECOL6</c:v>
                </c:pt>
                <c:pt idx="47">
                  <c:v>FTSH3_ORYSJ</c:v>
                </c:pt>
                <c:pt idx="48">
                  <c:v>EVI1B_XENLA</c:v>
                </c:pt>
                <c:pt idx="49">
                  <c:v>XYLG_YERPA</c:v>
                </c:pt>
              </c:strCache>
            </c:strRef>
          </c:cat>
          <c:val>
            <c:numRef>
              <c:f>GCUPS!$E$4:$E$53</c:f>
              <c:numCache>
                <c:formatCode>General</c:formatCode>
                <c:ptCount val="50"/>
                <c:pt idx="0">
                  <c:v>19.52550542796264</c:v>
                </c:pt>
                <c:pt idx="1">
                  <c:v>25.75061211127509</c:v>
                </c:pt>
                <c:pt idx="2">
                  <c:v>16.09413376537752</c:v>
                </c:pt>
                <c:pt idx="3">
                  <c:v>24.19788084768496</c:v>
                </c:pt>
                <c:pt idx="4">
                  <c:v>23.41869663912455</c:v>
                </c:pt>
                <c:pt idx="5">
                  <c:v>13.44579323903876</c:v>
                </c:pt>
                <c:pt idx="6">
                  <c:v>27.49106682184932</c:v>
                </c:pt>
                <c:pt idx="7">
                  <c:v>30.43528854729287</c:v>
                </c:pt>
                <c:pt idx="8">
                  <c:v>25.24757726625357</c:v>
                </c:pt>
                <c:pt idx="9">
                  <c:v>30.19073930143026</c:v>
                </c:pt>
                <c:pt idx="10">
                  <c:v>26.03657889588365</c:v>
                </c:pt>
                <c:pt idx="11">
                  <c:v>34.10807304071346</c:v>
                </c:pt>
                <c:pt idx="12">
                  <c:v>34.23854512975448</c:v>
                </c:pt>
                <c:pt idx="13">
                  <c:v>36.35738625398321</c:v>
                </c:pt>
                <c:pt idx="14">
                  <c:v>24.24218180516433</c:v>
                </c:pt>
                <c:pt idx="15">
                  <c:v>30.88702634398927</c:v>
                </c:pt>
                <c:pt idx="16">
                  <c:v>9.506065115639295</c:v>
                </c:pt>
                <c:pt idx="17">
                  <c:v>31.59203717418092</c:v>
                </c:pt>
                <c:pt idx="18">
                  <c:v>28.37478099951642</c:v>
                </c:pt>
                <c:pt idx="19">
                  <c:v>30.16720283999957</c:v>
                </c:pt>
                <c:pt idx="20">
                  <c:v>34.90791632076192</c:v>
                </c:pt>
                <c:pt idx="21">
                  <c:v>30.40648978831761</c:v>
                </c:pt>
                <c:pt idx="22">
                  <c:v>34.06891150707354</c:v>
                </c:pt>
                <c:pt idx="23">
                  <c:v>31.95660970159151</c:v>
                </c:pt>
                <c:pt idx="24">
                  <c:v>32.25177189345533</c:v>
                </c:pt>
                <c:pt idx="25">
                  <c:v>22.88058703901762</c:v>
                </c:pt>
                <c:pt idx="26">
                  <c:v>28.41911396542984</c:v>
                </c:pt>
                <c:pt idx="27">
                  <c:v>27.97650333911285</c:v>
                </c:pt>
                <c:pt idx="28">
                  <c:v>28.87759927625222</c:v>
                </c:pt>
                <c:pt idx="29">
                  <c:v>24.61565507152503</c:v>
                </c:pt>
                <c:pt idx="30">
                  <c:v>32.46564609277586</c:v>
                </c:pt>
                <c:pt idx="31">
                  <c:v>24.09513102486041</c:v>
                </c:pt>
                <c:pt idx="32">
                  <c:v>37.88933918814449</c:v>
                </c:pt>
                <c:pt idx="33">
                  <c:v>32.6503180442624</c:v>
                </c:pt>
                <c:pt idx="34">
                  <c:v>34.18784703173174</c:v>
                </c:pt>
                <c:pt idx="35">
                  <c:v>27.83816702555475</c:v>
                </c:pt>
                <c:pt idx="36">
                  <c:v>25.03822312179239</c:v>
                </c:pt>
                <c:pt idx="37">
                  <c:v>29.58295346656839</c:v>
                </c:pt>
                <c:pt idx="38">
                  <c:v>40.14866631990117</c:v>
                </c:pt>
                <c:pt idx="39">
                  <c:v>20.25024638776262</c:v>
                </c:pt>
                <c:pt idx="40">
                  <c:v>36.86480062835157</c:v>
                </c:pt>
                <c:pt idx="41">
                  <c:v>29.59737092561047</c:v>
                </c:pt>
                <c:pt idx="42">
                  <c:v>39.7814178403306</c:v>
                </c:pt>
                <c:pt idx="43">
                  <c:v>24.87203978114324</c:v>
                </c:pt>
                <c:pt idx="44">
                  <c:v>26.22405042158617</c:v>
                </c:pt>
                <c:pt idx="45">
                  <c:v>40.03174763698472</c:v>
                </c:pt>
                <c:pt idx="46">
                  <c:v>23.8801565859167</c:v>
                </c:pt>
                <c:pt idx="47">
                  <c:v>18.44405650616583</c:v>
                </c:pt>
                <c:pt idx="48">
                  <c:v>23.56433058216927</c:v>
                </c:pt>
                <c:pt idx="49">
                  <c:v>6.28555829834931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952934496"/>
        <c:axId val="-952930464"/>
      </c:barChart>
      <c:catAx>
        <c:axId val="-952934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HMM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2930464"/>
        <c:crosses val="autoZero"/>
        <c:auto val="1"/>
        <c:lblAlgn val="ctr"/>
        <c:lblOffset val="100"/>
        <c:noMultiLvlLbl val="0"/>
      </c:catAx>
      <c:valAx>
        <c:axId val="-95293046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Billions of Cell Updates Per Second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2934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45584993188239"/>
          <c:y val="0.0386406101882881"/>
          <c:w val="0.921457147571432"/>
          <c:h val="0.820547573868257"/>
        </c:manualLayout>
      </c:layout>
      <c:barChart>
        <c:barDir val="col"/>
        <c:grouping val="percentStacked"/>
        <c:varyColors val="0"/>
        <c:ser>
          <c:idx val="6"/>
          <c:order val="0"/>
          <c:tx>
            <c:strRef>
              <c:f>'Search Breakdowns'!$K$245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'Search Breakdowns'!$L$238:$S$238</c:f>
              <c:strCache>
                <c:ptCount val="8"/>
                <c:pt idx="0">
                  <c:v>META_SYNP6</c:v>
                </c:pt>
                <c:pt idx="3">
                  <c:v>XYNA_THEMA</c:v>
                </c:pt>
                <c:pt idx="4">
                  <c:v>CLPB_ECOL6</c:v>
                </c:pt>
                <c:pt idx="5">
                  <c:v>FTSH3_ORYSJ</c:v>
                </c:pt>
                <c:pt idx="6">
                  <c:v>EV1B_XENLA</c:v>
                </c:pt>
                <c:pt idx="7">
                  <c:v>XLYG_YERPA</c:v>
                </c:pt>
              </c:strCache>
            </c:strRef>
          </c:cat>
          <c:val>
            <c:numRef>
              <c:f>'Search Breakdowns'!$L$245:$S$245</c:f>
              <c:numCache>
                <c:formatCode>General</c:formatCode>
                <c:ptCount val="8"/>
                <c:pt idx="0">
                  <c:v>2.35868E8</c:v>
                </c:pt>
                <c:pt idx="1">
                  <c:v>0.0</c:v>
                </c:pt>
                <c:pt idx="2">
                  <c:v>0.0</c:v>
                </c:pt>
                <c:pt idx="3">
                  <c:v>1.9234E8</c:v>
                </c:pt>
                <c:pt idx="4">
                  <c:v>4.63956E8</c:v>
                </c:pt>
                <c:pt idx="5">
                  <c:v>8.57364E8</c:v>
                </c:pt>
                <c:pt idx="6">
                  <c:v>8.9004E8</c:v>
                </c:pt>
                <c:pt idx="7">
                  <c:v>2.507572E9</c:v>
                </c:pt>
              </c:numCache>
            </c:numRef>
          </c:val>
        </c:ser>
        <c:ser>
          <c:idx val="5"/>
          <c:order val="1"/>
          <c:tx>
            <c:strRef>
              <c:f>'Search Breakdowns'!$K$244</c:f>
              <c:strCache>
                <c:ptCount val="1"/>
                <c:pt idx="0">
                  <c:v>Main Stage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'Search Breakdowns'!$L$238:$S$238</c:f>
              <c:strCache>
                <c:ptCount val="8"/>
                <c:pt idx="0">
                  <c:v>META_SYNP6</c:v>
                </c:pt>
                <c:pt idx="3">
                  <c:v>XYNA_THEMA</c:v>
                </c:pt>
                <c:pt idx="4">
                  <c:v>CLPB_ECOL6</c:v>
                </c:pt>
                <c:pt idx="5">
                  <c:v>FTSH3_ORYSJ</c:v>
                </c:pt>
                <c:pt idx="6">
                  <c:v>EV1B_XENLA</c:v>
                </c:pt>
                <c:pt idx="7">
                  <c:v>XLYG_YERPA</c:v>
                </c:pt>
              </c:strCache>
            </c:strRef>
          </c:cat>
          <c:val>
            <c:numRef>
              <c:f>'Search Breakdowns'!$L$244:$S$244</c:f>
              <c:numCache>
                <c:formatCode>General</c:formatCode>
                <c:ptCount val="8"/>
                <c:pt idx="0">
                  <c:v>7.3428E7</c:v>
                </c:pt>
                <c:pt idx="1">
                  <c:v>0.0</c:v>
                </c:pt>
                <c:pt idx="2">
                  <c:v>0.0</c:v>
                </c:pt>
                <c:pt idx="3">
                  <c:v>2.2048E8</c:v>
                </c:pt>
                <c:pt idx="4">
                  <c:v>9.74536E8</c:v>
                </c:pt>
                <c:pt idx="5">
                  <c:v>1.502176E9</c:v>
                </c:pt>
                <c:pt idx="6">
                  <c:v>1.69304E9</c:v>
                </c:pt>
                <c:pt idx="7">
                  <c:v>8.445632E9</c:v>
                </c:pt>
              </c:numCache>
            </c:numRef>
          </c:val>
        </c:ser>
        <c:ser>
          <c:idx val="4"/>
          <c:order val="2"/>
          <c:tx>
            <c:strRef>
              <c:f>'Search Breakdowns'!$K$243</c:f>
              <c:strCache>
                <c:ptCount val="1"/>
                <c:pt idx="0">
                  <c:v>Backward Stage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'Search Breakdowns'!$L$238:$S$238</c:f>
              <c:strCache>
                <c:ptCount val="8"/>
                <c:pt idx="0">
                  <c:v>META_SYNP6</c:v>
                </c:pt>
                <c:pt idx="3">
                  <c:v>XYNA_THEMA</c:v>
                </c:pt>
                <c:pt idx="4">
                  <c:v>CLPB_ECOL6</c:v>
                </c:pt>
                <c:pt idx="5">
                  <c:v>FTSH3_ORYSJ</c:v>
                </c:pt>
                <c:pt idx="6">
                  <c:v>EV1B_XENLA</c:v>
                </c:pt>
                <c:pt idx="7">
                  <c:v>XLYG_YERPA</c:v>
                </c:pt>
              </c:strCache>
            </c:strRef>
          </c:cat>
          <c:val>
            <c:numRef>
              <c:f>'Search Breakdowns'!$L$243:$S$243</c:f>
              <c:numCache>
                <c:formatCode>General</c:formatCode>
                <c:ptCount val="8"/>
                <c:pt idx="0">
                  <c:v>1.8164E7</c:v>
                </c:pt>
                <c:pt idx="1">
                  <c:v>0.0</c:v>
                </c:pt>
                <c:pt idx="2">
                  <c:v>0.0</c:v>
                </c:pt>
                <c:pt idx="3">
                  <c:v>1.22704E8</c:v>
                </c:pt>
                <c:pt idx="4">
                  <c:v>1.2401E9</c:v>
                </c:pt>
                <c:pt idx="5">
                  <c:v>1.921708E9</c:v>
                </c:pt>
                <c:pt idx="6">
                  <c:v>2.163036E9</c:v>
                </c:pt>
                <c:pt idx="7">
                  <c:v>6.041348E9</c:v>
                </c:pt>
              </c:numCache>
            </c:numRef>
          </c:val>
        </c:ser>
        <c:ser>
          <c:idx val="3"/>
          <c:order val="3"/>
          <c:tx>
            <c:strRef>
              <c:f>'Search Breakdowns'!$K$242</c:f>
              <c:strCache>
                <c:ptCount val="1"/>
                <c:pt idx="0">
                  <c:v>Forward Filter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'Search Breakdowns'!$L$238:$S$238</c:f>
              <c:strCache>
                <c:ptCount val="8"/>
                <c:pt idx="0">
                  <c:v>META_SYNP6</c:v>
                </c:pt>
                <c:pt idx="3">
                  <c:v>XYNA_THEMA</c:v>
                </c:pt>
                <c:pt idx="4">
                  <c:v>CLPB_ECOL6</c:v>
                </c:pt>
                <c:pt idx="5">
                  <c:v>FTSH3_ORYSJ</c:v>
                </c:pt>
                <c:pt idx="6">
                  <c:v>EV1B_XENLA</c:v>
                </c:pt>
                <c:pt idx="7">
                  <c:v>XLYG_YERPA</c:v>
                </c:pt>
              </c:strCache>
            </c:strRef>
          </c:cat>
          <c:val>
            <c:numRef>
              <c:f>'Search Breakdowns'!$L$242:$S$242</c:f>
              <c:numCache>
                <c:formatCode>General</c:formatCode>
                <c:ptCount val="8"/>
                <c:pt idx="0">
                  <c:v>2.16256E8</c:v>
                </c:pt>
                <c:pt idx="1">
                  <c:v>0.0</c:v>
                </c:pt>
                <c:pt idx="2">
                  <c:v>0.0</c:v>
                </c:pt>
                <c:pt idx="3">
                  <c:v>9.82896E8</c:v>
                </c:pt>
                <c:pt idx="4">
                  <c:v>2.577312E9</c:v>
                </c:pt>
                <c:pt idx="5">
                  <c:v>3.571672E9</c:v>
                </c:pt>
                <c:pt idx="6">
                  <c:v>3.297984E9</c:v>
                </c:pt>
                <c:pt idx="7">
                  <c:v>6.255796E9</c:v>
                </c:pt>
              </c:numCache>
            </c:numRef>
          </c:val>
        </c:ser>
        <c:ser>
          <c:idx val="2"/>
          <c:order val="4"/>
          <c:tx>
            <c:strRef>
              <c:f>'Search Breakdowns'!$K$241</c:f>
              <c:strCache>
                <c:ptCount val="1"/>
                <c:pt idx="0">
                  <c:v>Viterbi Filter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'Search Breakdowns'!$L$238:$S$238</c:f>
              <c:strCache>
                <c:ptCount val="8"/>
                <c:pt idx="0">
                  <c:v>META_SYNP6</c:v>
                </c:pt>
                <c:pt idx="3">
                  <c:v>XYNA_THEMA</c:v>
                </c:pt>
                <c:pt idx="4">
                  <c:v>CLPB_ECOL6</c:v>
                </c:pt>
                <c:pt idx="5">
                  <c:v>FTSH3_ORYSJ</c:v>
                </c:pt>
                <c:pt idx="6">
                  <c:v>EV1B_XENLA</c:v>
                </c:pt>
                <c:pt idx="7">
                  <c:v>XLYG_YERPA</c:v>
                </c:pt>
              </c:strCache>
            </c:strRef>
          </c:cat>
          <c:val>
            <c:numRef>
              <c:f>'Search Breakdowns'!$L$241:$S$241</c:f>
              <c:numCache>
                <c:formatCode>General</c:formatCode>
                <c:ptCount val="8"/>
                <c:pt idx="0">
                  <c:v>3.98372E8</c:v>
                </c:pt>
                <c:pt idx="1">
                  <c:v>0.0</c:v>
                </c:pt>
                <c:pt idx="2">
                  <c:v>0.0</c:v>
                </c:pt>
                <c:pt idx="3">
                  <c:v>1.147512E9</c:v>
                </c:pt>
                <c:pt idx="4">
                  <c:v>1.359008E9</c:v>
                </c:pt>
                <c:pt idx="5">
                  <c:v>1.330492E9</c:v>
                </c:pt>
                <c:pt idx="6">
                  <c:v>1.032708E9</c:v>
                </c:pt>
                <c:pt idx="7">
                  <c:v>7.78376E8</c:v>
                </c:pt>
              </c:numCache>
            </c:numRef>
          </c:val>
        </c:ser>
        <c:ser>
          <c:idx val="1"/>
          <c:order val="5"/>
          <c:tx>
            <c:strRef>
              <c:f>'Search Breakdowns'!$K$240</c:f>
              <c:strCache>
                <c:ptCount val="1"/>
                <c:pt idx="0">
                  <c:v>Bias Filter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'Search Breakdowns'!$L$238:$S$238</c:f>
              <c:strCache>
                <c:ptCount val="8"/>
                <c:pt idx="0">
                  <c:v>META_SYNP6</c:v>
                </c:pt>
                <c:pt idx="3">
                  <c:v>XYNA_THEMA</c:v>
                </c:pt>
                <c:pt idx="4">
                  <c:v>CLPB_ECOL6</c:v>
                </c:pt>
                <c:pt idx="5">
                  <c:v>FTSH3_ORYSJ</c:v>
                </c:pt>
                <c:pt idx="6">
                  <c:v>EV1B_XENLA</c:v>
                </c:pt>
                <c:pt idx="7">
                  <c:v>XLYG_YERPA</c:v>
                </c:pt>
              </c:strCache>
            </c:strRef>
          </c:cat>
          <c:val>
            <c:numRef>
              <c:f>'Search Breakdowns'!$L$240:$S$240</c:f>
              <c:numCache>
                <c:formatCode>General</c:formatCode>
                <c:ptCount val="8"/>
                <c:pt idx="0">
                  <c:v>8.096E7</c:v>
                </c:pt>
                <c:pt idx="1">
                  <c:v>0.0</c:v>
                </c:pt>
                <c:pt idx="2">
                  <c:v>0.0</c:v>
                </c:pt>
                <c:pt idx="3">
                  <c:v>9.364E7</c:v>
                </c:pt>
                <c:pt idx="4">
                  <c:v>1.54736E8</c:v>
                </c:pt>
                <c:pt idx="5">
                  <c:v>1.30788E8</c:v>
                </c:pt>
                <c:pt idx="6">
                  <c:v>1.16392E8</c:v>
                </c:pt>
                <c:pt idx="7">
                  <c:v>1.5938E8</c:v>
                </c:pt>
              </c:numCache>
            </c:numRef>
          </c:val>
        </c:ser>
        <c:ser>
          <c:idx val="0"/>
          <c:order val="6"/>
          <c:tx>
            <c:strRef>
              <c:f>'Search Breakdowns'!$K$239</c:f>
              <c:strCache>
                <c:ptCount val="1"/>
                <c:pt idx="0">
                  <c:v>SSV Filter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'Search Breakdowns'!$L$238:$S$238</c:f>
              <c:strCache>
                <c:ptCount val="8"/>
                <c:pt idx="0">
                  <c:v>META_SYNP6</c:v>
                </c:pt>
                <c:pt idx="3">
                  <c:v>XYNA_THEMA</c:v>
                </c:pt>
                <c:pt idx="4">
                  <c:v>CLPB_ECOL6</c:v>
                </c:pt>
                <c:pt idx="5">
                  <c:v>FTSH3_ORYSJ</c:v>
                </c:pt>
                <c:pt idx="6">
                  <c:v>EV1B_XENLA</c:v>
                </c:pt>
                <c:pt idx="7">
                  <c:v>XLYG_YERPA</c:v>
                </c:pt>
              </c:strCache>
            </c:strRef>
          </c:cat>
          <c:val>
            <c:numRef>
              <c:f>'Search Breakdowns'!$L$239:$S$239</c:f>
              <c:numCache>
                <c:formatCode>General</c:formatCode>
                <c:ptCount val="8"/>
                <c:pt idx="0">
                  <c:v>2.100036E9</c:v>
                </c:pt>
                <c:pt idx="1">
                  <c:v>0.0</c:v>
                </c:pt>
                <c:pt idx="2">
                  <c:v>0.0</c:v>
                </c:pt>
                <c:pt idx="3">
                  <c:v>6.283924E9</c:v>
                </c:pt>
                <c:pt idx="4">
                  <c:v>5.320328E9</c:v>
                </c:pt>
                <c:pt idx="5">
                  <c:v>5.078364E9</c:v>
                </c:pt>
                <c:pt idx="6">
                  <c:v>6.13428E9</c:v>
                </c:pt>
                <c:pt idx="7">
                  <c:v>3.043544E9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934050048"/>
        <c:axId val="-932497424"/>
      </c:barChart>
      <c:catAx>
        <c:axId val="-9340500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en-US" sz="1400" baseline="0">
                    <a:latin typeface="+mj-lt"/>
                  </a:rPr>
                  <a:t>HMM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32497424"/>
        <c:crosses val="autoZero"/>
        <c:auto val="1"/>
        <c:lblAlgn val="ctr"/>
        <c:lblOffset val="100"/>
        <c:noMultiLvlLbl val="0"/>
      </c:catAx>
      <c:valAx>
        <c:axId val="-93249742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Percent Execution Time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34050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223749649755905"/>
          <c:y val="0.199737566309716"/>
          <c:w val="0.121417473004523"/>
          <c:h val="0.4022198469518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544105971128609"/>
          <c:y val="0.0114344286211674"/>
          <c:w val="0.924922736220472"/>
          <c:h val="0.900533994619401"/>
        </c:manualLayout>
      </c:layout>
      <c:scatterChart>
        <c:scatterStyle val="lineMarker"/>
        <c:varyColors val="0"/>
        <c:ser>
          <c:idx val="1"/>
          <c:order val="0"/>
          <c:tx>
            <c:v>H3</c:v>
          </c:tx>
          <c:spPr>
            <a:ln w="38100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dLbls>
            <c:dLbl>
              <c:idx val="49"/>
              <c:layout>
                <c:manualLayout>
                  <c:x val="0.0"/>
                  <c:y val="0.027574384449049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'H3 uniprot_trembl'!$B$3:$AY$3</c:f>
              <c:numCache>
                <c:formatCode>General</c:formatCode>
                <c:ptCount val="5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72.0</c:v>
                </c:pt>
                <c:pt idx="37">
                  <c:v>108.0</c:v>
                </c:pt>
                <c:pt idx="38">
                  <c:v>144.0</c:v>
                </c:pt>
                <c:pt idx="39">
                  <c:v>180.0</c:v>
                </c:pt>
                <c:pt idx="40">
                  <c:v>216.0</c:v>
                </c:pt>
                <c:pt idx="41">
                  <c:v>252.0</c:v>
                </c:pt>
                <c:pt idx="42">
                  <c:v>288.0</c:v>
                </c:pt>
                <c:pt idx="43">
                  <c:v>324.0</c:v>
                </c:pt>
                <c:pt idx="44">
                  <c:v>360.0</c:v>
                </c:pt>
                <c:pt idx="45">
                  <c:v>396.0</c:v>
                </c:pt>
                <c:pt idx="46">
                  <c:v>432.0</c:v>
                </c:pt>
                <c:pt idx="47">
                  <c:v>468.0</c:v>
                </c:pt>
                <c:pt idx="48">
                  <c:v>504.0</c:v>
                </c:pt>
                <c:pt idx="49">
                  <c:v>540.0</c:v>
                </c:pt>
              </c:numCache>
            </c:numRef>
          </c:xVal>
          <c:yVal>
            <c:numRef>
              <c:f>'H3 uniprot_trembl'!$B$121:$AY$121</c:f>
              <c:numCache>
                <c:formatCode>General</c:formatCode>
                <c:ptCount val="50"/>
                <c:pt idx="0">
                  <c:v>1.0</c:v>
                </c:pt>
                <c:pt idx="1">
                  <c:v>2.010809645847818</c:v>
                </c:pt>
                <c:pt idx="2">
                  <c:v>3.001540717008472</c:v>
                </c:pt>
                <c:pt idx="3">
                  <c:v>3.975694036851656</c:v>
                </c:pt>
                <c:pt idx="4">
                  <c:v>4.812777714368902</c:v>
                </c:pt>
                <c:pt idx="5">
                  <c:v>5.630809378819538</c:v>
                </c:pt>
                <c:pt idx="6">
                  <c:v>6.477851181393653</c:v>
                </c:pt>
                <c:pt idx="7">
                  <c:v>7.310571812069241</c:v>
                </c:pt>
                <c:pt idx="8">
                  <c:v>8.094331798825484</c:v>
                </c:pt>
                <c:pt idx="9">
                  <c:v>8.877655981063893</c:v>
                </c:pt>
                <c:pt idx="10">
                  <c:v>9.600123890458974</c:v>
                </c:pt>
                <c:pt idx="11">
                  <c:v>10.33181333310083</c:v>
                </c:pt>
                <c:pt idx="12">
                  <c:v>10.9965296877366</c:v>
                </c:pt>
                <c:pt idx="13">
                  <c:v>11.66356535510961</c:v>
                </c:pt>
                <c:pt idx="14">
                  <c:v>12.276304153656</c:v>
                </c:pt>
                <c:pt idx="15">
                  <c:v>12.91088999104198</c:v>
                </c:pt>
                <c:pt idx="16">
                  <c:v>13.53474675439361</c:v>
                </c:pt>
                <c:pt idx="17">
                  <c:v>14.17230795875868</c:v>
                </c:pt>
                <c:pt idx="18">
                  <c:v>14.91312532885723</c:v>
                </c:pt>
                <c:pt idx="19">
                  <c:v>15.69106163423626</c:v>
                </c:pt>
                <c:pt idx="20">
                  <c:v>16.3804588426376</c:v>
                </c:pt>
                <c:pt idx="21">
                  <c:v>17.18907220346324</c:v>
                </c:pt>
                <c:pt idx="22">
                  <c:v>17.91908058899874</c:v>
                </c:pt>
                <c:pt idx="23">
                  <c:v>18.7121798113447</c:v>
                </c:pt>
                <c:pt idx="24">
                  <c:v>19.42773036933755</c:v>
                </c:pt>
                <c:pt idx="25">
                  <c:v>20.14353201566894</c:v>
                </c:pt>
                <c:pt idx="26">
                  <c:v>20.92974527668899</c:v>
                </c:pt>
                <c:pt idx="27">
                  <c:v>21.44294291997554</c:v>
                </c:pt>
                <c:pt idx="28">
                  <c:v>21.96996504073389</c:v>
                </c:pt>
                <c:pt idx="29">
                  <c:v>22.84668345092342</c:v>
                </c:pt>
                <c:pt idx="30">
                  <c:v>23.13668329722713</c:v>
                </c:pt>
                <c:pt idx="31">
                  <c:v>24.23452348027917</c:v>
                </c:pt>
                <c:pt idx="32">
                  <c:v>24.34872598212488</c:v>
                </c:pt>
                <c:pt idx="33">
                  <c:v>24.67063064542011</c:v>
                </c:pt>
                <c:pt idx="34">
                  <c:v>25.78200185895865</c:v>
                </c:pt>
                <c:pt idx="35">
                  <c:v>25.16454010464465</c:v>
                </c:pt>
                <c:pt idx="36">
                  <c:v>50.17635289040877</c:v>
                </c:pt>
                <c:pt idx="37">
                  <c:v>73.80895931035484</c:v>
                </c:pt>
                <c:pt idx="38">
                  <c:v>97.7774047008045</c:v>
                </c:pt>
                <c:pt idx="39">
                  <c:v>121.257027959932</c:v>
                </c:pt>
                <c:pt idx="40">
                  <c:v>140.3581548820031</c:v>
                </c:pt>
                <c:pt idx="41">
                  <c:v>163.5996796216631</c:v>
                </c:pt>
                <c:pt idx="42">
                  <c:v>187.5512559718863</c:v>
                </c:pt>
                <c:pt idx="43">
                  <c:v>206.1738757472876</c:v>
                </c:pt>
                <c:pt idx="44">
                  <c:v>225.9715558599071</c:v>
                </c:pt>
                <c:pt idx="45">
                  <c:v>247.8038646005559</c:v>
                </c:pt>
                <c:pt idx="46">
                  <c:v>266.54616974263</c:v>
                </c:pt>
                <c:pt idx="47">
                  <c:v>288.9039213736116</c:v>
                </c:pt>
                <c:pt idx="48">
                  <c:v>308.2188370263024</c:v>
                </c:pt>
                <c:pt idx="49">
                  <c:v>331.3947752326026</c:v>
                </c:pt>
              </c:numCache>
            </c:numRef>
          </c:yVal>
          <c:smooth val="0"/>
        </c:ser>
        <c:ser>
          <c:idx val="2"/>
          <c:order val="1"/>
          <c:tx>
            <c:v>H4 (old instructions)</c:v>
          </c:tx>
          <c:spPr>
            <a:ln w="3810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49"/>
              <c:layout>
                <c:manualLayout>
                  <c:x val="0.0"/>
                  <c:y val="0.0357444858329293"/>
                </c:manualLayout>
              </c:layout>
              <c:tx>
                <c:rich>
                  <a:bodyPr/>
                  <a:lstStyle/>
                  <a:p>
                    <a:fld id="{513A1243-376C-9544-B9DB-C77C7B87DCFD}" type="YVALUE">
                      <a:rPr lang="is-IS" sz="1400" baseline="0"/>
                      <a:pPr/>
                      <a:t>[Y 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'H4 No AVX Uniprot Trembl'!$B$3:$AY$3</c:f>
              <c:numCache>
                <c:formatCode>General</c:formatCode>
                <c:ptCount val="5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72.0</c:v>
                </c:pt>
                <c:pt idx="37">
                  <c:v>108.0</c:v>
                </c:pt>
                <c:pt idx="38">
                  <c:v>144.0</c:v>
                </c:pt>
                <c:pt idx="39">
                  <c:v>180.0</c:v>
                </c:pt>
                <c:pt idx="40">
                  <c:v>216.0</c:v>
                </c:pt>
                <c:pt idx="41">
                  <c:v>252.0</c:v>
                </c:pt>
                <c:pt idx="42">
                  <c:v>288.0</c:v>
                </c:pt>
                <c:pt idx="43">
                  <c:v>324.0</c:v>
                </c:pt>
                <c:pt idx="44">
                  <c:v>360.0</c:v>
                </c:pt>
                <c:pt idx="45">
                  <c:v>396.0</c:v>
                </c:pt>
                <c:pt idx="46">
                  <c:v>432.0</c:v>
                </c:pt>
                <c:pt idx="47">
                  <c:v>468.0</c:v>
                </c:pt>
                <c:pt idx="48">
                  <c:v>504.0</c:v>
                </c:pt>
                <c:pt idx="49">
                  <c:v>540.0</c:v>
                </c:pt>
              </c:numCache>
            </c:numRef>
          </c:xVal>
          <c:yVal>
            <c:numRef>
              <c:f>'H4 No AVX Uniprot Trembl'!$B$59:$AY$59</c:f>
              <c:numCache>
                <c:formatCode>General</c:formatCode>
                <c:ptCount val="50"/>
                <c:pt idx="0">
                  <c:v>1.0</c:v>
                </c:pt>
                <c:pt idx="1">
                  <c:v>1.987046229251988</c:v>
                </c:pt>
                <c:pt idx="2">
                  <c:v>2.973684827580476</c:v>
                </c:pt>
                <c:pt idx="3">
                  <c:v>3.845068527262633</c:v>
                </c:pt>
                <c:pt idx="4">
                  <c:v>4.70976065177354</c:v>
                </c:pt>
                <c:pt idx="5">
                  <c:v>5.53831227561173</c:v>
                </c:pt>
                <c:pt idx="6">
                  <c:v>6.378894674632424</c:v>
                </c:pt>
                <c:pt idx="7">
                  <c:v>7.162525811725473</c:v>
                </c:pt>
                <c:pt idx="8">
                  <c:v>7.958394950412978</c:v>
                </c:pt>
                <c:pt idx="9">
                  <c:v>8.674278286253648</c:v>
                </c:pt>
                <c:pt idx="10">
                  <c:v>9.42695221375411</c:v>
                </c:pt>
                <c:pt idx="11">
                  <c:v>10.08059547569281</c:v>
                </c:pt>
                <c:pt idx="12">
                  <c:v>10.74949745626132</c:v>
                </c:pt>
                <c:pt idx="13">
                  <c:v>11.38477993128238</c:v>
                </c:pt>
                <c:pt idx="14">
                  <c:v>12.0113278392768</c:v>
                </c:pt>
                <c:pt idx="15">
                  <c:v>12.59928276999426</c:v>
                </c:pt>
                <c:pt idx="16">
                  <c:v>13.17324675628111</c:v>
                </c:pt>
                <c:pt idx="17">
                  <c:v>13.94961244808647</c:v>
                </c:pt>
                <c:pt idx="18">
                  <c:v>14.73053450539748</c:v>
                </c:pt>
                <c:pt idx="19">
                  <c:v>15.49459796180133</c:v>
                </c:pt>
                <c:pt idx="20">
                  <c:v>16.26541428942822</c:v>
                </c:pt>
                <c:pt idx="21">
                  <c:v>17.03827563188969</c:v>
                </c:pt>
                <c:pt idx="22">
                  <c:v>17.8138350164465</c:v>
                </c:pt>
                <c:pt idx="23">
                  <c:v>18.58591774518815</c:v>
                </c:pt>
                <c:pt idx="24">
                  <c:v>19.34887200908179</c:v>
                </c:pt>
                <c:pt idx="25">
                  <c:v>20.0697612166973</c:v>
                </c:pt>
                <c:pt idx="26">
                  <c:v>20.71090075361035</c:v>
                </c:pt>
                <c:pt idx="27">
                  <c:v>21.48771250524942</c:v>
                </c:pt>
                <c:pt idx="28">
                  <c:v>21.94715851605864</c:v>
                </c:pt>
                <c:pt idx="29">
                  <c:v>22.53355823697095</c:v>
                </c:pt>
                <c:pt idx="30">
                  <c:v>23.34446787261166</c:v>
                </c:pt>
                <c:pt idx="31">
                  <c:v>23.99256346213333</c:v>
                </c:pt>
                <c:pt idx="32">
                  <c:v>24.00221474812025</c:v>
                </c:pt>
                <c:pt idx="33">
                  <c:v>24.2985309998436</c:v>
                </c:pt>
                <c:pt idx="34">
                  <c:v>25.59123164603319</c:v>
                </c:pt>
                <c:pt idx="35">
                  <c:v>24.99991652434979</c:v>
                </c:pt>
                <c:pt idx="36">
                  <c:v>50.015090859736</c:v>
                </c:pt>
                <c:pt idx="37">
                  <c:v>74.6232093273776</c:v>
                </c:pt>
                <c:pt idx="38">
                  <c:v>100.471247470136</c:v>
                </c:pt>
                <c:pt idx="39">
                  <c:v>126.433828874359</c:v>
                </c:pt>
                <c:pt idx="40">
                  <c:v>150.0533787909779</c:v>
                </c:pt>
                <c:pt idx="41">
                  <c:v>176.0919402993738</c:v>
                </c:pt>
                <c:pt idx="42">
                  <c:v>201.3822385245561</c:v>
                </c:pt>
                <c:pt idx="43">
                  <c:v>226.8991484156685</c:v>
                </c:pt>
                <c:pt idx="44">
                  <c:v>250.3354896353111</c:v>
                </c:pt>
                <c:pt idx="45">
                  <c:v>274.4960031777379</c:v>
                </c:pt>
                <c:pt idx="46">
                  <c:v>298.5766378621991</c:v>
                </c:pt>
                <c:pt idx="47">
                  <c:v>322.7684256878879</c:v>
                </c:pt>
                <c:pt idx="48">
                  <c:v>347.0716107647161</c:v>
                </c:pt>
                <c:pt idx="49">
                  <c:v>373.7847024351071</c:v>
                </c:pt>
              </c:numCache>
            </c:numRef>
          </c:yVal>
          <c:smooth val="0"/>
        </c:ser>
        <c:ser>
          <c:idx val="0"/>
          <c:order val="2"/>
          <c:tx>
            <c:v>H4 (new instructions)</c:v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dLbls>
            <c:dLbl>
              <c:idx val="49"/>
              <c:layout>
                <c:manualLayout>
                  <c:x val="0.0"/>
                  <c:y val="-0.031541521661758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'H4 uniprot_trembl'!$B$3:$AY$3</c:f>
              <c:numCache>
                <c:formatCode>General</c:formatCode>
                <c:ptCount val="5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72.0</c:v>
                </c:pt>
                <c:pt idx="37">
                  <c:v>108.0</c:v>
                </c:pt>
                <c:pt idx="38">
                  <c:v>144.0</c:v>
                </c:pt>
                <c:pt idx="39">
                  <c:v>180.0</c:v>
                </c:pt>
                <c:pt idx="40">
                  <c:v>216.0</c:v>
                </c:pt>
                <c:pt idx="41">
                  <c:v>252.0</c:v>
                </c:pt>
                <c:pt idx="42">
                  <c:v>288.0</c:v>
                </c:pt>
                <c:pt idx="43">
                  <c:v>324.0</c:v>
                </c:pt>
                <c:pt idx="44">
                  <c:v>360.0</c:v>
                </c:pt>
                <c:pt idx="45">
                  <c:v>396.0</c:v>
                </c:pt>
                <c:pt idx="46">
                  <c:v>432.0</c:v>
                </c:pt>
                <c:pt idx="47">
                  <c:v>468.0</c:v>
                </c:pt>
                <c:pt idx="48">
                  <c:v>504.0</c:v>
                </c:pt>
                <c:pt idx="49">
                  <c:v>540.0</c:v>
                </c:pt>
              </c:numCache>
            </c:numRef>
          </c:xVal>
          <c:yVal>
            <c:numRef>
              <c:f>'H4 uniprot_trembl'!$B$180:$AY$180</c:f>
              <c:numCache>
                <c:formatCode>General</c:formatCode>
                <c:ptCount val="50"/>
                <c:pt idx="0">
                  <c:v>1.0</c:v>
                </c:pt>
                <c:pt idx="1">
                  <c:v>1.997580726492793</c:v>
                </c:pt>
                <c:pt idx="2">
                  <c:v>2.978516994503193</c:v>
                </c:pt>
                <c:pt idx="3">
                  <c:v>3.819081983984732</c:v>
                </c:pt>
                <c:pt idx="4">
                  <c:v>3.819081983984732</c:v>
                </c:pt>
                <c:pt idx="5">
                  <c:v>5.471130189920876</c:v>
                </c:pt>
                <c:pt idx="6">
                  <c:v>6.28873279135187</c:v>
                </c:pt>
                <c:pt idx="7">
                  <c:v>7.05655022925881</c:v>
                </c:pt>
                <c:pt idx="8">
                  <c:v>7.799613921190096</c:v>
                </c:pt>
                <c:pt idx="9">
                  <c:v>8.494148821143677</c:v>
                </c:pt>
                <c:pt idx="10">
                  <c:v>9.191736090920537</c:v>
                </c:pt>
                <c:pt idx="11">
                  <c:v>9.829157103307332</c:v>
                </c:pt>
                <c:pt idx="12">
                  <c:v>10.47716170161725</c:v>
                </c:pt>
                <c:pt idx="13">
                  <c:v>11.07451889811772</c:v>
                </c:pt>
                <c:pt idx="14">
                  <c:v>11.70351397100787</c:v>
                </c:pt>
                <c:pt idx="15">
                  <c:v>12.4790925390349</c:v>
                </c:pt>
                <c:pt idx="16">
                  <c:v>13.25662969807168</c:v>
                </c:pt>
                <c:pt idx="17">
                  <c:v>14.02733805283196</c:v>
                </c:pt>
                <c:pt idx="18">
                  <c:v>14.81633714119935</c:v>
                </c:pt>
                <c:pt idx="19">
                  <c:v>15.5808232202154</c:v>
                </c:pt>
                <c:pt idx="20">
                  <c:v>16.34899705387713</c:v>
                </c:pt>
                <c:pt idx="21">
                  <c:v>17.134383323898</c:v>
                </c:pt>
                <c:pt idx="22">
                  <c:v>17.91016413270958</c:v>
                </c:pt>
                <c:pt idx="23">
                  <c:v>18.67978293138572</c:v>
                </c:pt>
                <c:pt idx="24">
                  <c:v>19.43168005167528</c:v>
                </c:pt>
                <c:pt idx="25">
                  <c:v>20.21099797765816</c:v>
                </c:pt>
                <c:pt idx="26">
                  <c:v>20.21099797765816</c:v>
                </c:pt>
                <c:pt idx="27">
                  <c:v>21.73850663161427</c:v>
                </c:pt>
                <c:pt idx="28">
                  <c:v>22.44483748386855</c:v>
                </c:pt>
                <c:pt idx="29">
                  <c:v>23.04834316617778</c:v>
                </c:pt>
                <c:pt idx="30">
                  <c:v>23.8489553492572</c:v>
                </c:pt>
                <c:pt idx="31">
                  <c:v>24.52740162420352</c:v>
                </c:pt>
                <c:pt idx="32">
                  <c:v>24.75140426638798</c:v>
                </c:pt>
                <c:pt idx="33">
                  <c:v>25.71767665300205</c:v>
                </c:pt>
                <c:pt idx="34">
                  <c:v>26.35563723894298</c:v>
                </c:pt>
                <c:pt idx="35">
                  <c:v>26.43756719208052</c:v>
                </c:pt>
                <c:pt idx="36">
                  <c:v>49.7847505993631</c:v>
                </c:pt>
                <c:pt idx="37">
                  <c:v>77.9294277614337</c:v>
                </c:pt>
                <c:pt idx="38">
                  <c:v>102.6219795633613</c:v>
                </c:pt>
                <c:pt idx="39">
                  <c:v>127.7309822800507</c:v>
                </c:pt>
                <c:pt idx="40">
                  <c:v>153.6994957772361</c:v>
                </c:pt>
                <c:pt idx="41">
                  <c:v>179.3352610461038</c:v>
                </c:pt>
                <c:pt idx="42">
                  <c:v>207.5343016995461</c:v>
                </c:pt>
                <c:pt idx="43">
                  <c:v>228.6852370052584</c:v>
                </c:pt>
                <c:pt idx="44">
                  <c:v>255.4745695088387</c:v>
                </c:pt>
                <c:pt idx="45">
                  <c:v>278.922790481465</c:v>
                </c:pt>
                <c:pt idx="46">
                  <c:v>303.7782662066713</c:v>
                </c:pt>
                <c:pt idx="47">
                  <c:v>328.6797765025556</c:v>
                </c:pt>
                <c:pt idx="48">
                  <c:v>353.2466585520223</c:v>
                </c:pt>
                <c:pt idx="49">
                  <c:v>377.2594189069492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51692768"/>
        <c:axId val="-951688864"/>
      </c:scatterChart>
      <c:valAx>
        <c:axId val="-951692768"/>
        <c:scaling>
          <c:orientation val="minMax"/>
          <c:max val="540.0"/>
          <c:min val="0.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 dirty="0"/>
                  <a:t>Number of Cores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1688864"/>
        <c:crosses val="autoZero"/>
        <c:crossBetween val="midCat"/>
      </c:valAx>
      <c:valAx>
        <c:axId val="-95168886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 dirty="0"/>
                  <a:t>Speedup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16927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0635166502624672"/>
          <c:y val="0.0339377039372914"/>
          <c:w val="0.189633284120735"/>
          <c:h val="0.2246654288534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44105971128609"/>
          <c:y val="0.0181247715008799"/>
          <c:w val="0.924922736220472"/>
          <c:h val="0.900533994619401"/>
        </c:manualLayout>
      </c:layout>
      <c:scatterChart>
        <c:scatterStyle val="lineMarker"/>
        <c:varyColors val="0"/>
        <c:ser>
          <c:idx val="0"/>
          <c:order val="0"/>
          <c:tx>
            <c:v>H4 (new instructions)</c:v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dLbls>
            <c:dLbl>
              <c:idx val="49"/>
              <c:layout>
                <c:manualLayout>
                  <c:x val="0.0"/>
                  <c:y val="-0.031541521661758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'H4 uniprot_trembl'!$B$3:$AY$3</c:f>
              <c:numCache>
                <c:formatCode>General</c:formatCode>
                <c:ptCount val="5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72.0</c:v>
                </c:pt>
                <c:pt idx="37">
                  <c:v>108.0</c:v>
                </c:pt>
                <c:pt idx="38">
                  <c:v>144.0</c:v>
                </c:pt>
                <c:pt idx="39">
                  <c:v>180.0</c:v>
                </c:pt>
                <c:pt idx="40">
                  <c:v>216.0</c:v>
                </c:pt>
                <c:pt idx="41">
                  <c:v>252.0</c:v>
                </c:pt>
                <c:pt idx="42">
                  <c:v>288.0</c:v>
                </c:pt>
                <c:pt idx="43">
                  <c:v>324.0</c:v>
                </c:pt>
                <c:pt idx="44">
                  <c:v>360.0</c:v>
                </c:pt>
                <c:pt idx="45">
                  <c:v>396.0</c:v>
                </c:pt>
                <c:pt idx="46">
                  <c:v>432.0</c:v>
                </c:pt>
                <c:pt idx="47">
                  <c:v>468.0</c:v>
                </c:pt>
                <c:pt idx="48">
                  <c:v>504.0</c:v>
                </c:pt>
                <c:pt idx="49">
                  <c:v>540.0</c:v>
                </c:pt>
              </c:numCache>
            </c:numRef>
          </c:xVal>
          <c:yVal>
            <c:numRef>
              <c:f>'H4 uniprot_trembl'!$B$180:$AY$180</c:f>
              <c:numCache>
                <c:formatCode>General</c:formatCode>
                <c:ptCount val="50"/>
                <c:pt idx="0">
                  <c:v>1.0</c:v>
                </c:pt>
                <c:pt idx="1">
                  <c:v>1.997580726492793</c:v>
                </c:pt>
                <c:pt idx="2">
                  <c:v>2.978516994503193</c:v>
                </c:pt>
                <c:pt idx="3">
                  <c:v>3.819081983984732</c:v>
                </c:pt>
                <c:pt idx="4">
                  <c:v>3.819081983984732</c:v>
                </c:pt>
                <c:pt idx="5">
                  <c:v>5.471130189920878</c:v>
                </c:pt>
                <c:pt idx="6">
                  <c:v>6.28873279135187</c:v>
                </c:pt>
                <c:pt idx="7">
                  <c:v>7.056550229258808</c:v>
                </c:pt>
                <c:pt idx="8">
                  <c:v>7.799613921190096</c:v>
                </c:pt>
                <c:pt idx="9">
                  <c:v>8.494148821143677</c:v>
                </c:pt>
                <c:pt idx="10">
                  <c:v>9.191736090920537</c:v>
                </c:pt>
                <c:pt idx="11">
                  <c:v>9.829157103307332</c:v>
                </c:pt>
                <c:pt idx="12">
                  <c:v>10.47716170161725</c:v>
                </c:pt>
                <c:pt idx="13">
                  <c:v>11.07451889811772</c:v>
                </c:pt>
                <c:pt idx="14">
                  <c:v>11.70351397100787</c:v>
                </c:pt>
                <c:pt idx="15">
                  <c:v>12.4790925390349</c:v>
                </c:pt>
                <c:pt idx="16">
                  <c:v>13.25662969807168</c:v>
                </c:pt>
                <c:pt idx="17">
                  <c:v>14.02733805283196</c:v>
                </c:pt>
                <c:pt idx="18">
                  <c:v>14.81633714119935</c:v>
                </c:pt>
                <c:pt idx="19">
                  <c:v>15.5808232202154</c:v>
                </c:pt>
                <c:pt idx="20">
                  <c:v>16.34899705387713</c:v>
                </c:pt>
                <c:pt idx="21">
                  <c:v>17.134383323898</c:v>
                </c:pt>
                <c:pt idx="22">
                  <c:v>17.91016413270958</c:v>
                </c:pt>
                <c:pt idx="23">
                  <c:v>18.67978293138572</c:v>
                </c:pt>
                <c:pt idx="24">
                  <c:v>19.43168005167528</c:v>
                </c:pt>
                <c:pt idx="25">
                  <c:v>20.21099797765816</c:v>
                </c:pt>
                <c:pt idx="26">
                  <c:v>20.21099797765816</c:v>
                </c:pt>
                <c:pt idx="27">
                  <c:v>21.73850663161427</c:v>
                </c:pt>
                <c:pt idx="28">
                  <c:v>22.44483748386855</c:v>
                </c:pt>
                <c:pt idx="29">
                  <c:v>23.04834316617778</c:v>
                </c:pt>
                <c:pt idx="30">
                  <c:v>23.8489553492572</c:v>
                </c:pt>
                <c:pt idx="31">
                  <c:v>24.52740162420352</c:v>
                </c:pt>
                <c:pt idx="32">
                  <c:v>24.75140426638798</c:v>
                </c:pt>
                <c:pt idx="33">
                  <c:v>25.71767665300205</c:v>
                </c:pt>
                <c:pt idx="34">
                  <c:v>26.35563723894298</c:v>
                </c:pt>
                <c:pt idx="35">
                  <c:v>26.43756719208052</c:v>
                </c:pt>
                <c:pt idx="36">
                  <c:v>49.78475059936309</c:v>
                </c:pt>
                <c:pt idx="37">
                  <c:v>77.9294277614337</c:v>
                </c:pt>
                <c:pt idx="38">
                  <c:v>102.6219795633613</c:v>
                </c:pt>
                <c:pt idx="39">
                  <c:v>127.7309822800507</c:v>
                </c:pt>
                <c:pt idx="40">
                  <c:v>153.6994957772361</c:v>
                </c:pt>
                <c:pt idx="41">
                  <c:v>179.3352610461038</c:v>
                </c:pt>
                <c:pt idx="42">
                  <c:v>207.5343016995461</c:v>
                </c:pt>
                <c:pt idx="43">
                  <c:v>228.6852370052584</c:v>
                </c:pt>
                <c:pt idx="44">
                  <c:v>255.4745695088387</c:v>
                </c:pt>
                <c:pt idx="45">
                  <c:v>278.922790481465</c:v>
                </c:pt>
                <c:pt idx="46">
                  <c:v>303.7782662066712</c:v>
                </c:pt>
                <c:pt idx="47">
                  <c:v>328.6797765025556</c:v>
                </c:pt>
                <c:pt idx="48">
                  <c:v>353.2466585520222</c:v>
                </c:pt>
                <c:pt idx="49">
                  <c:v>377.2594189069492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48336336"/>
        <c:axId val="-950964032"/>
      </c:scatterChart>
      <c:valAx>
        <c:axId val="-948336336"/>
        <c:scaling>
          <c:orientation val="minMax"/>
          <c:max val="540.0"/>
          <c:min val="0.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 dirty="0"/>
                  <a:t>Number of Cores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0964032"/>
        <c:crosses val="autoZero"/>
        <c:crossBetween val="midCat"/>
      </c:valAx>
      <c:valAx>
        <c:axId val="-95096403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 dirty="0"/>
                  <a:t>Speedup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48336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0635166502624672"/>
          <c:y val="0.0339377039372914"/>
          <c:w val="0.189633284120735"/>
          <c:h val="0.2246654288534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78621155767851"/>
          <c:y val="0.0348498845265589"/>
          <c:w val="0.919948833410042"/>
          <c:h val="0.866539797421396"/>
        </c:manualLayout>
      </c:layout>
      <c:scatterChart>
        <c:scatterStyle val="lineMarker"/>
        <c:varyColors val="0"/>
        <c:ser>
          <c:idx val="0"/>
          <c:order val="0"/>
          <c:tx>
            <c:v>H4 vs. H3</c:v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Comparison!$B$54:$AY$54</c:f>
              <c:numCache>
                <c:formatCode>General</c:formatCode>
                <c:ptCount val="5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72.0</c:v>
                </c:pt>
                <c:pt idx="37">
                  <c:v>108.0</c:v>
                </c:pt>
                <c:pt idx="38">
                  <c:v>144.0</c:v>
                </c:pt>
                <c:pt idx="39">
                  <c:v>180.0</c:v>
                </c:pt>
                <c:pt idx="40">
                  <c:v>216.0</c:v>
                </c:pt>
                <c:pt idx="41">
                  <c:v>252.0</c:v>
                </c:pt>
                <c:pt idx="42">
                  <c:v>288.0</c:v>
                </c:pt>
                <c:pt idx="43">
                  <c:v>324.0</c:v>
                </c:pt>
                <c:pt idx="44">
                  <c:v>360.0</c:v>
                </c:pt>
                <c:pt idx="45">
                  <c:v>396.0</c:v>
                </c:pt>
                <c:pt idx="46">
                  <c:v>432.0</c:v>
                </c:pt>
                <c:pt idx="47">
                  <c:v>468.0</c:v>
                </c:pt>
                <c:pt idx="48">
                  <c:v>504.0</c:v>
                </c:pt>
                <c:pt idx="49">
                  <c:v>540.0</c:v>
                </c:pt>
              </c:numCache>
            </c:numRef>
          </c:xVal>
          <c:yVal>
            <c:numRef>
              <c:f>Comparison!$B$55:$AY$55</c:f>
              <c:numCache>
                <c:formatCode>General</c:formatCode>
                <c:ptCount val="50"/>
                <c:pt idx="0">
                  <c:v>1.736216369686777</c:v>
                </c:pt>
                <c:pt idx="1">
                  <c:v>1.724793972551927</c:v>
                </c:pt>
                <c:pt idx="2">
                  <c:v>1.72289848808075</c:v>
                </c:pt>
                <c:pt idx="3">
                  <c:v>1.667822673552874</c:v>
                </c:pt>
                <c:pt idx="4">
                  <c:v>1.377739229047198</c:v>
                </c:pt>
                <c:pt idx="5">
                  <c:v>1.686980531104316</c:v>
                </c:pt>
                <c:pt idx="6">
                  <c:v>1.685528196185282</c:v>
                </c:pt>
                <c:pt idx="7">
                  <c:v>1.675887787782815</c:v>
                </c:pt>
                <c:pt idx="8">
                  <c:v>1.673000033081431</c:v>
                </c:pt>
                <c:pt idx="9">
                  <c:v>1.66121330464733</c:v>
                </c:pt>
                <c:pt idx="10">
                  <c:v>1.662357991312756</c:v>
                </c:pt>
                <c:pt idx="11">
                  <c:v>1.651747172813417</c:v>
                </c:pt>
                <c:pt idx="12">
                  <c:v>1.6542145723018</c:v>
                </c:pt>
                <c:pt idx="13">
                  <c:v>1.648532023605817</c:v>
                </c:pt>
                <c:pt idx="14">
                  <c:v>1.655207649223184</c:v>
                </c:pt>
                <c:pt idx="15">
                  <c:v>1.678149590008235</c:v>
                </c:pt>
                <c:pt idx="16">
                  <c:v>1.700539944066291</c:v>
                </c:pt>
                <c:pt idx="17">
                  <c:v>1.718456444873235</c:v>
                </c:pt>
                <c:pt idx="18">
                  <c:v>1.724948092105903</c:v>
                </c:pt>
                <c:pt idx="19">
                  <c:v>1.724018486366141</c:v>
                </c:pt>
                <c:pt idx="20">
                  <c:v>1.732881635709523</c:v>
                </c:pt>
                <c:pt idx="21">
                  <c:v>1.730692410812376</c:v>
                </c:pt>
                <c:pt idx="22">
                  <c:v>1.735352435999335</c:v>
                </c:pt>
                <c:pt idx="23">
                  <c:v>1.733210413465821</c:v>
                </c:pt>
                <c:pt idx="24">
                  <c:v>1.736569344686917</c:v>
                </c:pt>
                <c:pt idx="25">
                  <c:v>1.742031412823762</c:v>
                </c:pt>
                <c:pt idx="26">
                  <c:v>1.676593053217877</c:v>
                </c:pt>
                <c:pt idx="27">
                  <c:v>1.760147905406833</c:v>
                </c:pt>
                <c:pt idx="28">
                  <c:v>1.773744026547173</c:v>
                </c:pt>
                <c:pt idx="29">
                  <c:v>1.751541346700754</c:v>
                </c:pt>
                <c:pt idx="30">
                  <c:v>1.789666485268089</c:v>
                </c:pt>
                <c:pt idx="31">
                  <c:v>1.757198825901306</c:v>
                </c:pt>
                <c:pt idx="32">
                  <c:v>1.764929848550854</c:v>
                </c:pt>
                <c:pt idx="33">
                  <c:v>1.809903112612273</c:v>
                </c:pt>
                <c:pt idx="34">
                  <c:v>1.774846230254187</c:v>
                </c:pt>
                <c:pt idx="35">
                  <c:v>1.824048313329287</c:v>
                </c:pt>
                <c:pt idx="36">
                  <c:v>1.722666036333428</c:v>
                </c:pt>
                <c:pt idx="37">
                  <c:v>1.833142607942752</c:v>
                </c:pt>
                <c:pt idx="38">
                  <c:v>1.822240642945841</c:v>
                </c:pt>
                <c:pt idx="39">
                  <c:v>1.828913557275019</c:v>
                </c:pt>
                <c:pt idx="40">
                  <c:v>1.901247425241393</c:v>
                </c:pt>
                <c:pt idx="41">
                  <c:v>1.903211648154519</c:v>
                </c:pt>
                <c:pt idx="42">
                  <c:v>1.92120521942161</c:v>
                </c:pt>
                <c:pt idx="43">
                  <c:v>1.925787399374014</c:v>
                </c:pt>
                <c:pt idx="44">
                  <c:v>1.962898064457795</c:v>
                </c:pt>
                <c:pt idx="45">
                  <c:v>1.954248435524796</c:v>
                </c:pt>
                <c:pt idx="46">
                  <c:v>1.978737113545311</c:v>
                </c:pt>
                <c:pt idx="47">
                  <c:v>1.975256014648378</c:v>
                </c:pt>
                <c:pt idx="48">
                  <c:v>1.989860960583791</c:v>
                </c:pt>
                <c:pt idx="49">
                  <c:v>1.97650665513669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49974448"/>
        <c:axId val="-949970416"/>
      </c:scatterChart>
      <c:valAx>
        <c:axId val="-949974448"/>
        <c:scaling>
          <c:orientation val="minMax"/>
          <c:max val="540.0"/>
          <c:min val="0.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 dirty="0"/>
                  <a:t>Number of </a:t>
                </a:r>
                <a:r>
                  <a:rPr lang="en-US" sz="1400" baseline="0" dirty="0" smtClean="0"/>
                  <a:t>Cores</a:t>
                </a:r>
                <a:endParaRPr lang="en-US" sz="1400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49970416"/>
        <c:crosses val="autoZero"/>
        <c:crossBetween val="midCat"/>
      </c:valAx>
      <c:valAx>
        <c:axId val="-949970416"/>
        <c:scaling>
          <c:orientation val="minMax"/>
          <c:max val="2.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 dirty="0"/>
                  <a:t>Speedup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499744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0.10198</cdr:x>
      <cdr:y>0.05876</cdr:y>
    </cdr:from>
    <cdr:to>
      <cdr:x>0.25156</cdr:x>
      <cdr:y>0.26289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243331" y="361950"/>
          <a:ext cx="1823719" cy="12573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dirty="0" smtClean="0">
              <a:solidFill>
                <a:schemeClr val="tx1"/>
              </a:solidFill>
            </a:rPr>
            <a:t>Mean: 0.72 s</a:t>
          </a:r>
        </a:p>
        <a:p xmlns:a="http://schemas.openxmlformats.org/drawingml/2006/main">
          <a:r>
            <a:rPr lang="en-US" sz="1400" dirty="0" smtClean="0">
              <a:solidFill>
                <a:schemeClr val="tx1"/>
              </a:solidFill>
            </a:rPr>
            <a:t>Median: 0.55 s</a:t>
          </a:r>
        </a:p>
        <a:p xmlns:a="http://schemas.openxmlformats.org/drawingml/2006/main">
          <a:r>
            <a:rPr lang="en-US" sz="1400" dirty="0" smtClean="0">
              <a:solidFill>
                <a:schemeClr val="tx1"/>
              </a:solidFill>
            </a:rPr>
            <a:t>Std. Dev.: 0.67 s </a:t>
          </a:r>
          <a:endParaRPr lang="en-US" sz="1400" dirty="0">
            <a:solidFill>
              <a:schemeClr val="tx1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0.07354</cdr:x>
      <cdr:y>0.92364</cdr:y>
    </cdr:from>
    <cdr:to>
      <cdr:x>0.14854</cdr:x>
      <cdr:y>0.97025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896587" y="5530241"/>
          <a:ext cx="914400" cy="2790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dirty="0" smtClean="0">
              <a:solidFill>
                <a:schemeClr val="tx1"/>
              </a:solidFill>
            </a:rPr>
            <a:t>One Computer</a:t>
          </a:r>
          <a:endParaRPr lang="en-US" sz="1400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0.9212</cdr:x>
      <cdr:y>0.76937</cdr:y>
    </cdr:from>
    <cdr:to>
      <cdr:x>0.9962</cdr:x>
      <cdr:y>0.81598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1231216" y="4606568"/>
          <a:ext cx="914400" cy="2790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 smtClean="0">
              <a:solidFill>
                <a:schemeClr val="tx1"/>
              </a:solidFill>
            </a:rPr>
            <a:t>   Fifteen</a:t>
          </a:r>
        </a:p>
        <a:p xmlns:a="http://schemas.openxmlformats.org/drawingml/2006/main">
          <a:r>
            <a:rPr lang="en-US" sz="1400" dirty="0" smtClean="0">
              <a:solidFill>
                <a:schemeClr val="tx1"/>
              </a:solidFill>
            </a:rPr>
            <a:t>Computers</a:t>
          </a:r>
          <a:endParaRPr lang="en-US" sz="1400" dirty="0">
            <a:solidFill>
              <a:schemeClr val="tx1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12688-8E35-CA4B-B576-BA5244C40734}" type="datetimeFigureOut">
              <a:rPr lang="en-US" smtClean="0"/>
              <a:t>5/23/17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2F379-BBDA-4C4C-8388-62C24397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82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2F379-BBDA-4C4C-8388-62C243978C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75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2F379-BBDA-4C4C-8388-62C243978CC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42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F4F7-D7BF-9146-8E12-4D8712091BAE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0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F4F7-D7BF-9146-8E12-4D8712091BAE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7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F4F7-D7BF-9146-8E12-4D8712091BAE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6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F4F7-D7BF-9146-8E12-4D8712091BAE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5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F4F7-D7BF-9146-8E12-4D8712091BAE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7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F4F7-D7BF-9146-8E12-4D8712091BAE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2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F4F7-D7BF-9146-8E12-4D8712091BAE}" type="datetimeFigureOut">
              <a:rPr lang="en-US" smtClean="0"/>
              <a:t>5/23/17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1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F4F7-D7BF-9146-8E12-4D8712091BAE}" type="datetimeFigureOut">
              <a:rPr lang="en-US" smtClean="0"/>
              <a:t>5/23/17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6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F4F7-D7BF-9146-8E12-4D8712091BAE}" type="datetimeFigureOut">
              <a:rPr lang="en-US" smtClean="0"/>
              <a:t>5/23/17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F4F7-D7BF-9146-8E12-4D8712091BAE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8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F4F7-D7BF-9146-8E12-4D8712091BAE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6F4F7-D7BF-9146-8E12-4D8712091BAE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88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1999693"/>
            <a:ext cx="9144000" cy="2387600"/>
          </a:xfrm>
        </p:spPr>
        <p:txBody>
          <a:bodyPr/>
          <a:lstStyle/>
          <a:p>
            <a:r>
              <a:rPr lang="en-US" dirty="0" smtClean="0"/>
              <a:t>Sub-Second Homology </a:t>
            </a:r>
            <a:r>
              <a:rPr lang="en-US" smtClean="0"/>
              <a:t>Searches with HMMER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1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Queue + Work Stealing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67860" y="2930259"/>
            <a:ext cx="330741" cy="303503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5906" y="1959428"/>
            <a:ext cx="814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</a:p>
          <a:p>
            <a:r>
              <a:rPr lang="en-US" dirty="0" smtClean="0"/>
              <a:t>Work</a:t>
            </a:r>
          </a:p>
          <a:p>
            <a:r>
              <a:rPr lang="en-US" dirty="0" smtClean="0"/>
              <a:t>Queue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594759" y="1676620"/>
            <a:ext cx="3776354" cy="969385"/>
            <a:chOff x="3194463" y="1536309"/>
            <a:chExt cx="3776354" cy="969385"/>
          </a:xfrm>
        </p:grpSpPr>
        <p:sp>
          <p:nvSpPr>
            <p:cNvPr id="6" name="Rectangle 5"/>
            <p:cNvSpPr/>
            <p:nvPr/>
          </p:nvSpPr>
          <p:spPr>
            <a:xfrm>
              <a:off x="3194463" y="1536309"/>
              <a:ext cx="3776354" cy="96938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530851" y="1643326"/>
              <a:ext cx="330741" cy="69369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43532" y="1690688"/>
              <a:ext cx="8146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</a:t>
              </a:r>
            </a:p>
            <a:p>
              <a:r>
                <a:rPr lang="en-US" dirty="0" smtClean="0"/>
                <a:t>Queue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84761" y="1860015"/>
              <a:ext cx="622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Core</a:t>
              </a:r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746670" y="1669471"/>
            <a:ext cx="3776354" cy="969385"/>
            <a:chOff x="3194463" y="1536309"/>
            <a:chExt cx="3776354" cy="969385"/>
          </a:xfrm>
        </p:grpSpPr>
        <p:sp>
          <p:nvSpPr>
            <p:cNvPr id="12" name="Rectangle 11"/>
            <p:cNvSpPr/>
            <p:nvPr/>
          </p:nvSpPr>
          <p:spPr>
            <a:xfrm>
              <a:off x="3194463" y="1536309"/>
              <a:ext cx="3776354" cy="96938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530851" y="1643326"/>
              <a:ext cx="330741" cy="69369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43532" y="1690688"/>
              <a:ext cx="8146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</a:t>
              </a:r>
            </a:p>
            <a:p>
              <a:r>
                <a:rPr lang="en-US" dirty="0" smtClean="0"/>
                <a:t>Queue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84761" y="1860015"/>
              <a:ext cx="622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Core</a:t>
              </a:r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594759" y="2868111"/>
            <a:ext cx="3776354" cy="969385"/>
            <a:chOff x="3194463" y="1536309"/>
            <a:chExt cx="3776354" cy="969385"/>
          </a:xfrm>
        </p:grpSpPr>
        <p:sp>
          <p:nvSpPr>
            <p:cNvPr id="17" name="Rectangle 16"/>
            <p:cNvSpPr/>
            <p:nvPr/>
          </p:nvSpPr>
          <p:spPr>
            <a:xfrm>
              <a:off x="3194463" y="1536309"/>
              <a:ext cx="3776354" cy="96938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530851" y="1643326"/>
              <a:ext cx="330741" cy="69369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43532" y="1690688"/>
              <a:ext cx="8146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</a:t>
              </a:r>
            </a:p>
            <a:p>
              <a:r>
                <a:rPr lang="en-US" dirty="0" smtClean="0"/>
                <a:t>Queue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84761" y="1860015"/>
              <a:ext cx="622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Core</a:t>
              </a:r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746670" y="2860962"/>
            <a:ext cx="3776354" cy="969385"/>
            <a:chOff x="3194463" y="1536309"/>
            <a:chExt cx="3776354" cy="969385"/>
          </a:xfrm>
        </p:grpSpPr>
        <p:sp>
          <p:nvSpPr>
            <p:cNvPr id="22" name="Rectangle 21"/>
            <p:cNvSpPr/>
            <p:nvPr/>
          </p:nvSpPr>
          <p:spPr>
            <a:xfrm>
              <a:off x="3194463" y="1536309"/>
              <a:ext cx="3776354" cy="96938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530851" y="1643326"/>
              <a:ext cx="330741" cy="69369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43532" y="1690688"/>
              <a:ext cx="8146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</a:t>
              </a:r>
            </a:p>
            <a:p>
              <a:r>
                <a:rPr lang="en-US" dirty="0" smtClean="0"/>
                <a:t>Queue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84761" y="1860015"/>
              <a:ext cx="622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Core</a:t>
              </a:r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594759" y="4052453"/>
            <a:ext cx="3776354" cy="969385"/>
            <a:chOff x="3194463" y="1536309"/>
            <a:chExt cx="3776354" cy="969385"/>
          </a:xfrm>
        </p:grpSpPr>
        <p:sp>
          <p:nvSpPr>
            <p:cNvPr id="27" name="Rectangle 26"/>
            <p:cNvSpPr/>
            <p:nvPr/>
          </p:nvSpPr>
          <p:spPr>
            <a:xfrm>
              <a:off x="3194463" y="1536309"/>
              <a:ext cx="3776354" cy="96938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530851" y="1643326"/>
              <a:ext cx="330741" cy="69369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43532" y="1690688"/>
              <a:ext cx="8146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</a:t>
              </a:r>
            </a:p>
            <a:p>
              <a:r>
                <a:rPr lang="en-US" dirty="0" smtClean="0"/>
                <a:t>Queue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84761" y="1860015"/>
              <a:ext cx="622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Core</a:t>
              </a:r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594759" y="5243944"/>
            <a:ext cx="3776354" cy="969385"/>
            <a:chOff x="3194463" y="1536309"/>
            <a:chExt cx="3776354" cy="969385"/>
          </a:xfrm>
        </p:grpSpPr>
        <p:sp>
          <p:nvSpPr>
            <p:cNvPr id="32" name="Rectangle 31"/>
            <p:cNvSpPr/>
            <p:nvPr/>
          </p:nvSpPr>
          <p:spPr>
            <a:xfrm>
              <a:off x="3194463" y="1536309"/>
              <a:ext cx="3776354" cy="96938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530851" y="1643326"/>
              <a:ext cx="330741" cy="69369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43532" y="1690688"/>
              <a:ext cx="8146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</a:t>
              </a:r>
            </a:p>
            <a:p>
              <a:r>
                <a:rPr lang="en-US" dirty="0" smtClean="0"/>
                <a:t>Queue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84761" y="1860015"/>
              <a:ext cx="622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Core</a:t>
              </a:r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746670" y="5236795"/>
            <a:ext cx="3776354" cy="969385"/>
            <a:chOff x="3194463" y="1536309"/>
            <a:chExt cx="3776354" cy="969385"/>
          </a:xfrm>
        </p:grpSpPr>
        <p:sp>
          <p:nvSpPr>
            <p:cNvPr id="37" name="Rectangle 36"/>
            <p:cNvSpPr/>
            <p:nvPr/>
          </p:nvSpPr>
          <p:spPr>
            <a:xfrm>
              <a:off x="3194463" y="1536309"/>
              <a:ext cx="3776354" cy="96938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530851" y="1643326"/>
              <a:ext cx="330741" cy="69369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43532" y="1690688"/>
              <a:ext cx="8146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</a:t>
              </a:r>
            </a:p>
            <a:p>
              <a:r>
                <a:rPr lang="en-US" dirty="0" smtClean="0"/>
                <a:t>Queue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784761" y="1860015"/>
              <a:ext cx="622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Core</a:t>
              </a:r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46670" y="4021623"/>
            <a:ext cx="3776354" cy="969385"/>
            <a:chOff x="3194463" y="1536309"/>
            <a:chExt cx="3776354" cy="969385"/>
          </a:xfrm>
        </p:grpSpPr>
        <p:sp>
          <p:nvSpPr>
            <p:cNvPr id="42" name="Rectangle 41"/>
            <p:cNvSpPr/>
            <p:nvPr/>
          </p:nvSpPr>
          <p:spPr>
            <a:xfrm>
              <a:off x="3194463" y="1536309"/>
              <a:ext cx="3776354" cy="96938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3530851" y="1643326"/>
              <a:ext cx="330741" cy="69369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43532" y="1690688"/>
              <a:ext cx="8146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</a:t>
              </a:r>
            </a:p>
            <a:p>
              <a:r>
                <a:rPr lang="en-US" dirty="0" smtClean="0"/>
                <a:t>Queue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784761" y="1860015"/>
              <a:ext cx="622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Core</a:t>
              </a:r>
              <a:endParaRPr lang="en-US"/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 flipH="1">
            <a:off x="698601" y="1959428"/>
            <a:ext cx="2232546" cy="13775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56118" y="1902074"/>
            <a:ext cx="944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</a:t>
            </a:r>
          </a:p>
          <a:p>
            <a:r>
              <a:rPr lang="en-US" dirty="0" smtClean="0"/>
              <a:t>Request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698601" y="2303814"/>
            <a:ext cx="2232546" cy="13650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219202" y="3282540"/>
            <a:ext cx="777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</a:t>
            </a:r>
          </a:p>
          <a:p>
            <a:r>
              <a:rPr lang="en-US" dirty="0" smtClean="0"/>
              <a:t>Chunk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3261888" y="1902074"/>
            <a:ext cx="4821170" cy="12211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261888" y="2274258"/>
            <a:ext cx="4821170" cy="122113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667587" y="3221247"/>
            <a:ext cx="777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</a:t>
            </a:r>
          </a:p>
          <a:p>
            <a:r>
              <a:rPr lang="en-US" dirty="0" smtClean="0"/>
              <a:t>Chunk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711160" y="2161312"/>
            <a:ext cx="686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</a:t>
            </a:r>
          </a:p>
          <a:p>
            <a:r>
              <a:rPr lang="en-US" dirty="0" smtClean="0"/>
              <a:t>Steal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4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Isn’t That Good Enough?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Challenge</a:t>
            </a:r>
            <a:r>
              <a:rPr lang="en-US" dirty="0" smtClean="0"/>
              <a:t>: Long comparisons highly clustered in database</a:t>
            </a:r>
          </a:p>
          <a:p>
            <a:r>
              <a:rPr lang="en-US" dirty="0" smtClean="0"/>
              <a:t>Database currently sorted alphabetically, names biologically relevant</a:t>
            </a:r>
          </a:p>
          <a:p>
            <a:r>
              <a:rPr lang="en-US" dirty="0" smtClean="0"/>
              <a:t>Will get worse when database re-</a:t>
            </a:r>
            <a:r>
              <a:rPr lang="en-US" dirty="0" err="1" smtClean="0"/>
              <a:t>orged</a:t>
            </a:r>
            <a:r>
              <a:rPr lang="en-US" dirty="0" smtClean="0"/>
              <a:t> to sort by phylogeny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 smtClean="0"/>
              <a:t>Effect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Thread A gets chunk containing many long comparisons, which takes long time to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Other threads process chunks until all other work is done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Work that gets stolen at the end consists of long-running, variable-latency comparisons, leads to idle cores waiting for last comparison to finish</a:t>
            </a:r>
          </a:p>
        </p:txBody>
      </p:sp>
    </p:spTree>
    <p:extLst>
      <p:ext uri="{BB962C8B-B14F-4D97-AF65-F5344CB8AC3E}">
        <p14:creationId xmlns:p14="http://schemas.microsoft.com/office/powerpoint/2010/main" val="38016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Elbow Connector 68"/>
          <p:cNvCxnSpPr/>
          <p:nvPr/>
        </p:nvCxnSpPr>
        <p:spPr>
          <a:xfrm rot="16200000" flipH="1">
            <a:off x="4218200" y="2825840"/>
            <a:ext cx="1145969" cy="384263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Filter/Main-Stage Split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509155" y="2796639"/>
            <a:ext cx="777833" cy="1401288"/>
            <a:chOff x="967839" y="1989117"/>
            <a:chExt cx="777833" cy="1401288"/>
          </a:xfrm>
        </p:grpSpPr>
        <p:sp>
          <p:nvSpPr>
            <p:cNvPr id="4" name="Rectangle 3"/>
            <p:cNvSpPr/>
            <p:nvPr/>
          </p:nvSpPr>
          <p:spPr>
            <a:xfrm>
              <a:off x="967839" y="1989117"/>
              <a:ext cx="777833" cy="140128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122217" y="2196935"/>
              <a:ext cx="469075" cy="985652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80593" y="2505095"/>
              <a:ext cx="752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480948" y="2796639"/>
            <a:ext cx="777833" cy="1401288"/>
            <a:chOff x="967839" y="1989117"/>
            <a:chExt cx="777833" cy="1401288"/>
          </a:xfrm>
        </p:grpSpPr>
        <p:sp>
          <p:nvSpPr>
            <p:cNvPr id="9" name="Rectangle 8"/>
            <p:cNvSpPr/>
            <p:nvPr/>
          </p:nvSpPr>
          <p:spPr>
            <a:xfrm>
              <a:off x="967839" y="1989117"/>
              <a:ext cx="777833" cy="140128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122217" y="2196935"/>
              <a:ext cx="469075" cy="985652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980593" y="2505095"/>
              <a:ext cx="752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452741" y="2796639"/>
            <a:ext cx="777833" cy="1401288"/>
            <a:chOff x="967839" y="1989117"/>
            <a:chExt cx="777833" cy="1401288"/>
          </a:xfrm>
        </p:grpSpPr>
        <p:sp>
          <p:nvSpPr>
            <p:cNvPr id="13" name="Rectangle 12"/>
            <p:cNvSpPr/>
            <p:nvPr/>
          </p:nvSpPr>
          <p:spPr>
            <a:xfrm>
              <a:off x="967839" y="1989117"/>
              <a:ext cx="777833" cy="140128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122217" y="2196935"/>
              <a:ext cx="469075" cy="985652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980593" y="2505095"/>
              <a:ext cx="752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Filters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24534" y="2796639"/>
            <a:ext cx="777833" cy="1401288"/>
            <a:chOff x="967839" y="1989117"/>
            <a:chExt cx="777833" cy="1401288"/>
          </a:xfrm>
        </p:grpSpPr>
        <p:sp>
          <p:nvSpPr>
            <p:cNvPr id="17" name="Rectangle 16"/>
            <p:cNvSpPr/>
            <p:nvPr/>
          </p:nvSpPr>
          <p:spPr>
            <a:xfrm>
              <a:off x="967839" y="1989117"/>
              <a:ext cx="777833" cy="140128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122217" y="2196935"/>
              <a:ext cx="469075" cy="985652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980593" y="2505095"/>
              <a:ext cx="752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Filters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396327" y="2796638"/>
            <a:ext cx="777833" cy="1401288"/>
            <a:chOff x="967839" y="1989117"/>
            <a:chExt cx="777833" cy="1401288"/>
          </a:xfrm>
        </p:grpSpPr>
        <p:sp>
          <p:nvSpPr>
            <p:cNvPr id="21" name="Rectangle 20"/>
            <p:cNvSpPr/>
            <p:nvPr/>
          </p:nvSpPr>
          <p:spPr>
            <a:xfrm>
              <a:off x="967839" y="1989117"/>
              <a:ext cx="777833" cy="140128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122217" y="2196935"/>
              <a:ext cx="469075" cy="985652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980593" y="2505095"/>
              <a:ext cx="752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Filters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23588" y="2796638"/>
            <a:ext cx="777833" cy="1401288"/>
            <a:chOff x="967839" y="1989117"/>
            <a:chExt cx="777833" cy="1401288"/>
          </a:xfrm>
        </p:grpSpPr>
        <p:sp>
          <p:nvSpPr>
            <p:cNvPr id="25" name="Rectangle 24"/>
            <p:cNvSpPr/>
            <p:nvPr/>
          </p:nvSpPr>
          <p:spPr>
            <a:xfrm>
              <a:off x="967839" y="1989117"/>
              <a:ext cx="777833" cy="140128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122217" y="2196935"/>
              <a:ext cx="469075" cy="985652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980593" y="2505095"/>
              <a:ext cx="752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Filters</a:t>
              </a:r>
            </a:p>
          </p:txBody>
        </p:sp>
      </p:grpSp>
      <p:cxnSp>
        <p:nvCxnSpPr>
          <p:cNvPr id="29" name="Elbow Connector 28"/>
          <p:cNvCxnSpPr/>
          <p:nvPr/>
        </p:nvCxnSpPr>
        <p:spPr>
          <a:xfrm>
            <a:off x="1377353" y="2054702"/>
            <a:ext cx="5462833" cy="949753"/>
          </a:xfrm>
          <a:prstGeom prst="bentConnector3">
            <a:avLst>
              <a:gd name="adj1" fmla="val 9999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91318" y="172963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Sequences</a:t>
            </a:r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5896098" y="2054702"/>
            <a:ext cx="11875" cy="9497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4912430" y="2054700"/>
            <a:ext cx="11875" cy="9497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3934699" y="2054699"/>
            <a:ext cx="11875" cy="9497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990611" y="2054698"/>
            <a:ext cx="11875" cy="9497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997050" y="2054698"/>
            <a:ext cx="11875" cy="9497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>
            <a:off x="1371415" y="2529574"/>
            <a:ext cx="5249077" cy="474877"/>
          </a:xfrm>
          <a:prstGeom prst="bentConnector3">
            <a:avLst>
              <a:gd name="adj1" fmla="val 9999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263381" y="221562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HMMs</a:t>
            </a: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06062" y="3174114"/>
            <a:ext cx="1104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Front-End</a:t>
            </a:r>
            <a:endParaRPr lang="en-US" dirty="0" smtClean="0"/>
          </a:p>
          <a:p>
            <a:r>
              <a:rPr lang="en-US" dirty="0" smtClean="0"/>
              <a:t>Threads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5701132" y="2529574"/>
            <a:ext cx="1006" cy="474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4701590" y="2529570"/>
            <a:ext cx="1006" cy="474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3739302" y="2529569"/>
            <a:ext cx="1006" cy="474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2759892" y="2529569"/>
            <a:ext cx="1006" cy="474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797027" y="2524351"/>
            <a:ext cx="1006" cy="474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712503" y="4939862"/>
            <a:ext cx="1401311" cy="5640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cxnSp>
        <p:nvCxnSpPr>
          <p:cNvPr id="62" name="Elbow Connector 61"/>
          <p:cNvCxnSpPr>
            <a:stCxn id="21" idx="2"/>
          </p:cNvCxnSpPr>
          <p:nvPr/>
        </p:nvCxnSpPr>
        <p:spPr>
          <a:xfrm rot="16200000" flipH="1">
            <a:off x="5830268" y="4152901"/>
            <a:ext cx="837211" cy="927259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6200000" flipH="1">
            <a:off x="5293901" y="3711539"/>
            <a:ext cx="938152" cy="189905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13" idx="2"/>
            <a:endCxn id="58" idx="1"/>
          </p:cNvCxnSpPr>
          <p:nvPr/>
        </p:nvCxnSpPr>
        <p:spPr>
          <a:xfrm rot="16200000" flipH="1">
            <a:off x="4765093" y="3274491"/>
            <a:ext cx="1023974" cy="2870845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4" idx="2"/>
          </p:cNvCxnSpPr>
          <p:nvPr/>
        </p:nvCxnSpPr>
        <p:spPr>
          <a:xfrm rot="16200000" flipH="1">
            <a:off x="3693708" y="2402290"/>
            <a:ext cx="1223158" cy="4814431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5" idx="2"/>
          </p:cNvCxnSpPr>
          <p:nvPr/>
        </p:nvCxnSpPr>
        <p:spPr>
          <a:xfrm flipH="1">
            <a:off x="6712503" y="4197926"/>
            <a:ext cx="2" cy="7419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16200000">
            <a:off x="1395582" y="4523271"/>
            <a:ext cx="695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Pass?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 rot="16200000">
            <a:off x="2340998" y="4484697"/>
            <a:ext cx="70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Pass?</a:t>
            </a:r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 rot="16200000">
            <a:off x="3309476" y="4523271"/>
            <a:ext cx="695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Pass?</a:t>
            </a:r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 rot="16200000">
            <a:off x="4297879" y="4531416"/>
            <a:ext cx="695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Pass?</a:t>
            </a:r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 rot="16200000">
            <a:off x="5286282" y="4519046"/>
            <a:ext cx="695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Pass?</a:t>
            </a:r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 rot="16200000">
            <a:off x="6195838" y="4484697"/>
            <a:ext cx="695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Pass?</a:t>
            </a:r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8797225" y="2796638"/>
            <a:ext cx="777833" cy="1401288"/>
            <a:chOff x="967839" y="1989117"/>
            <a:chExt cx="777833" cy="1401288"/>
          </a:xfrm>
        </p:grpSpPr>
        <p:sp>
          <p:nvSpPr>
            <p:cNvPr id="81" name="Rectangle 80"/>
            <p:cNvSpPr/>
            <p:nvPr/>
          </p:nvSpPr>
          <p:spPr>
            <a:xfrm>
              <a:off x="967839" y="1989117"/>
              <a:ext cx="777833" cy="140128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1122217" y="2196935"/>
              <a:ext cx="469075" cy="985652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 rot="16200000">
              <a:off x="996721" y="2366596"/>
              <a:ext cx="7200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</a:t>
              </a:r>
            </a:p>
            <a:p>
              <a:r>
                <a:rPr lang="en-US" dirty="0" smtClean="0"/>
                <a:t>Stage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9801101" y="2796638"/>
            <a:ext cx="777833" cy="1401288"/>
            <a:chOff x="967839" y="1989117"/>
            <a:chExt cx="777833" cy="1401288"/>
          </a:xfrm>
        </p:grpSpPr>
        <p:sp>
          <p:nvSpPr>
            <p:cNvPr id="85" name="Rectangle 84"/>
            <p:cNvSpPr/>
            <p:nvPr/>
          </p:nvSpPr>
          <p:spPr>
            <a:xfrm>
              <a:off x="967839" y="1989117"/>
              <a:ext cx="777833" cy="140128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1122217" y="2196935"/>
              <a:ext cx="469075" cy="985652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 rot="16200000">
              <a:off x="996721" y="2366596"/>
              <a:ext cx="7200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</a:t>
              </a:r>
            </a:p>
            <a:p>
              <a:r>
                <a:rPr lang="en-US" dirty="0" smtClean="0"/>
                <a:t>Stage</a:t>
              </a:r>
            </a:p>
          </p:txBody>
        </p:sp>
      </p:grpSp>
      <p:cxnSp>
        <p:nvCxnSpPr>
          <p:cNvPr id="89" name="Elbow Connector 88"/>
          <p:cNvCxnSpPr>
            <a:endCxn id="81" idx="2"/>
          </p:cNvCxnSpPr>
          <p:nvPr/>
        </p:nvCxnSpPr>
        <p:spPr>
          <a:xfrm flipV="1">
            <a:off x="8113814" y="4197926"/>
            <a:ext cx="1072328" cy="86613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endCxn id="85" idx="2"/>
          </p:cNvCxnSpPr>
          <p:nvPr/>
        </p:nvCxnSpPr>
        <p:spPr>
          <a:xfrm flipV="1">
            <a:off x="8113814" y="4197926"/>
            <a:ext cx="2076204" cy="117565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1" idx="0"/>
          </p:cNvCxnSpPr>
          <p:nvPr/>
        </p:nvCxnSpPr>
        <p:spPr>
          <a:xfrm flipH="1" flipV="1">
            <a:off x="9186140" y="1983179"/>
            <a:ext cx="2" cy="81345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 flipV="1">
            <a:off x="10190016" y="1983178"/>
            <a:ext cx="2" cy="81345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903049" y="169460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Hit?</a:t>
            </a:r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9906925" y="169507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Hit?</a:t>
            </a:r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10667561" y="3174115"/>
            <a:ext cx="104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Back-End</a:t>
            </a:r>
          </a:p>
          <a:p>
            <a:r>
              <a:rPr lang="en-US" dirty="0" smtClean="0"/>
              <a:t>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41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84175"/>
            <a:ext cx="10515600" cy="432543"/>
          </a:xfrm>
        </p:spPr>
        <p:txBody>
          <a:bodyPr>
            <a:normAutofit fontScale="90000"/>
          </a:bodyPr>
          <a:lstStyle/>
          <a:p>
            <a:r>
              <a:rPr lang="en-US" smtClean="0"/>
              <a:t>H4 Performance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770091158"/>
              </p:ext>
            </p:extLst>
          </p:nvPr>
        </p:nvGraphicFramePr>
        <p:xfrm>
          <a:off x="0" y="698500"/>
          <a:ext cx="12192000" cy="615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876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3"/>
            <a:ext cx="10515600" cy="1325563"/>
          </a:xfrm>
        </p:spPr>
        <p:txBody>
          <a:bodyPr/>
          <a:lstStyle/>
          <a:p>
            <a:r>
              <a:rPr lang="en-US" dirty="0" smtClean="0"/>
              <a:t>GCUPS: 540 Cores</a:t>
            </a:r>
            <a:endParaRPr lang="en-US" dirty="0"/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1170827638"/>
              </p:ext>
            </p:extLst>
          </p:nvPr>
        </p:nvGraphicFramePr>
        <p:xfrm>
          <a:off x="44450" y="1193800"/>
          <a:ext cx="12147550" cy="566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Straight Connector 3"/>
          <p:cNvCxnSpPr/>
          <p:nvPr/>
        </p:nvCxnSpPr>
        <p:spPr>
          <a:xfrm flipV="1">
            <a:off x="971550" y="2698750"/>
            <a:ext cx="11163300" cy="69850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10770096" y="137697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1059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11031681" y="226978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857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11271632" y="294424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802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430496" y="224694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1050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11679381" y="411966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510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9347200" y="235814"/>
            <a:ext cx="2656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</a:t>
            </a:r>
            <a:r>
              <a:rPr lang="en-US" smtClean="0"/>
              <a:t>Model Length = 330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71550" y="239926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7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GCUPS: 1 Core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66910607"/>
              </p:ext>
            </p:extLst>
          </p:nvPr>
        </p:nvGraphicFramePr>
        <p:xfrm>
          <a:off x="57150" y="1295400"/>
          <a:ext cx="12134850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9290" y="1506022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GCUPS: 27.8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86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Time Breakdown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864204344"/>
              </p:ext>
            </p:extLst>
          </p:nvPr>
        </p:nvGraphicFramePr>
        <p:xfrm>
          <a:off x="385948" y="1460664"/>
          <a:ext cx="11806052" cy="5507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894056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</a:p>
          <a:p>
            <a:r>
              <a:rPr lang="en-US" dirty="0" smtClean="0"/>
              <a:t>Comparisons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08166" y="103255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5141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0" y="103255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58,602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134598" y="103255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112,043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528214" y="102721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106,607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7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1476"/>
            <a:ext cx="10515600" cy="5931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H4 Vs. H3: Parallel Scaling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990496991"/>
              </p:ext>
            </p:extLst>
          </p:nvPr>
        </p:nvGraphicFramePr>
        <p:xfrm>
          <a:off x="0" y="870559"/>
          <a:ext cx="12192000" cy="5987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99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52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Parallel Scaling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45677395"/>
              </p:ext>
            </p:extLst>
          </p:nvPr>
        </p:nvGraphicFramePr>
        <p:xfrm>
          <a:off x="0" y="870559"/>
          <a:ext cx="12192000" cy="5987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 flipV="1">
            <a:off x="665018" y="6008914"/>
            <a:ext cx="731322" cy="2"/>
          </a:xfrm>
          <a:prstGeom prst="straightConnector1">
            <a:avLst/>
          </a:prstGeom>
          <a:ln w="254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396340" y="6008914"/>
            <a:ext cx="10526486" cy="0"/>
          </a:xfrm>
          <a:prstGeom prst="straightConnector1">
            <a:avLst/>
          </a:prstGeom>
          <a:ln w="254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7540" y="5296395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26.4/36 = 73%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6731" y="5296395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14.2/15 = 95%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396340" y="6008914"/>
            <a:ext cx="0" cy="492826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53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7825"/>
            <a:ext cx="10515600" cy="1325563"/>
          </a:xfrm>
        </p:spPr>
        <p:txBody>
          <a:bodyPr/>
          <a:lstStyle/>
          <a:p>
            <a:r>
              <a:rPr lang="en-US" dirty="0" smtClean="0"/>
              <a:t>H4 Vs. H3: Performance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137179840"/>
              </p:ext>
            </p:extLst>
          </p:nvPr>
        </p:nvGraphicFramePr>
        <p:xfrm>
          <a:off x="44450" y="1257300"/>
          <a:ext cx="12058650" cy="5499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57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 #1: HMMER Daemon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2113" y="3382171"/>
            <a:ext cx="1739423" cy="10931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User’s Computer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806267" y="1515533"/>
            <a:ext cx="3276600" cy="736600"/>
            <a:chOff x="7806267" y="1515533"/>
            <a:chExt cx="3276600" cy="736600"/>
          </a:xfrm>
        </p:grpSpPr>
        <p:sp>
          <p:nvSpPr>
            <p:cNvPr id="5" name="Rectangle 4"/>
            <p:cNvSpPr/>
            <p:nvPr/>
          </p:nvSpPr>
          <p:spPr>
            <a:xfrm>
              <a:off x="7806267" y="1515533"/>
              <a:ext cx="3276600" cy="736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890934" y="1560667"/>
              <a:ext cx="8747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Worker</a:t>
              </a:r>
            </a:p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076267" y="1662376"/>
              <a:ext cx="1871133" cy="442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806267" y="2353841"/>
            <a:ext cx="3276600" cy="736600"/>
            <a:chOff x="7806267" y="1515533"/>
            <a:chExt cx="3276600" cy="736600"/>
          </a:xfrm>
        </p:grpSpPr>
        <p:sp>
          <p:nvSpPr>
            <p:cNvPr id="10" name="Rectangle 9"/>
            <p:cNvSpPr/>
            <p:nvPr/>
          </p:nvSpPr>
          <p:spPr>
            <a:xfrm>
              <a:off x="7806267" y="1515533"/>
              <a:ext cx="3276600" cy="736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90934" y="1560667"/>
              <a:ext cx="8747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Worker</a:t>
              </a:r>
            </a:p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9076267" y="1662376"/>
              <a:ext cx="1871133" cy="442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806267" y="3192149"/>
            <a:ext cx="3276600" cy="736600"/>
            <a:chOff x="7806267" y="1515533"/>
            <a:chExt cx="3276600" cy="736600"/>
          </a:xfrm>
        </p:grpSpPr>
        <p:sp>
          <p:nvSpPr>
            <p:cNvPr id="14" name="Rectangle 13"/>
            <p:cNvSpPr/>
            <p:nvPr/>
          </p:nvSpPr>
          <p:spPr>
            <a:xfrm>
              <a:off x="7806267" y="1515533"/>
              <a:ext cx="3276600" cy="736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890934" y="1560667"/>
              <a:ext cx="8747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Worker</a:t>
              </a:r>
            </a:p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9076267" y="1662376"/>
              <a:ext cx="1871133" cy="442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06267" y="4030457"/>
            <a:ext cx="3276600" cy="736600"/>
            <a:chOff x="7806267" y="1515533"/>
            <a:chExt cx="3276600" cy="736600"/>
          </a:xfrm>
        </p:grpSpPr>
        <p:sp>
          <p:nvSpPr>
            <p:cNvPr id="18" name="Rectangle 17"/>
            <p:cNvSpPr/>
            <p:nvPr/>
          </p:nvSpPr>
          <p:spPr>
            <a:xfrm>
              <a:off x="7806267" y="1515533"/>
              <a:ext cx="3276600" cy="736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90934" y="1560667"/>
              <a:ext cx="8747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Worker</a:t>
              </a:r>
            </a:p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9076267" y="1662376"/>
              <a:ext cx="1871133" cy="442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806267" y="4868765"/>
            <a:ext cx="3276600" cy="736600"/>
            <a:chOff x="7806267" y="1515533"/>
            <a:chExt cx="3276600" cy="736600"/>
          </a:xfrm>
        </p:grpSpPr>
        <p:sp>
          <p:nvSpPr>
            <p:cNvPr id="22" name="Rectangle 21"/>
            <p:cNvSpPr/>
            <p:nvPr/>
          </p:nvSpPr>
          <p:spPr>
            <a:xfrm>
              <a:off x="7806267" y="1515533"/>
              <a:ext cx="3276600" cy="736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890934" y="1560667"/>
              <a:ext cx="8747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Worker</a:t>
              </a:r>
            </a:p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9076267" y="1662376"/>
              <a:ext cx="1871133" cy="442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806267" y="5707073"/>
            <a:ext cx="3276600" cy="736600"/>
            <a:chOff x="7806267" y="1515533"/>
            <a:chExt cx="3276600" cy="736600"/>
          </a:xfrm>
        </p:grpSpPr>
        <p:sp>
          <p:nvSpPr>
            <p:cNvPr id="26" name="Rectangle 25"/>
            <p:cNvSpPr/>
            <p:nvPr/>
          </p:nvSpPr>
          <p:spPr>
            <a:xfrm>
              <a:off x="7806267" y="1515533"/>
              <a:ext cx="3276600" cy="736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890934" y="1560667"/>
              <a:ext cx="8747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Worker</a:t>
              </a:r>
            </a:p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9076267" y="1662376"/>
              <a:ext cx="1871133" cy="442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4247364" y="3311896"/>
            <a:ext cx="2269067" cy="123370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</a:p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cxnSp>
        <p:nvCxnSpPr>
          <p:cNvPr id="31" name="Straight Arrow Connector 30"/>
          <p:cNvCxnSpPr>
            <a:endCxn id="5" idx="1"/>
          </p:cNvCxnSpPr>
          <p:nvPr/>
        </p:nvCxnSpPr>
        <p:spPr>
          <a:xfrm flipV="1">
            <a:off x="6516431" y="1883833"/>
            <a:ext cx="1289836" cy="157056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516431" y="2679917"/>
            <a:ext cx="1289836" cy="96762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516431" y="3570238"/>
            <a:ext cx="1289836" cy="240933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516431" y="4044587"/>
            <a:ext cx="1296852" cy="347709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516431" y="4250484"/>
            <a:ext cx="1289836" cy="984569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6" idx="1"/>
          </p:cNvCxnSpPr>
          <p:nvPr/>
        </p:nvCxnSpPr>
        <p:spPr>
          <a:xfrm>
            <a:off x="6516431" y="4422038"/>
            <a:ext cx="1289836" cy="165333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81536" y="3647545"/>
            <a:ext cx="206582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181536" y="4250484"/>
            <a:ext cx="206582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928533" y="1329267"/>
            <a:ext cx="7349067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289577" y="1662376"/>
            <a:ext cx="216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Cluster of Computers</a:t>
            </a:r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489200" y="323728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Searches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 flipH="1">
            <a:off x="2532903" y="4320105"/>
            <a:ext cx="92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Results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8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Daemon front-end</a:t>
            </a:r>
          </a:p>
          <a:p>
            <a:pPr lvl="1"/>
            <a:r>
              <a:rPr lang="en-US" dirty="0" smtClean="0"/>
              <a:t>What searches do we support?</a:t>
            </a:r>
          </a:p>
          <a:p>
            <a:pPr lvl="1"/>
            <a:r>
              <a:rPr lang="en-US" dirty="0" smtClean="0"/>
              <a:t>How do users request them?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How can we reduce the amount of data required to represent a hit?</a:t>
            </a:r>
          </a:p>
          <a:p>
            <a:r>
              <a:rPr lang="en-US" dirty="0" smtClean="0"/>
              <a:t>Documentation</a:t>
            </a:r>
          </a:p>
          <a:p>
            <a:r>
              <a:rPr lang="en-US" dirty="0" smtClean="0"/>
              <a:t>Code Cleanup</a:t>
            </a:r>
          </a:p>
        </p:txBody>
      </p:sp>
    </p:spTree>
    <p:extLst>
      <p:ext uri="{BB962C8B-B14F-4D97-AF65-F5344CB8AC3E}">
        <p14:creationId xmlns:p14="http://schemas.microsoft.com/office/powerpoint/2010/main" val="188020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Spending a whole second on a homology search is </a:t>
            </a:r>
            <a:r>
              <a:rPr lang="en-US" dirty="0" err="1" smtClean="0"/>
              <a:t>sooooo</a:t>
            </a:r>
            <a:r>
              <a:rPr lang="en-US" dirty="0" smtClean="0"/>
              <a:t> 2016</a:t>
            </a:r>
          </a:p>
          <a:p>
            <a:r>
              <a:rPr lang="en-US" dirty="0" smtClean="0"/>
              <a:t>Combination of better parallel scaling + new instructions almost doubles HMMER 4 performance relative to HMMER 3</a:t>
            </a:r>
          </a:p>
          <a:p>
            <a:pPr lvl="1"/>
            <a:r>
              <a:rPr lang="en-US" dirty="0" smtClean="0"/>
              <a:t>In spite of changes to main stage that sometimes add time</a:t>
            </a:r>
          </a:p>
          <a:p>
            <a:r>
              <a:rPr lang="en-US" dirty="0" smtClean="0"/>
              <a:t>Reduced serial time to &lt; .07% of total execution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75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8031681" y="4126317"/>
            <a:ext cx="3496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 #2: HMMER Engine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781336" y="2543814"/>
            <a:ext cx="1169355" cy="2571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Backward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96961" y="2543816"/>
            <a:ext cx="1169355" cy="25713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Forward</a:t>
            </a:r>
          </a:p>
          <a:p>
            <a:pPr algn="ctr"/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28211" y="2543814"/>
            <a:ext cx="1169355" cy="25713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</a:t>
            </a:r>
            <a:r>
              <a:rPr lang="en-US" dirty="0" smtClean="0"/>
              <a:t>as</a:t>
            </a:r>
            <a:endParaRPr lang="en-US" dirty="0" smtClean="0"/>
          </a:p>
          <a:p>
            <a:pPr algn="ctr"/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43836" y="2543814"/>
            <a:ext cx="1169355" cy="25713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SSV</a:t>
            </a:r>
          </a:p>
          <a:p>
            <a:pPr algn="ctr"/>
            <a:r>
              <a:rPr lang="en-US" dirty="0" smtClean="0"/>
              <a:t>Filter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413191" y="3580093"/>
            <a:ext cx="715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97566" y="3574358"/>
            <a:ext cx="715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181941" y="3568624"/>
            <a:ext cx="715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066316" y="3556009"/>
            <a:ext cx="715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950691" y="3837490"/>
            <a:ext cx="715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0" y="2894455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Sequence</a:t>
            </a:r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82502" y="3263782"/>
            <a:ext cx="1161334" cy="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8352" y="409821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HMM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95679" y="4467549"/>
            <a:ext cx="1161334" cy="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09309" y="3218776"/>
            <a:ext cx="58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Pass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297566" y="3218776"/>
            <a:ext cx="58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Pass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189102" y="3218776"/>
            <a:ext cx="58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Pass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066316" y="3217241"/>
            <a:ext cx="58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Pass</a:t>
            </a:r>
            <a:endParaRPr lang="en-US" dirty="0"/>
          </a:p>
        </p:txBody>
      </p:sp>
      <p:cxnSp>
        <p:nvCxnSpPr>
          <p:cNvPr id="33" name="Elbow Connector 32"/>
          <p:cNvCxnSpPr/>
          <p:nvPr/>
        </p:nvCxnSpPr>
        <p:spPr>
          <a:xfrm>
            <a:off x="2406030" y="4197902"/>
            <a:ext cx="3444236" cy="2122474"/>
          </a:xfrm>
          <a:prstGeom prst="bentConnector3">
            <a:avLst>
              <a:gd name="adj1" fmla="val 1359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flipH="1">
            <a:off x="5906249" y="6135710"/>
            <a:ext cx="8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 Hit</a:t>
            </a:r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409309" y="3812012"/>
            <a:ext cx="50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</a:t>
            </a:r>
            <a:endParaRPr lang="en-US" dirty="0"/>
          </a:p>
        </p:txBody>
      </p:sp>
      <p:cxnSp>
        <p:nvCxnSpPr>
          <p:cNvPr id="43" name="Elbow Connector 42"/>
          <p:cNvCxnSpPr/>
          <p:nvPr/>
        </p:nvCxnSpPr>
        <p:spPr>
          <a:xfrm rot="16200000" flipH="1">
            <a:off x="4387438" y="4457865"/>
            <a:ext cx="1964971" cy="1369096"/>
          </a:xfrm>
          <a:prstGeom prst="bentConnector3">
            <a:avLst>
              <a:gd name="adj1" fmla="val 588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297566" y="4181344"/>
            <a:ext cx="4016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rot="16200000" flipH="1">
            <a:off x="5312379" y="5030747"/>
            <a:ext cx="1963596" cy="210153"/>
          </a:xfrm>
          <a:prstGeom prst="bentConnector3">
            <a:avLst>
              <a:gd name="adj1" fmla="val 96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12586" y="2543815"/>
            <a:ext cx="1169355" cy="25713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Viterbi</a:t>
            </a:r>
          </a:p>
          <a:p>
            <a:pPr algn="ctr"/>
            <a:r>
              <a:rPr lang="en-US" smtClean="0"/>
              <a:t>Filter</a:t>
            </a:r>
            <a:endParaRPr lang="en-US"/>
          </a:p>
        </p:txBody>
      </p:sp>
      <p:cxnSp>
        <p:nvCxnSpPr>
          <p:cNvPr id="60" name="Elbow Connector 59"/>
          <p:cNvCxnSpPr/>
          <p:nvPr/>
        </p:nvCxnSpPr>
        <p:spPr>
          <a:xfrm rot="5400000">
            <a:off x="6472592" y="4229615"/>
            <a:ext cx="1992324" cy="1783685"/>
          </a:xfrm>
          <a:prstGeom prst="bentConnector3">
            <a:avLst>
              <a:gd name="adj1" fmla="val 590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286112" y="3807647"/>
            <a:ext cx="50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205753" y="3814605"/>
            <a:ext cx="50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63182" y="3750748"/>
            <a:ext cx="50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</a:t>
            </a:r>
            <a:endParaRPr lang="en-US" dirty="0"/>
          </a:p>
        </p:txBody>
      </p:sp>
      <p:cxnSp>
        <p:nvCxnSpPr>
          <p:cNvPr id="77" name="Elbow Connector 76"/>
          <p:cNvCxnSpPr>
            <a:endCxn id="36" idx="1"/>
          </p:cNvCxnSpPr>
          <p:nvPr/>
        </p:nvCxnSpPr>
        <p:spPr>
          <a:xfrm rot="10800000" flipV="1">
            <a:off x="6723668" y="5108620"/>
            <a:ext cx="4257753" cy="1211756"/>
          </a:xfrm>
          <a:prstGeom prst="bentConnector3">
            <a:avLst>
              <a:gd name="adj1" fmla="val 37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322582" y="5912771"/>
            <a:ext cx="50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665711" y="2543814"/>
            <a:ext cx="1169355" cy="25713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Stage</a:t>
            </a:r>
            <a:endParaRPr lang="en-US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11533909" y="5115135"/>
            <a:ext cx="4536" cy="1257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1533909" y="5533089"/>
            <a:ext cx="58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Pass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 flipH="1">
            <a:off x="11291301" y="6325000"/>
            <a:ext cx="8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Hit</a:t>
            </a:r>
            <a:endParaRPr lang="en-US" dirty="0"/>
          </a:p>
        </p:txBody>
      </p:sp>
      <p:sp>
        <p:nvSpPr>
          <p:cNvPr id="94" name="Right Arrow 93"/>
          <p:cNvSpPr/>
          <p:nvPr/>
        </p:nvSpPr>
        <p:spPr>
          <a:xfrm>
            <a:off x="1243837" y="1884218"/>
            <a:ext cx="10525600" cy="346364"/>
          </a:xfrm>
          <a:prstGeom prst="rightArrow">
            <a:avLst/>
          </a:prstGeom>
          <a:solidFill>
            <a:srgbClr val="EAE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 flipH="1">
            <a:off x="4525395" y="1607265"/>
            <a:ext cx="336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Increasing Runtime </a:t>
            </a:r>
            <a:r>
              <a:rPr lang="en-US" smtClean="0"/>
              <a:t>and Accuracy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2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Parallelizing HMMER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2877" y="2974931"/>
            <a:ext cx="1622120" cy="35010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63 </a:t>
            </a:r>
            <a:r>
              <a:rPr lang="en-US" smtClean="0"/>
              <a:t>M Sequences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2877" y="1987463"/>
            <a:ext cx="1622120" cy="5427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HMM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23406" y="2589174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23406" y="2938695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23406" y="3288216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23407" y="3637737"/>
            <a:ext cx="3063192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23407" y="3987258"/>
            <a:ext cx="3063192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023406" y="4336779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023406" y="4686300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023406" y="5035821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023406" y="5385342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023406" y="5734863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023406" y="6084384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023406" y="6433905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023406" y="1536065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023406" y="1885586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023406" y="2235107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10737" y="3626997"/>
            <a:ext cx="2894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 Computers</a:t>
            </a:r>
          </a:p>
          <a:p>
            <a:pPr algn="ctr"/>
            <a:r>
              <a:rPr lang="en-US" dirty="0" smtClean="0"/>
              <a:t>540 Cores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404997" y="1679100"/>
            <a:ext cx="1618410" cy="14026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404997" y="2028621"/>
            <a:ext cx="1618410" cy="12068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404997" y="2362292"/>
            <a:ext cx="1618410" cy="1050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404997" y="2720894"/>
            <a:ext cx="1618410" cy="8573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404997" y="3092780"/>
            <a:ext cx="1618410" cy="6385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404997" y="3419663"/>
            <a:ext cx="1618410" cy="456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404997" y="3768912"/>
            <a:ext cx="1618410" cy="2143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404997" y="4130293"/>
            <a:ext cx="1618410" cy="20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404997" y="4269425"/>
            <a:ext cx="1618410" cy="2069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404997" y="4426414"/>
            <a:ext cx="1618410" cy="3969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404997" y="4575405"/>
            <a:ext cx="1618410" cy="6034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" idx="3"/>
          </p:cNvCxnSpPr>
          <p:nvPr/>
        </p:nvCxnSpPr>
        <p:spPr>
          <a:xfrm>
            <a:off x="2404997" y="4731707"/>
            <a:ext cx="1618410" cy="796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404997" y="4913014"/>
            <a:ext cx="1618410" cy="9648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392472" y="5048637"/>
            <a:ext cx="1662251" cy="11802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18" idx="1"/>
          </p:cNvCxnSpPr>
          <p:nvPr/>
        </p:nvCxnSpPr>
        <p:spPr>
          <a:xfrm>
            <a:off x="2392472" y="5241112"/>
            <a:ext cx="1630934" cy="1335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82877" y="2974931"/>
            <a:ext cx="1622120" cy="35135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63 </a:t>
            </a:r>
            <a:r>
              <a:rPr lang="en-US" smtClean="0"/>
              <a:t>M Sequences</a:t>
            </a:r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9084733" y="3333310"/>
            <a:ext cx="2269067" cy="123370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</a:p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64671" y="1609278"/>
            <a:ext cx="686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Work</a:t>
            </a:r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7099123" y="4473543"/>
            <a:ext cx="1985609" cy="21367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7086599" y="4317869"/>
            <a:ext cx="1998133" cy="19529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7099123" y="4218235"/>
            <a:ext cx="1985609" cy="16596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7086598" y="4140554"/>
            <a:ext cx="1998134" cy="14278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7086597" y="4096348"/>
            <a:ext cx="1998135" cy="11179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7092859" y="4057455"/>
            <a:ext cx="1991873" cy="7913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55" idx="1"/>
          </p:cNvCxnSpPr>
          <p:nvPr/>
        </p:nvCxnSpPr>
        <p:spPr>
          <a:xfrm flipV="1">
            <a:off x="7086596" y="3950162"/>
            <a:ext cx="1998137" cy="5542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55" idx="1"/>
          </p:cNvCxnSpPr>
          <p:nvPr/>
        </p:nvCxnSpPr>
        <p:spPr>
          <a:xfrm flipV="1">
            <a:off x="7086595" y="3950162"/>
            <a:ext cx="1998138" cy="199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086595" y="3793206"/>
            <a:ext cx="1998137" cy="229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7092858" y="3434163"/>
            <a:ext cx="1991874" cy="3080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099123" y="3089739"/>
            <a:ext cx="1985609" cy="5623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092858" y="2723779"/>
            <a:ext cx="1991874" cy="8334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7099123" y="2387304"/>
            <a:ext cx="1985609" cy="1084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086595" y="2057720"/>
            <a:ext cx="1998137" cy="13609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086595" y="1669520"/>
            <a:ext cx="1998137" cy="16987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749703" y="1511930"/>
            <a:ext cx="57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Hits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1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Load-Balancing Hard?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75" y="1335933"/>
            <a:ext cx="10120973" cy="5428522"/>
          </a:xfrm>
        </p:spPr>
      </p:pic>
    </p:spTree>
    <p:extLst>
      <p:ext uri="{BB962C8B-B14F-4D97-AF65-F5344CB8AC3E}">
        <p14:creationId xmlns:p14="http://schemas.microsoft.com/office/powerpoint/2010/main" val="4676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Load-Balancing Between Computers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7"/>
            <a:ext cx="2269067" cy="45868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7809" y="1815829"/>
            <a:ext cx="849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</a:p>
          <a:p>
            <a:r>
              <a:rPr lang="en-US" dirty="0" smtClean="0"/>
              <a:t> Node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232286" y="2989635"/>
            <a:ext cx="330741" cy="303503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80722" y="4181703"/>
            <a:ext cx="814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 Work</a:t>
            </a:r>
            <a:endParaRPr lang="en-US" dirty="0" smtClean="0"/>
          </a:p>
          <a:p>
            <a:r>
              <a:rPr lang="en-US" dirty="0" smtClean="0"/>
              <a:t>Queue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5979268" y="1815829"/>
            <a:ext cx="5286611" cy="955237"/>
            <a:chOff x="5979268" y="1815829"/>
            <a:chExt cx="5286611" cy="955237"/>
          </a:xfrm>
        </p:grpSpPr>
        <p:sp>
          <p:nvSpPr>
            <p:cNvPr id="8" name="Rectangle 7"/>
            <p:cNvSpPr/>
            <p:nvPr/>
          </p:nvSpPr>
          <p:spPr>
            <a:xfrm>
              <a:off x="5979268" y="1815829"/>
              <a:ext cx="5261734" cy="95523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871176" y="1885216"/>
              <a:ext cx="330741" cy="81646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391152" y="1970282"/>
              <a:ext cx="8747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02811" y="1970282"/>
              <a:ext cx="8146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 Work</a:t>
              </a:r>
              <a:endParaRPr lang="en-US" dirty="0" smtClean="0"/>
            </a:p>
            <a:p>
              <a:r>
                <a:rPr lang="en-US" dirty="0" smtClean="0"/>
                <a:t>Queue</a:t>
              </a:r>
              <a:endParaRPr lang="en-US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7587574" y="2462160"/>
              <a:ext cx="614343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354231" y="2247281"/>
              <a:ext cx="124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Watermark</a:t>
              </a:r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979268" y="2979956"/>
            <a:ext cx="5286611" cy="955237"/>
            <a:chOff x="5979268" y="1815829"/>
            <a:chExt cx="5286611" cy="955237"/>
          </a:xfrm>
        </p:grpSpPr>
        <p:sp>
          <p:nvSpPr>
            <p:cNvPr id="24" name="Rectangle 23"/>
            <p:cNvSpPr/>
            <p:nvPr/>
          </p:nvSpPr>
          <p:spPr>
            <a:xfrm>
              <a:off x="5979268" y="1815829"/>
              <a:ext cx="5261734" cy="95523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7871176" y="1885216"/>
              <a:ext cx="330741" cy="81646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391152" y="1970282"/>
              <a:ext cx="8747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202811" y="1970282"/>
              <a:ext cx="8146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 Work</a:t>
              </a:r>
              <a:endParaRPr lang="en-US" dirty="0" smtClean="0"/>
            </a:p>
            <a:p>
              <a:r>
                <a:rPr lang="en-US" dirty="0" smtClean="0"/>
                <a:t>Queue</a:t>
              </a:r>
              <a:endParaRPr lang="en-US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H="1">
              <a:off x="7587574" y="2462160"/>
              <a:ext cx="614343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354231" y="2247281"/>
              <a:ext cx="124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Watermark</a:t>
              </a:r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979268" y="4088529"/>
            <a:ext cx="5286611" cy="955237"/>
            <a:chOff x="5979268" y="1815829"/>
            <a:chExt cx="5286611" cy="955237"/>
          </a:xfrm>
        </p:grpSpPr>
        <p:sp>
          <p:nvSpPr>
            <p:cNvPr id="31" name="Rectangle 30"/>
            <p:cNvSpPr/>
            <p:nvPr/>
          </p:nvSpPr>
          <p:spPr>
            <a:xfrm>
              <a:off x="5979268" y="1815829"/>
              <a:ext cx="5261734" cy="95523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871176" y="1885216"/>
              <a:ext cx="330741" cy="81646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391152" y="1970282"/>
              <a:ext cx="8747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202811" y="1970282"/>
              <a:ext cx="8146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 Work</a:t>
              </a:r>
              <a:endParaRPr lang="en-US" dirty="0" smtClean="0"/>
            </a:p>
            <a:p>
              <a:r>
                <a:rPr lang="en-US" dirty="0" smtClean="0"/>
                <a:t>Queue</a:t>
              </a:r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>
              <a:off x="7587574" y="2462160"/>
              <a:ext cx="614343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354231" y="2247281"/>
              <a:ext cx="124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Watermark</a:t>
              </a:r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979268" y="5320765"/>
            <a:ext cx="5286611" cy="955237"/>
            <a:chOff x="5979268" y="1815829"/>
            <a:chExt cx="5286611" cy="955237"/>
          </a:xfrm>
        </p:grpSpPr>
        <p:sp>
          <p:nvSpPr>
            <p:cNvPr id="38" name="Rectangle 37"/>
            <p:cNvSpPr/>
            <p:nvPr/>
          </p:nvSpPr>
          <p:spPr>
            <a:xfrm>
              <a:off x="5979268" y="1815829"/>
              <a:ext cx="5261734" cy="95523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7871176" y="1885216"/>
              <a:ext cx="330741" cy="81646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391152" y="1970282"/>
              <a:ext cx="8747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202811" y="1970282"/>
              <a:ext cx="8146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 Work</a:t>
              </a:r>
              <a:endParaRPr lang="en-US" dirty="0" smtClean="0"/>
            </a:p>
            <a:p>
              <a:r>
                <a:rPr lang="en-US" dirty="0" smtClean="0"/>
                <a:t>Queue</a:t>
              </a:r>
              <a:endParaRPr lang="en-US" dirty="0"/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>
              <a:off x="7587574" y="2462160"/>
              <a:ext cx="614343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354231" y="2247281"/>
              <a:ext cx="124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Watermark</a:t>
              </a:r>
              <a:endParaRPr lang="en-US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V="1">
            <a:off x="3107266" y="6090495"/>
            <a:ext cx="2880410" cy="31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3108162" y="5586927"/>
            <a:ext cx="2887806" cy="416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3115558" y="4895732"/>
            <a:ext cx="2880410" cy="31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122940" y="4404447"/>
            <a:ext cx="2873028" cy="293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3119011" y="3713252"/>
            <a:ext cx="2880410" cy="31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3111731" y="3232983"/>
            <a:ext cx="2852875" cy="183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3097964" y="2541788"/>
            <a:ext cx="2880410" cy="31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107267" y="2065744"/>
            <a:ext cx="2871107" cy="266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824103" y="2515378"/>
            <a:ext cx="146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Work  Chunk</a:t>
            </a:r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3718950" y="1729466"/>
            <a:ext cx="158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Work  Request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5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Big Should the Chunks Be?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62447087"/>
              </p:ext>
            </p:extLst>
          </p:nvPr>
        </p:nvGraphicFramePr>
        <p:xfrm>
          <a:off x="82550" y="1460500"/>
          <a:ext cx="11982450" cy="5346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39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Within-Node Load Balancing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Queue </a:t>
            </a:r>
          </a:p>
          <a:p>
            <a:r>
              <a:rPr lang="en-US" dirty="0" smtClean="0"/>
              <a:t>Work Stealing</a:t>
            </a:r>
          </a:p>
          <a:p>
            <a:r>
              <a:rPr lang="en-US" dirty="0" smtClean="0"/>
              <a:t>Filter/Main-Stage split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9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95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Main Stage Time Variance</a:t>
            </a:r>
            <a:endParaRPr lang="en-US" dirty="0"/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1016482719"/>
              </p:ext>
            </p:extLst>
          </p:nvPr>
        </p:nvGraphicFramePr>
        <p:xfrm>
          <a:off x="0" y="1111250"/>
          <a:ext cx="12134850" cy="5746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5100" y="66675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17948</a:t>
            </a:r>
            <a:endParaRPr lang="en-US"/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549982" y="1036082"/>
            <a:ext cx="466018" cy="2402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40101" y="70433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524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212850" y="1036082"/>
            <a:ext cx="271995" cy="2402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81695" y="109168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233</a:t>
            </a:r>
            <a:endParaRPr lang="en-US"/>
          </a:p>
        </p:txBody>
      </p:sp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>
            <a:off x="1484845" y="1276350"/>
            <a:ext cx="1968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29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4029</TotalTime>
  <Words>544</Words>
  <Application>Microsoft Macintosh PowerPoint</Application>
  <PresentationFormat>Widescreen</PresentationFormat>
  <Paragraphs>238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Arial</vt:lpstr>
      <vt:lpstr>Office Theme</vt:lpstr>
      <vt:lpstr>Sub-Second Homology Searches with HMMER 4</vt:lpstr>
      <vt:lpstr>Refresher #1: HMMER Daemon </vt:lpstr>
      <vt:lpstr>Refresher #2: HMMER Engine</vt:lpstr>
      <vt:lpstr>Parallelizing HMMER</vt:lpstr>
      <vt:lpstr>Why is Load-Balancing Hard?</vt:lpstr>
      <vt:lpstr>Load-Balancing Between Computers</vt:lpstr>
      <vt:lpstr>How Big Should the Chunks Be?</vt:lpstr>
      <vt:lpstr>Within-Node Load Balancing </vt:lpstr>
      <vt:lpstr>Main Stage Time Variance</vt:lpstr>
      <vt:lpstr>Work Queue + Work Stealing</vt:lpstr>
      <vt:lpstr>Why Isn’t That Good Enough?</vt:lpstr>
      <vt:lpstr>Filter/Main-Stage Split</vt:lpstr>
      <vt:lpstr>H4 Performance</vt:lpstr>
      <vt:lpstr>GCUPS: 540 Cores</vt:lpstr>
      <vt:lpstr>GCUPS: 1 Core</vt:lpstr>
      <vt:lpstr>Time Breakdown</vt:lpstr>
      <vt:lpstr>H4 Vs. H3: Parallel Scaling</vt:lpstr>
      <vt:lpstr>Parallel Scaling</vt:lpstr>
      <vt:lpstr>H4 Vs. H3: Performance</vt:lpstr>
      <vt:lpstr>What’s Next?</vt:lpstr>
      <vt:lpstr>Conclusion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Sub-Second Homology Searches with HMMER 4</dc:title>
  <dc:creator>Nick Carter</dc:creator>
  <cp:lastModifiedBy>Nick Carter</cp:lastModifiedBy>
  <cp:revision>71</cp:revision>
  <dcterms:created xsi:type="dcterms:W3CDTF">2017-05-16T21:59:45Z</dcterms:created>
  <dcterms:modified xsi:type="dcterms:W3CDTF">2017-05-23T21:52:04Z</dcterms:modified>
</cp:coreProperties>
</file>