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7"/>
    <p:restoredTop sz="94656"/>
  </p:normalViewPr>
  <p:slideViewPr>
    <p:cSldViewPr snapToGrid="0" snapToObjects="1">
      <p:cViewPr varScale="1">
        <p:scale>
          <a:sx n="196" d="100"/>
          <a:sy n="196" d="100"/>
        </p:scale>
        <p:origin x="1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npcarter/data/h4_daemon_results/performance_swee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npcarter/data/h4_daemon_results/performance_swee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0220361234003"/>
          <c:y val="0.0320655700050756"/>
          <c:w val="0.936707719227404"/>
          <c:h val="0.703214609364635"/>
        </c:manualLayout>
      </c:layout>
      <c:barChart>
        <c:barDir val="col"/>
        <c:grouping val="clustered"/>
        <c:varyColors val="0"/>
        <c:ser>
          <c:idx val="0"/>
          <c:order val="0"/>
          <c:tx>
            <c:v>Uniprot_trembl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4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4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4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4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4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MT2H_BOVIN</c:v>
                </c:pt>
                <c:pt idx="4">
                  <c:v>RS18_METPP</c:v>
                </c:pt>
                <c:pt idx="5">
                  <c:v>YAEH_SALTY</c:v>
                </c:pt>
                <c:pt idx="6">
                  <c:v>PROF1_STRPU</c:v>
                </c:pt>
                <c:pt idx="7">
                  <c:v>RS14_ACICJ</c:v>
                </c:pt>
                <c:pt idx="8">
                  <c:v>YO13_BPHC1</c:v>
                </c:pt>
                <c:pt idx="9">
                  <c:v>BP40_BPPHE</c:v>
                </c:pt>
                <c:pt idx="10">
                  <c:v>SPEH_BACCN</c:v>
                </c:pt>
                <c:pt idx="11">
                  <c:v>GCSH_BORA1</c:v>
                </c:pt>
                <c:pt idx="12">
                  <c:v>EMC4_HUMAN</c:v>
                </c:pt>
                <c:pt idx="13">
                  <c:v>RM11_RECAM</c:v>
                </c:pt>
                <c:pt idx="14">
                  <c:v>MSCL_HAEDU</c:v>
                </c:pt>
                <c:pt idx="15">
                  <c:v>RS5_ANAMM</c:v>
                </c:pt>
                <c:pt idx="16">
                  <c:v>NTPA_BRASB</c:v>
                </c:pt>
                <c:pt idx="17">
                  <c:v>KDUI_YERE8</c:v>
                </c:pt>
                <c:pt idx="18">
                  <c:v>PIMT_SHIB3</c:v>
                </c:pt>
                <c:pt idx="19">
                  <c:v>RBL_PINPS</c:v>
                </c:pt>
                <c:pt idx="20">
                  <c:v>RS3_AGRRK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KCD15_HUMAN</c:v>
                </c:pt>
                <c:pt idx="25">
                  <c:v>Y5318_PSEAB</c:v>
                </c:pt>
                <c:pt idx="26">
                  <c:v>HTPX_BURP0</c:v>
                </c:pt>
                <c:pt idx="27">
                  <c:v>HTPX_SERP5</c:v>
                </c:pt>
                <c:pt idx="28">
                  <c:v>QUEA_BACMF</c:v>
                </c:pt>
                <c:pt idx="29">
                  <c:v>PYRK_METAC</c:v>
                </c:pt>
                <c:pt idx="30">
                  <c:v>TRG_CUPNH</c:v>
                </c:pt>
                <c:pt idx="31">
                  <c:v>TLX3_HUMAN</c:v>
                </c:pt>
                <c:pt idx="32">
                  <c:v>PUR9_CLOBL</c:v>
                </c:pt>
                <c:pt idx="33">
                  <c:v>SYE1_BRUSU</c:v>
                </c:pt>
                <c:pt idx="34">
                  <c:v>FDFT_USTMA</c:v>
                </c:pt>
                <c:pt idx="35">
                  <c:v>RIMO_BDEBA</c:v>
                </c:pt>
                <c:pt idx="36">
                  <c:v>OPSV_ORYLA</c:v>
                </c:pt>
                <c:pt idx="37">
                  <c:v>CYSK_YEAST</c:v>
                </c:pt>
                <c:pt idx="38">
                  <c:v>GLGC_BURP8</c:v>
                </c:pt>
                <c:pt idx="39">
                  <c:v>ECM14_LEPMJ</c:v>
                </c:pt>
                <c:pt idx="40">
                  <c:v>SMAG1_RAT</c:v>
                </c:pt>
                <c:pt idx="41">
                  <c:v>MURD_CUPMC</c:v>
                </c:pt>
                <c:pt idx="42">
                  <c:v>SYC_BURCC</c:v>
                </c:pt>
                <c:pt idx="43">
                  <c:v>RMLB_MYCTO</c:v>
                </c:pt>
                <c:pt idx="44">
                  <c:v>MNME_PSYIN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GCUPS!$C$4:$C$54</c:f>
              <c:numCache>
                <c:formatCode>General</c:formatCode>
                <c:ptCount val="51"/>
                <c:pt idx="0">
                  <c:v>0.255665</c:v>
                </c:pt>
                <c:pt idx="1">
                  <c:v>0.261958</c:v>
                </c:pt>
                <c:pt idx="2">
                  <c:v>0.285097</c:v>
                </c:pt>
                <c:pt idx="3">
                  <c:v>0.289209</c:v>
                </c:pt>
                <c:pt idx="4">
                  <c:v>0.291694</c:v>
                </c:pt>
                <c:pt idx="5">
                  <c:v>0.299318</c:v>
                </c:pt>
                <c:pt idx="6">
                  <c:v>0.303405</c:v>
                </c:pt>
                <c:pt idx="7">
                  <c:v>0.309366</c:v>
                </c:pt>
                <c:pt idx="8">
                  <c:v>0.327612</c:v>
                </c:pt>
                <c:pt idx="9">
                  <c:v>0.332559</c:v>
                </c:pt>
                <c:pt idx="10">
                  <c:v>0.333858</c:v>
                </c:pt>
                <c:pt idx="11">
                  <c:v>0.334379</c:v>
                </c:pt>
                <c:pt idx="12">
                  <c:v>0.336414</c:v>
                </c:pt>
                <c:pt idx="13">
                  <c:v>0.345907</c:v>
                </c:pt>
                <c:pt idx="14">
                  <c:v>0.372798</c:v>
                </c:pt>
                <c:pt idx="15">
                  <c:v>0.376258</c:v>
                </c:pt>
                <c:pt idx="16">
                  <c:v>0.440356</c:v>
                </c:pt>
                <c:pt idx="17">
                  <c:v>0.480937</c:v>
                </c:pt>
                <c:pt idx="18">
                  <c:v>0.482063</c:v>
                </c:pt>
                <c:pt idx="19">
                  <c:v>0.500074</c:v>
                </c:pt>
                <c:pt idx="20">
                  <c:v>0.513828</c:v>
                </c:pt>
                <c:pt idx="21">
                  <c:v>0.518774</c:v>
                </c:pt>
                <c:pt idx="22">
                  <c:v>0.529769</c:v>
                </c:pt>
                <c:pt idx="23">
                  <c:v>0.552216</c:v>
                </c:pt>
                <c:pt idx="24">
                  <c:v>0.590595</c:v>
                </c:pt>
                <c:pt idx="25">
                  <c:v>0.594815</c:v>
                </c:pt>
                <c:pt idx="26">
                  <c:v>0.606703</c:v>
                </c:pt>
                <c:pt idx="27">
                  <c:v>0.619698</c:v>
                </c:pt>
                <c:pt idx="28">
                  <c:v>0.64514</c:v>
                </c:pt>
                <c:pt idx="29">
                  <c:v>0.650044</c:v>
                </c:pt>
                <c:pt idx="30">
                  <c:v>0.652589</c:v>
                </c:pt>
                <c:pt idx="31">
                  <c:v>0.742017</c:v>
                </c:pt>
                <c:pt idx="32">
                  <c:v>0.807419</c:v>
                </c:pt>
                <c:pt idx="33">
                  <c:v>0.832311</c:v>
                </c:pt>
                <c:pt idx="34">
                  <c:v>0.844624</c:v>
                </c:pt>
                <c:pt idx="35">
                  <c:v>0.846456</c:v>
                </c:pt>
                <c:pt idx="36">
                  <c:v>0.852353</c:v>
                </c:pt>
                <c:pt idx="37">
                  <c:v>0.872308</c:v>
                </c:pt>
                <c:pt idx="38">
                  <c:v>0.878529</c:v>
                </c:pt>
                <c:pt idx="39">
                  <c:v>0.913751</c:v>
                </c:pt>
                <c:pt idx="40">
                  <c:v>0.940381</c:v>
                </c:pt>
                <c:pt idx="41">
                  <c:v>1.027096</c:v>
                </c:pt>
                <c:pt idx="42">
                  <c:v>1.047097</c:v>
                </c:pt>
                <c:pt idx="43">
                  <c:v>1.060083</c:v>
                </c:pt>
                <c:pt idx="44">
                  <c:v>1.086736</c:v>
                </c:pt>
                <c:pt idx="45">
                  <c:v>1.558419</c:v>
                </c:pt>
                <c:pt idx="46">
                  <c:v>2.03558</c:v>
                </c:pt>
                <c:pt idx="47">
                  <c:v>2.421471</c:v>
                </c:pt>
                <c:pt idx="48">
                  <c:v>2.506042</c:v>
                </c:pt>
                <c:pt idx="49">
                  <c:v>5.021453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0969424"/>
        <c:axId val="1260971616"/>
      </c:barChart>
      <c:catAx>
        <c:axId val="126096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971616"/>
        <c:crosses val="autoZero"/>
        <c:auto val="1"/>
        <c:lblAlgn val="ctr"/>
        <c:lblOffset val="100"/>
        <c:noMultiLvlLbl val="0"/>
      </c:catAx>
      <c:valAx>
        <c:axId val="1260971616"/>
        <c:scaling>
          <c:orientation val="minMax"/>
          <c:max val="5.1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 smtClean="0"/>
                  <a:t>Time </a:t>
                </a:r>
                <a:r>
                  <a:rPr lang="en-US" sz="1400" baseline="0" dirty="0"/>
                  <a:t>to Search </a:t>
                </a:r>
                <a:r>
                  <a:rPr lang="en-US" sz="1400" baseline="0" dirty="0" err="1" smtClean="0"/>
                  <a:t>Uniprot_trmebl</a:t>
                </a:r>
                <a:r>
                  <a:rPr lang="en-US" sz="1400" baseline="0" dirty="0" smtClean="0"/>
                  <a:t> (s)</a:t>
                </a:r>
                <a:endParaRPr lang="en-US" sz="1400" baseline="0" dirty="0"/>
              </a:p>
            </c:rich>
          </c:tx>
          <c:layout>
            <c:manualLayout>
              <c:xMode val="edge"/>
              <c:yMode val="edge"/>
              <c:x val="0.00402747846276943"/>
              <c:y val="0.215228967653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96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356955380577"/>
          <c:y val="0.0328723365445617"/>
          <c:w val="0.910522637795276"/>
          <c:h val="0.66478584247808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2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8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29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3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3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3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3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3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3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36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</c:dPt>
          <c:dPt>
            <c:idx val="3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3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3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4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GCUPS!$L$4:$L$53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MT2H_BOVIN</c:v>
                </c:pt>
                <c:pt idx="4">
                  <c:v>RS18_METPP</c:v>
                </c:pt>
                <c:pt idx="5">
                  <c:v>YAEH_SALTY</c:v>
                </c:pt>
                <c:pt idx="6">
                  <c:v>PROF1_STRPU</c:v>
                </c:pt>
                <c:pt idx="7">
                  <c:v>RS14_ACICJ</c:v>
                </c:pt>
                <c:pt idx="8">
                  <c:v>YO13_BPHC1</c:v>
                </c:pt>
                <c:pt idx="9">
                  <c:v>BP40_BPPHE</c:v>
                </c:pt>
                <c:pt idx="10">
                  <c:v>SPEH_BACCN</c:v>
                </c:pt>
                <c:pt idx="11">
                  <c:v>GCSH_BORA1</c:v>
                </c:pt>
                <c:pt idx="12">
                  <c:v>EMC4_HUMAN</c:v>
                </c:pt>
                <c:pt idx="13">
                  <c:v>RM11_RECAM</c:v>
                </c:pt>
                <c:pt idx="14">
                  <c:v>MSCL_HAEDU</c:v>
                </c:pt>
                <c:pt idx="15">
                  <c:v>RS5_ANAMM</c:v>
                </c:pt>
                <c:pt idx="16">
                  <c:v>NTPA_BRASB</c:v>
                </c:pt>
                <c:pt idx="17">
                  <c:v>KDUI_YERE8</c:v>
                </c:pt>
                <c:pt idx="18">
                  <c:v>PIMT_SHIB3</c:v>
                </c:pt>
                <c:pt idx="19">
                  <c:v>RBL_PINPS</c:v>
                </c:pt>
                <c:pt idx="20">
                  <c:v>RS3_AGRRK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KCD15_HUMAN</c:v>
                </c:pt>
                <c:pt idx="25">
                  <c:v>Y5318_PSEAB</c:v>
                </c:pt>
                <c:pt idx="26">
                  <c:v>HTPX_BURP0</c:v>
                </c:pt>
                <c:pt idx="27">
                  <c:v>HTPX_SERP5</c:v>
                </c:pt>
                <c:pt idx="28">
                  <c:v>QUEA_BACMF</c:v>
                </c:pt>
                <c:pt idx="29">
                  <c:v>PYRK_METAC</c:v>
                </c:pt>
                <c:pt idx="30">
                  <c:v>TRG_CUPNH</c:v>
                </c:pt>
                <c:pt idx="31">
                  <c:v>TLX3_HUMAN</c:v>
                </c:pt>
                <c:pt idx="32">
                  <c:v>PUR9_CLOBL</c:v>
                </c:pt>
                <c:pt idx="33">
                  <c:v>SYE1_BRUSU</c:v>
                </c:pt>
                <c:pt idx="34">
                  <c:v>FDFT_USTMA</c:v>
                </c:pt>
                <c:pt idx="35">
                  <c:v>RIMO_BDEBA</c:v>
                </c:pt>
                <c:pt idx="36">
                  <c:v>OPSV_ORYLA</c:v>
                </c:pt>
                <c:pt idx="37">
                  <c:v>CYSK_YEAST</c:v>
                </c:pt>
                <c:pt idx="38">
                  <c:v>GLGC_BURP8</c:v>
                </c:pt>
                <c:pt idx="39">
                  <c:v>ECM14_LEPMJ</c:v>
                </c:pt>
                <c:pt idx="40">
                  <c:v>SMAG1_RAT</c:v>
                </c:pt>
                <c:pt idx="41">
                  <c:v>MURD_CUPMC</c:v>
                </c:pt>
                <c:pt idx="42">
                  <c:v>SYC_BURCC</c:v>
                </c:pt>
                <c:pt idx="43">
                  <c:v>RMLB_MYCTO</c:v>
                </c:pt>
                <c:pt idx="44">
                  <c:v>MNME_PSYIN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GCUPS!$N$4:$N$53</c:f>
              <c:numCache>
                <c:formatCode>General</c:formatCode>
                <c:ptCount val="50"/>
                <c:pt idx="0">
                  <c:v>0.464268</c:v>
                </c:pt>
                <c:pt idx="1">
                  <c:v>0.500252</c:v>
                </c:pt>
                <c:pt idx="2">
                  <c:v>0.491999</c:v>
                </c:pt>
                <c:pt idx="3">
                  <c:v>0.490646</c:v>
                </c:pt>
                <c:pt idx="4">
                  <c:v>0.51535</c:v>
                </c:pt>
                <c:pt idx="5">
                  <c:v>0.552952</c:v>
                </c:pt>
                <c:pt idx="6">
                  <c:v>0.553338</c:v>
                </c:pt>
                <c:pt idx="7">
                  <c:v>0.574846</c:v>
                </c:pt>
                <c:pt idx="8">
                  <c:v>0.614428</c:v>
                </c:pt>
                <c:pt idx="9">
                  <c:v>0.599425</c:v>
                </c:pt>
                <c:pt idx="10">
                  <c:v>0.622276</c:v>
                </c:pt>
                <c:pt idx="11">
                  <c:v>0.660475</c:v>
                </c:pt>
                <c:pt idx="12">
                  <c:v>0.614578</c:v>
                </c:pt>
                <c:pt idx="13">
                  <c:v>0.608222</c:v>
                </c:pt>
                <c:pt idx="14">
                  <c:v>0.681143</c:v>
                </c:pt>
                <c:pt idx="15">
                  <c:v>0.694641</c:v>
                </c:pt>
                <c:pt idx="16">
                  <c:v>0.797164</c:v>
                </c:pt>
                <c:pt idx="17">
                  <c:v>0.920379</c:v>
                </c:pt>
                <c:pt idx="18">
                  <c:v>0.917958</c:v>
                </c:pt>
                <c:pt idx="19">
                  <c:v>0.616689</c:v>
                </c:pt>
                <c:pt idx="20">
                  <c:v>0.970972</c:v>
                </c:pt>
                <c:pt idx="21">
                  <c:v>1.004113</c:v>
                </c:pt>
                <c:pt idx="22">
                  <c:v>1.013967</c:v>
                </c:pt>
                <c:pt idx="23">
                  <c:v>1.053844</c:v>
                </c:pt>
                <c:pt idx="24">
                  <c:v>1.063328</c:v>
                </c:pt>
                <c:pt idx="25">
                  <c:v>1.154562</c:v>
                </c:pt>
                <c:pt idx="26">
                  <c:v>1.164104</c:v>
                </c:pt>
                <c:pt idx="27">
                  <c:v>1.184835</c:v>
                </c:pt>
                <c:pt idx="28">
                  <c:v>1.222619</c:v>
                </c:pt>
                <c:pt idx="29">
                  <c:v>1.176832</c:v>
                </c:pt>
                <c:pt idx="30">
                  <c:v>1.234729</c:v>
                </c:pt>
                <c:pt idx="31">
                  <c:v>1.240837</c:v>
                </c:pt>
                <c:pt idx="32">
                  <c:v>1.533684</c:v>
                </c:pt>
                <c:pt idx="33">
                  <c:v>1.587737</c:v>
                </c:pt>
                <c:pt idx="34">
                  <c:v>1.639639</c:v>
                </c:pt>
                <c:pt idx="35">
                  <c:v>1.618014</c:v>
                </c:pt>
                <c:pt idx="36">
                  <c:v>1.364681</c:v>
                </c:pt>
                <c:pt idx="37">
                  <c:v>1.707625</c:v>
                </c:pt>
                <c:pt idx="38">
                  <c:v>1.630603</c:v>
                </c:pt>
                <c:pt idx="39">
                  <c:v>1.713314</c:v>
                </c:pt>
                <c:pt idx="40">
                  <c:v>1.721819</c:v>
                </c:pt>
                <c:pt idx="41">
                  <c:v>2.045005</c:v>
                </c:pt>
                <c:pt idx="42">
                  <c:v>2.107503</c:v>
                </c:pt>
                <c:pt idx="43">
                  <c:v>1.88189</c:v>
                </c:pt>
                <c:pt idx="44">
                  <c:v>2.152599</c:v>
                </c:pt>
                <c:pt idx="45">
                  <c:v>2.986497</c:v>
                </c:pt>
                <c:pt idx="46">
                  <c:v>4.2197</c:v>
                </c:pt>
                <c:pt idx="47">
                  <c:v>4.55598</c:v>
                </c:pt>
                <c:pt idx="48">
                  <c:v>4.164071</c:v>
                </c:pt>
                <c:pt idx="49">
                  <c:v>10.060313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2122944"/>
        <c:axId val="1262063408"/>
      </c:barChart>
      <c:catAx>
        <c:axId val="126212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 dirty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063408"/>
        <c:crosses val="autoZero"/>
        <c:auto val="1"/>
        <c:lblAlgn val="ctr"/>
        <c:lblOffset val="100"/>
        <c:noMultiLvlLbl val="0"/>
      </c:catAx>
      <c:valAx>
        <c:axId val="1262063408"/>
        <c:scaling>
          <c:orientation val="minMax"/>
          <c:max val="10.6"/>
          <c:min val="0.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Time to Search Tara Oceans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12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19970472440945"/>
          <c:y val="0.0245192176538514"/>
          <c:w val="0.907982611548556"/>
          <c:h val="0.678582956524668"/>
        </c:manualLayout>
      </c:layout>
      <c:barChart>
        <c:barDir val="col"/>
        <c:grouping val="clustered"/>
        <c:varyColors val="0"/>
        <c:ser>
          <c:idx val="0"/>
          <c:order val="0"/>
          <c:tx>
            <c:v>Uniprot_trembl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MT2H_BOVIN</c:v>
                </c:pt>
                <c:pt idx="4">
                  <c:v>RS18_METPP</c:v>
                </c:pt>
                <c:pt idx="5">
                  <c:v>YAEH_SALTY</c:v>
                </c:pt>
                <c:pt idx="6">
                  <c:v>PROF1_STRPU</c:v>
                </c:pt>
                <c:pt idx="7">
                  <c:v>RS14_ACICJ</c:v>
                </c:pt>
                <c:pt idx="8">
                  <c:v>YO13_BPHC1</c:v>
                </c:pt>
                <c:pt idx="9">
                  <c:v>BP40_BPPHE</c:v>
                </c:pt>
                <c:pt idx="10">
                  <c:v>SPEH_BACCN</c:v>
                </c:pt>
                <c:pt idx="11">
                  <c:v>GCSH_BORA1</c:v>
                </c:pt>
                <c:pt idx="12">
                  <c:v>EMC4_HUMAN</c:v>
                </c:pt>
                <c:pt idx="13">
                  <c:v>RM11_RECAM</c:v>
                </c:pt>
                <c:pt idx="14">
                  <c:v>MSCL_HAEDU</c:v>
                </c:pt>
                <c:pt idx="15">
                  <c:v>RS5_ANAMM</c:v>
                </c:pt>
                <c:pt idx="16">
                  <c:v>NTPA_BRASB</c:v>
                </c:pt>
                <c:pt idx="17">
                  <c:v>KDUI_YERE8</c:v>
                </c:pt>
                <c:pt idx="18">
                  <c:v>PIMT_SHIB3</c:v>
                </c:pt>
                <c:pt idx="19">
                  <c:v>RBL_PINPS</c:v>
                </c:pt>
                <c:pt idx="20">
                  <c:v>RS3_AGRRK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KCD15_HUMAN</c:v>
                </c:pt>
                <c:pt idx="25">
                  <c:v>Y5318_PSEAB</c:v>
                </c:pt>
                <c:pt idx="26">
                  <c:v>HTPX_BURP0</c:v>
                </c:pt>
                <c:pt idx="27">
                  <c:v>HTPX_SERP5</c:v>
                </c:pt>
                <c:pt idx="28">
                  <c:v>QUEA_BACMF</c:v>
                </c:pt>
                <c:pt idx="29">
                  <c:v>PYRK_METAC</c:v>
                </c:pt>
                <c:pt idx="30">
                  <c:v>TRG_CUPNH</c:v>
                </c:pt>
                <c:pt idx="31">
                  <c:v>TLX3_HUMAN</c:v>
                </c:pt>
                <c:pt idx="32">
                  <c:v>PUR9_CLOBL</c:v>
                </c:pt>
                <c:pt idx="33">
                  <c:v>SYE1_BRUSU</c:v>
                </c:pt>
                <c:pt idx="34">
                  <c:v>FDFT_USTMA</c:v>
                </c:pt>
                <c:pt idx="35">
                  <c:v>RIMO_BDEBA</c:v>
                </c:pt>
                <c:pt idx="36">
                  <c:v>OPSV_ORYLA</c:v>
                </c:pt>
                <c:pt idx="37">
                  <c:v>CYSK_YEAST</c:v>
                </c:pt>
                <c:pt idx="38">
                  <c:v>GLGC_BURP8</c:v>
                </c:pt>
                <c:pt idx="39">
                  <c:v>ECM14_LEPMJ</c:v>
                </c:pt>
                <c:pt idx="40">
                  <c:v>SMAG1_RAT</c:v>
                </c:pt>
                <c:pt idx="41">
                  <c:v>MURD_CUPMC</c:v>
                </c:pt>
                <c:pt idx="42">
                  <c:v>SYC_BURCC</c:v>
                </c:pt>
                <c:pt idx="43">
                  <c:v>RMLB_MYCTO</c:v>
                </c:pt>
                <c:pt idx="44">
                  <c:v>MNME_PSYIN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GCUPS!$F$4:$F$53</c:f>
              <c:numCache>
                <c:formatCode>General</c:formatCode>
                <c:ptCount val="50"/>
                <c:pt idx="0">
                  <c:v>6430.694377728669</c:v>
                </c:pt>
                <c:pt idx="1">
                  <c:v>8126.887598847907</c:v>
                </c:pt>
                <c:pt idx="2">
                  <c:v>5175.352530296706</c:v>
                </c:pt>
                <c:pt idx="3">
                  <c:v>4445.82717985609</c:v>
                </c:pt>
                <c:pt idx="4">
                  <c:v>6937.10523022071</c:v>
                </c:pt>
                <c:pt idx="5">
                  <c:v>9013.878096312282</c:v>
                </c:pt>
                <c:pt idx="6">
                  <c:v>9865.069659689196</c:v>
                </c:pt>
                <c:pt idx="7">
                  <c:v>6881.503531800521</c:v>
                </c:pt>
                <c:pt idx="8">
                  <c:v>11130.65822188137</c:v>
                </c:pt>
                <c:pt idx="9">
                  <c:v>11472.13937719021</c:v>
                </c:pt>
                <c:pt idx="10">
                  <c:v>8207.59863016612</c:v>
                </c:pt>
                <c:pt idx="11">
                  <c:v>7879.625260183804</c:v>
                </c:pt>
                <c:pt idx="12">
                  <c:v>11465.99041234015</c:v>
                </c:pt>
                <c:pt idx="13">
                  <c:v>8835.745472786036</c:v>
                </c:pt>
                <c:pt idx="14">
                  <c:v>7519.909475445146</c:v>
                </c:pt>
                <c:pt idx="15">
                  <c:v>9747.607894333145</c:v>
                </c:pt>
                <c:pt idx="16">
                  <c:v>10243.40633457021</c:v>
                </c:pt>
                <c:pt idx="17">
                  <c:v>12184.03537652957</c:v>
                </c:pt>
                <c:pt idx="18">
                  <c:v>9094.819435534358</c:v>
                </c:pt>
                <c:pt idx="19">
                  <c:v>2023.21253756844</c:v>
                </c:pt>
                <c:pt idx="20">
                  <c:v>9886.30082883572</c:v>
                </c:pt>
                <c:pt idx="21">
                  <c:v>10198.35357876262</c:v>
                </c:pt>
                <c:pt idx="22">
                  <c:v>11379.26043168626</c:v>
                </c:pt>
                <c:pt idx="23">
                  <c:v>11412.9193394994</c:v>
                </c:pt>
                <c:pt idx="24">
                  <c:v>10100.22887169211</c:v>
                </c:pt>
                <c:pt idx="25">
                  <c:v>11056.23414394055</c:v>
                </c:pt>
                <c:pt idx="26">
                  <c:v>9901.551780549957</c:v>
                </c:pt>
                <c:pt idx="27">
                  <c:v>9932.01352585937</c:v>
                </c:pt>
                <c:pt idx="28">
                  <c:v>11173.94891635614</c:v>
                </c:pt>
                <c:pt idx="29">
                  <c:v>8398.303310577439</c:v>
                </c:pt>
                <c:pt idx="30">
                  <c:v>7461.167266210432</c:v>
                </c:pt>
                <c:pt idx="31">
                  <c:v>8266.347897998294</c:v>
                </c:pt>
                <c:pt idx="32">
                  <c:v>13026.75142618764</c:v>
                </c:pt>
                <c:pt idx="33">
                  <c:v>11573.51052861611</c:v>
                </c:pt>
                <c:pt idx="34">
                  <c:v>14274.7054775474</c:v>
                </c:pt>
                <c:pt idx="35">
                  <c:v>11380.10731991149</c:v>
                </c:pt>
                <c:pt idx="36">
                  <c:v>8259.647594536536</c:v>
                </c:pt>
                <c:pt idx="37">
                  <c:v>9496.361536942226</c:v>
                </c:pt>
                <c:pt idx="38">
                  <c:v>10124.90353923206</c:v>
                </c:pt>
                <c:pt idx="39">
                  <c:v>13217.86470163863</c:v>
                </c:pt>
                <c:pt idx="40">
                  <c:v>13672.89676055769</c:v>
                </c:pt>
                <c:pt idx="41">
                  <c:v>10343.17907807644</c:v>
                </c:pt>
                <c:pt idx="42">
                  <c:v>9360.533092287535</c:v>
                </c:pt>
                <c:pt idx="43">
                  <c:v>6581.466410638601</c:v>
                </c:pt>
                <c:pt idx="44">
                  <c:v>8825.14577794883</c:v>
                </c:pt>
                <c:pt idx="45">
                  <c:v>14323.40497159044</c:v>
                </c:pt>
                <c:pt idx="46">
                  <c:v>8874.158720945874</c:v>
                </c:pt>
                <c:pt idx="47">
                  <c:v>6981.192950333908</c:v>
                </c:pt>
                <c:pt idx="48">
                  <c:v>8831.52086235985</c:v>
                </c:pt>
                <c:pt idx="49">
                  <c:v>2140.796171285483</c:v>
                </c:pt>
              </c:numCache>
            </c:numRef>
          </c:val>
        </c:ser>
        <c:ser>
          <c:idx val="1"/>
          <c:order val="1"/>
          <c:tx>
            <c:v>Tara_oceans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GCUPS!$Q$4:$Q$53</c:f>
              <c:numCache>
                <c:formatCode>General</c:formatCode>
                <c:ptCount val="50"/>
                <c:pt idx="0">
                  <c:v>6997.501459898162</c:v>
                </c:pt>
                <c:pt idx="1">
                  <c:v>8409.10326800892</c:v>
                </c:pt>
                <c:pt idx="2">
                  <c:v>5925.854251654982</c:v>
                </c:pt>
                <c:pt idx="3">
                  <c:v>5178.19878060353</c:v>
                </c:pt>
                <c:pt idx="4">
                  <c:v>7758.648883065878</c:v>
                </c:pt>
                <c:pt idx="5">
                  <c:v>9641.390697897828</c:v>
                </c:pt>
                <c:pt idx="6">
                  <c:v>10688.45649923916</c:v>
                </c:pt>
                <c:pt idx="7">
                  <c:v>7317.909019159914</c:v>
                </c:pt>
                <c:pt idx="8">
                  <c:v>11727.14378974266</c:v>
                </c:pt>
                <c:pt idx="9">
                  <c:v>12576.53108607082</c:v>
                </c:pt>
                <c:pt idx="10">
                  <c:v>8701.165848658793</c:v>
                </c:pt>
                <c:pt idx="11">
                  <c:v>7882.623344562624</c:v>
                </c:pt>
                <c:pt idx="12">
                  <c:v>12401.98568240972</c:v>
                </c:pt>
                <c:pt idx="13">
                  <c:v>9929.400380223009</c:v>
                </c:pt>
                <c:pt idx="14">
                  <c:v>8132.620162468086</c:v>
                </c:pt>
                <c:pt idx="15">
                  <c:v>10432.9224875468</c:v>
                </c:pt>
                <c:pt idx="16">
                  <c:v>11181.0667802259</c:v>
                </c:pt>
                <c:pt idx="17">
                  <c:v>12580.42290554652</c:v>
                </c:pt>
                <c:pt idx="18">
                  <c:v>9437.515319245544</c:v>
                </c:pt>
                <c:pt idx="19">
                  <c:v>3241.844513107903</c:v>
                </c:pt>
                <c:pt idx="20">
                  <c:v>10337.78467344888</c:v>
                </c:pt>
                <c:pt idx="21">
                  <c:v>10411.37950831032</c:v>
                </c:pt>
                <c:pt idx="22">
                  <c:v>11747.87610958542</c:v>
                </c:pt>
                <c:pt idx="23">
                  <c:v>11817.1298248811</c:v>
                </c:pt>
                <c:pt idx="24">
                  <c:v>11085.01617518207</c:v>
                </c:pt>
                <c:pt idx="25">
                  <c:v>11255.2327472548</c:v>
                </c:pt>
                <c:pt idx="26">
                  <c:v>10196.94845991423</c:v>
                </c:pt>
                <c:pt idx="27">
                  <c:v>10264.60218222453</c:v>
                </c:pt>
                <c:pt idx="28">
                  <c:v>11650.70245757346</c:v>
                </c:pt>
                <c:pt idx="29">
                  <c:v>9166.476739289888</c:v>
                </c:pt>
                <c:pt idx="30">
                  <c:v>7792.15310215278</c:v>
                </c:pt>
                <c:pt idx="31">
                  <c:v>9767.769434138408</c:v>
                </c:pt>
                <c:pt idx="32">
                  <c:v>13551.32635456326</c:v>
                </c:pt>
                <c:pt idx="33">
                  <c:v>11988.22209798978</c:v>
                </c:pt>
                <c:pt idx="34">
                  <c:v>14529.97726354155</c:v>
                </c:pt>
                <c:pt idx="35">
                  <c:v>11763.89313639808</c:v>
                </c:pt>
                <c:pt idx="36">
                  <c:v>10193.71453559623</c:v>
                </c:pt>
                <c:pt idx="37">
                  <c:v>9585.55341752668</c:v>
                </c:pt>
                <c:pt idx="38">
                  <c:v>10779.07167239113</c:v>
                </c:pt>
                <c:pt idx="39">
                  <c:v>13929.47678921902</c:v>
                </c:pt>
                <c:pt idx="40">
                  <c:v>14755.68871587548</c:v>
                </c:pt>
                <c:pt idx="41">
                  <c:v>10264.86655774044</c:v>
                </c:pt>
                <c:pt idx="42">
                  <c:v>9189.711915484819</c:v>
                </c:pt>
                <c:pt idx="43">
                  <c:v>7325.729947270032</c:v>
                </c:pt>
                <c:pt idx="44">
                  <c:v>8803.703513167107</c:v>
                </c:pt>
                <c:pt idx="45">
                  <c:v>14768.99770415038</c:v>
                </c:pt>
                <c:pt idx="46">
                  <c:v>8458.94871208759</c:v>
                </c:pt>
                <c:pt idx="47">
                  <c:v>7331.784729708208</c:v>
                </c:pt>
                <c:pt idx="48">
                  <c:v>10502.39428900228</c:v>
                </c:pt>
                <c:pt idx="49">
                  <c:v>2111.425824055375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0509216"/>
        <c:axId val="1300511760"/>
      </c:barChart>
      <c:catAx>
        <c:axId val="130050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511760"/>
        <c:crosses val="autoZero"/>
        <c:auto val="1"/>
        <c:lblAlgn val="ctr"/>
        <c:lblOffset val="100"/>
        <c:noMultiLvlLbl val="0"/>
      </c:catAx>
      <c:valAx>
        <c:axId val="130051176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Billions of Cell Updates Per 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50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25480147459938"/>
          <c:y val="0.012485414590761"/>
          <c:w val="0.933971268190905"/>
          <c:h val="0.706235046543542"/>
        </c:manualLayout>
      </c:layout>
      <c:barChart>
        <c:barDir val="col"/>
        <c:grouping val="clustered"/>
        <c:varyColors val="0"/>
        <c:ser>
          <c:idx val="0"/>
          <c:order val="0"/>
          <c:tx>
            <c:v>Uniprot_trembl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GCUPS!$A$4:$A$53</c:f>
              <c:strCache>
                <c:ptCount val="50"/>
                <c:pt idx="0">
                  <c:v>P10_ASFWA</c:v>
                </c:pt>
                <c:pt idx="1">
                  <c:v>PRGJ_SALTY</c:v>
                </c:pt>
                <c:pt idx="2">
                  <c:v>H6_ONCMY</c:v>
                </c:pt>
                <c:pt idx="3">
                  <c:v>MT2H_BOVIN</c:v>
                </c:pt>
                <c:pt idx="4">
                  <c:v>RS18_METPP</c:v>
                </c:pt>
                <c:pt idx="5">
                  <c:v>YAEH_SALTY</c:v>
                </c:pt>
                <c:pt idx="6">
                  <c:v>PROF1_STRPU</c:v>
                </c:pt>
                <c:pt idx="7">
                  <c:v>RS14_ACICJ</c:v>
                </c:pt>
                <c:pt idx="8">
                  <c:v>YO13_BPHC1</c:v>
                </c:pt>
                <c:pt idx="9">
                  <c:v>BP40_BPPHE</c:v>
                </c:pt>
                <c:pt idx="10">
                  <c:v>SPEH_BACCN</c:v>
                </c:pt>
                <c:pt idx="11">
                  <c:v>GCSH_BORA1</c:v>
                </c:pt>
                <c:pt idx="12">
                  <c:v>EMC4_HUMAN</c:v>
                </c:pt>
                <c:pt idx="13">
                  <c:v>RM11_RECAM</c:v>
                </c:pt>
                <c:pt idx="14">
                  <c:v>MSCL_HAEDU</c:v>
                </c:pt>
                <c:pt idx="15">
                  <c:v>RS5_ANAMM</c:v>
                </c:pt>
                <c:pt idx="16">
                  <c:v>NTPA_BRASB</c:v>
                </c:pt>
                <c:pt idx="17">
                  <c:v>KDUI_YERE8</c:v>
                </c:pt>
                <c:pt idx="18">
                  <c:v>PIMT_SHIB3</c:v>
                </c:pt>
                <c:pt idx="19">
                  <c:v>RBL_PINPS</c:v>
                </c:pt>
                <c:pt idx="20">
                  <c:v>RS3_AGRRK</c:v>
                </c:pt>
                <c:pt idx="21">
                  <c:v>LEXA_RHORT</c:v>
                </c:pt>
                <c:pt idx="22">
                  <c:v>EFTS_HAHCH</c:v>
                </c:pt>
                <c:pt idx="23">
                  <c:v>META_SYNP6</c:v>
                </c:pt>
                <c:pt idx="24">
                  <c:v>KCD15_HUMAN</c:v>
                </c:pt>
                <c:pt idx="25">
                  <c:v>Y5318_PSEAB</c:v>
                </c:pt>
                <c:pt idx="26">
                  <c:v>HTPX_BURP0</c:v>
                </c:pt>
                <c:pt idx="27">
                  <c:v>HTPX_SERP5</c:v>
                </c:pt>
                <c:pt idx="28">
                  <c:v>QUEA_BACMF</c:v>
                </c:pt>
                <c:pt idx="29">
                  <c:v>PYRK_METAC</c:v>
                </c:pt>
                <c:pt idx="30">
                  <c:v>TRG_CUPNH</c:v>
                </c:pt>
                <c:pt idx="31">
                  <c:v>TLX3_HUMAN</c:v>
                </c:pt>
                <c:pt idx="32">
                  <c:v>PUR9_CLOBL</c:v>
                </c:pt>
                <c:pt idx="33">
                  <c:v>SYE1_BRUSU</c:v>
                </c:pt>
                <c:pt idx="34">
                  <c:v>FDFT_USTMA</c:v>
                </c:pt>
                <c:pt idx="35">
                  <c:v>RIMO_BDEBA</c:v>
                </c:pt>
                <c:pt idx="36">
                  <c:v>OPSV_ORYLA</c:v>
                </c:pt>
                <c:pt idx="37">
                  <c:v>CYSK_YEAST</c:v>
                </c:pt>
                <c:pt idx="38">
                  <c:v>GLGC_BURP8</c:v>
                </c:pt>
                <c:pt idx="39">
                  <c:v>ECM14_LEPMJ</c:v>
                </c:pt>
                <c:pt idx="40">
                  <c:v>SMAG1_RAT</c:v>
                </c:pt>
                <c:pt idx="41">
                  <c:v>MURD_CUPMC</c:v>
                </c:pt>
                <c:pt idx="42">
                  <c:v>SYC_BURCC</c:v>
                </c:pt>
                <c:pt idx="43">
                  <c:v>RMLB_MYCTO</c:v>
                </c:pt>
                <c:pt idx="44">
                  <c:v>MNME_PSYIN</c:v>
                </c:pt>
                <c:pt idx="45">
                  <c:v>XYNA_THEMA</c:v>
                </c:pt>
                <c:pt idx="46">
                  <c:v>CLPB_ECOL6</c:v>
                </c:pt>
                <c:pt idx="47">
                  <c:v>FTSH3_ORYSJ</c:v>
                </c:pt>
                <c:pt idx="48">
                  <c:v>EVI1B_XENLA</c:v>
                </c:pt>
                <c:pt idx="49">
                  <c:v>XYLG_YERPA</c:v>
                </c:pt>
              </c:strCache>
            </c:strRef>
          </c:cat>
          <c:val>
            <c:numRef>
              <c:f>GCUPS!$E$4:$E$53</c:f>
              <c:numCache>
                <c:formatCode>General</c:formatCode>
                <c:ptCount val="50"/>
                <c:pt idx="0">
                  <c:v>19.5146295207708</c:v>
                </c:pt>
                <c:pt idx="1">
                  <c:v>25.69192031685117</c:v>
                </c:pt>
                <c:pt idx="2">
                  <c:v>16.11713705827119</c:v>
                </c:pt>
                <c:pt idx="3">
                  <c:v>13.44713083059986</c:v>
                </c:pt>
                <c:pt idx="4">
                  <c:v>24.15827934642302</c:v>
                </c:pt>
                <c:pt idx="5">
                  <c:v>27.48223142697006</c:v>
                </c:pt>
                <c:pt idx="6">
                  <c:v>30.42901854563858</c:v>
                </c:pt>
                <c:pt idx="7">
                  <c:v>23.38255258511636</c:v>
                </c:pt>
                <c:pt idx="8">
                  <c:v>34.0730742147902</c:v>
                </c:pt>
                <c:pt idx="9">
                  <c:v>36.42207581656805</c:v>
                </c:pt>
                <c:pt idx="10">
                  <c:v>26.01056318807848</c:v>
                </c:pt>
                <c:pt idx="11">
                  <c:v>25.27018046493129</c:v>
                </c:pt>
                <c:pt idx="12">
                  <c:v>34.25410996227121</c:v>
                </c:pt>
                <c:pt idx="13">
                  <c:v>30.17896279204318</c:v>
                </c:pt>
                <c:pt idx="14">
                  <c:v>24.24966713345036</c:v>
                </c:pt>
                <c:pt idx="15">
                  <c:v>30.86494054346505</c:v>
                </c:pt>
                <c:pt idx="16">
                  <c:v>31.53800021116481</c:v>
                </c:pt>
                <c:pt idx="17">
                  <c:v>34.91020896272853</c:v>
                </c:pt>
                <c:pt idx="18">
                  <c:v>28.36337346674045</c:v>
                </c:pt>
                <c:pt idx="19">
                  <c:v>9.506300199282067</c:v>
                </c:pt>
                <c:pt idx="20">
                  <c:v>30.15780107610194</c:v>
                </c:pt>
                <c:pt idx="21">
                  <c:v>30.41259478192844</c:v>
                </c:pt>
                <c:pt idx="22">
                  <c:v>34.12717587039654</c:v>
                </c:pt>
                <c:pt idx="23">
                  <c:v>32.05682627842533</c:v>
                </c:pt>
                <c:pt idx="24">
                  <c:v>27.99952069398844</c:v>
                </c:pt>
                <c:pt idx="25">
                  <c:v>32.25172381052183</c:v>
                </c:pt>
                <c:pt idx="26">
                  <c:v>28.91237868823466</c:v>
                </c:pt>
                <c:pt idx="27">
                  <c:v>28.6175163750519</c:v>
                </c:pt>
                <c:pt idx="28">
                  <c:v>32.44429659579158</c:v>
                </c:pt>
                <c:pt idx="29">
                  <c:v>24.62095182241615</c:v>
                </c:pt>
                <c:pt idx="30">
                  <c:v>22.88448593534025</c:v>
                </c:pt>
                <c:pt idx="31">
                  <c:v>24.06279733702279</c:v>
                </c:pt>
                <c:pt idx="32">
                  <c:v>37.92988822777533</c:v>
                </c:pt>
                <c:pt idx="33">
                  <c:v>34.17898494375205</c:v>
                </c:pt>
                <c:pt idx="34">
                  <c:v>40.19950435579695</c:v>
                </c:pt>
                <c:pt idx="35">
                  <c:v>32.69244051851427</c:v>
                </c:pt>
                <c:pt idx="36">
                  <c:v>25.0439719797565</c:v>
                </c:pt>
                <c:pt idx="37">
                  <c:v>27.91107675788911</c:v>
                </c:pt>
                <c:pt idx="38">
                  <c:v>29.47804838614983</c:v>
                </c:pt>
                <c:pt idx="39">
                  <c:v>36.96033597829141</c:v>
                </c:pt>
                <c:pt idx="40">
                  <c:v>39.74348556953792</c:v>
                </c:pt>
                <c:pt idx="41">
                  <c:v>29.55500915134265</c:v>
                </c:pt>
                <c:pt idx="42">
                  <c:v>26.24067120605791</c:v>
                </c:pt>
                <c:pt idx="43">
                  <c:v>20.25869292649462</c:v>
                </c:pt>
                <c:pt idx="44">
                  <c:v>24.90496619511644</c:v>
                </c:pt>
                <c:pt idx="45">
                  <c:v>40.05102255279181</c:v>
                </c:pt>
                <c:pt idx="46">
                  <c:v>23.95342854900451</c:v>
                </c:pt>
                <c:pt idx="47">
                  <c:v>18.4644214322702</c:v>
                </c:pt>
                <c:pt idx="48">
                  <c:v>23.62759301746458</c:v>
                </c:pt>
                <c:pt idx="49">
                  <c:v>6.301175692455118</c:v>
                </c:pt>
              </c:numCache>
            </c:numRef>
          </c:val>
        </c:ser>
        <c:ser>
          <c:idx val="1"/>
          <c:order val="1"/>
          <c:tx>
            <c:v>Tara_oceans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val>
            <c:numRef>
              <c:f>GCUPS!$P$4:$P$53</c:f>
              <c:numCache>
                <c:formatCode>General</c:formatCode>
                <c:ptCount val="50"/>
                <c:pt idx="0">
                  <c:v>19.40160209362124</c:v>
                </c:pt>
                <c:pt idx="1">
                  <c:v>25.08608491257838</c:v>
                </c:pt>
                <c:pt idx="2">
                  <c:v>16.45068498813864</c:v>
                </c:pt>
                <c:pt idx="3">
                  <c:v>14.50848366736478</c:v>
                </c:pt>
                <c:pt idx="4">
                  <c:v>23.46711885656816</c:v>
                </c:pt>
                <c:pt idx="5">
                  <c:v>27.71596547565961</c:v>
                </c:pt>
                <c:pt idx="6">
                  <c:v>29.72577982543082</c:v>
                </c:pt>
                <c:pt idx="7">
                  <c:v>22.7988866553541</c:v>
                </c:pt>
                <c:pt idx="8">
                  <c:v>33.41807969678222</c:v>
                </c:pt>
                <c:pt idx="9">
                  <c:v>36.24800729269587</c:v>
                </c:pt>
                <c:pt idx="10">
                  <c:v>25.1237536769728</c:v>
                </c:pt>
                <c:pt idx="11">
                  <c:v>23.49526547856176</c:v>
                </c:pt>
                <c:pt idx="12">
                  <c:v>34.63024882535022</c:v>
                </c:pt>
                <c:pt idx="13">
                  <c:v>29.80675299248109</c:v>
                </c:pt>
                <c:pt idx="14">
                  <c:v>23.1428093842369</c:v>
                </c:pt>
                <c:pt idx="15">
                  <c:v>30.41719722495596</c:v>
                </c:pt>
                <c:pt idx="16">
                  <c:v>30.77375821031855</c:v>
                </c:pt>
                <c:pt idx="17">
                  <c:v>34.29810166164712</c:v>
                </c:pt>
                <c:pt idx="18">
                  <c:v>26.74836563642617</c:v>
                </c:pt>
                <c:pt idx="19">
                  <c:v>11.03731970889886</c:v>
                </c:pt>
                <c:pt idx="20">
                  <c:v>29.16519139478246</c:v>
                </c:pt>
                <c:pt idx="21">
                  <c:v>29.17734466628326</c:v>
                </c:pt>
                <c:pt idx="22">
                  <c:v>32.34700977689045</c:v>
                </c:pt>
                <c:pt idx="23">
                  <c:v>32.1721536253939</c:v>
                </c:pt>
                <c:pt idx="24">
                  <c:v>29.84793813999182</c:v>
                </c:pt>
                <c:pt idx="25">
                  <c:v>31.35507626970109</c:v>
                </c:pt>
                <c:pt idx="26">
                  <c:v>27.5208674857882</c:v>
                </c:pt>
                <c:pt idx="27">
                  <c:v>28.20112658926147</c:v>
                </c:pt>
                <c:pt idx="28">
                  <c:v>31.97981222863666</c:v>
                </c:pt>
                <c:pt idx="29">
                  <c:v>25.04814477541094</c:v>
                </c:pt>
                <c:pt idx="30">
                  <c:v>21.34870824097283</c:v>
                </c:pt>
                <c:pt idx="31">
                  <c:v>25.86744798271716</c:v>
                </c:pt>
                <c:pt idx="32">
                  <c:v>36.79178967877429</c:v>
                </c:pt>
                <c:pt idx="33">
                  <c:v>32.81836203381381</c:v>
                </c:pt>
                <c:pt idx="34">
                  <c:v>39.49020689601124</c:v>
                </c:pt>
                <c:pt idx="35">
                  <c:v>31.5588643235945</c:v>
                </c:pt>
                <c:pt idx="36">
                  <c:v>27.71447678298092</c:v>
                </c:pt>
                <c:pt idx="37">
                  <c:v>25.94929924737677</c:v>
                </c:pt>
                <c:pt idx="38">
                  <c:v>29.04916218316748</c:v>
                </c:pt>
                <c:pt idx="39">
                  <c:v>37.85402352900654</c:v>
                </c:pt>
                <c:pt idx="40">
                  <c:v>39.73076879988822</c:v>
                </c:pt>
                <c:pt idx="41">
                  <c:v>27.34670257226885</c:v>
                </c:pt>
                <c:pt idx="42">
                  <c:v>24.05229922394884</c:v>
                </c:pt>
                <c:pt idx="43">
                  <c:v>19.51299373642519</c:v>
                </c:pt>
                <c:pt idx="44">
                  <c:v>23.21310161901618</c:v>
                </c:pt>
                <c:pt idx="45">
                  <c:v>40.35741906460357</c:v>
                </c:pt>
                <c:pt idx="46">
                  <c:v>22.25591497571251</c:v>
                </c:pt>
                <c:pt idx="47">
                  <c:v>19.03347904783562</c:v>
                </c:pt>
                <c:pt idx="48">
                  <c:v>28.02815300346856</c:v>
                </c:pt>
                <c:pt idx="49">
                  <c:v>5.511615888359779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968160"/>
        <c:axId val="1301970352"/>
      </c:barChart>
      <c:catAx>
        <c:axId val="13019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HMM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970352"/>
        <c:crosses val="autoZero"/>
        <c:auto val="1"/>
        <c:lblAlgn val="ctr"/>
        <c:lblOffset val="100"/>
        <c:noMultiLvlLbl val="0"/>
      </c:catAx>
      <c:valAx>
        <c:axId val="13019703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Billions of Cell Updates perSecond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9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2688-8E35-CA4B-B576-BA5244C40734}" type="datetimeFigureOut">
              <a:rPr lang="en-US" smtClean="0"/>
              <a:t>5/18/17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F379-BBDA-4C4C-8388-62C243978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F379-BBDA-4C4C-8388-62C243978C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Uniprot_trembl</a:t>
            </a:r>
            <a:r>
              <a:rPr lang="en-US" dirty="0" smtClean="0"/>
              <a:t>: 63M sequences, average length 334</a:t>
            </a:r>
          </a:p>
          <a:p>
            <a:r>
              <a:rPr lang="en-US" dirty="0" smtClean="0"/>
              <a:t>Tara</a:t>
            </a:r>
            <a:r>
              <a:rPr lang="en-US" baseline="0" dirty="0" smtClean="0"/>
              <a:t> oceans: 127M sequences, average length 326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2F379-BBDA-4C4C-8388-62C243978C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5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F4F7-D7BF-9146-8E12-4D8712091BAE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36A7-89F8-CA44-B57E-383DD624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859" y="1999693"/>
            <a:ext cx="9144000" cy="2387600"/>
          </a:xfrm>
        </p:spPr>
        <p:txBody>
          <a:bodyPr/>
          <a:lstStyle/>
          <a:p>
            <a:r>
              <a:rPr lang="en-US" dirty="0" smtClean="0"/>
              <a:t>Sub-Second Homology </a:t>
            </a:r>
            <a:r>
              <a:rPr lang="en-US" smtClean="0"/>
              <a:t>Searches with HMMER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1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22668648"/>
              </p:ext>
            </p:extLst>
          </p:nvPr>
        </p:nvGraphicFramePr>
        <p:xfrm>
          <a:off x="1" y="1504543"/>
          <a:ext cx="12192000" cy="546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3"/>
            <a:ext cx="10515600" cy="1325563"/>
          </a:xfrm>
        </p:spPr>
        <p:txBody>
          <a:bodyPr/>
          <a:lstStyle/>
          <a:p>
            <a:r>
              <a:rPr lang="en-US" dirty="0" smtClean="0"/>
              <a:t>GCUPS: 540 Cores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272556" y="228924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L=1050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0614318" y="127621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L=1059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554643" y="42185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L=510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0868910" y="2433330"/>
            <a:ext cx="82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L=857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88460" y="2993905"/>
            <a:ext cx="11128035" cy="78728"/>
          </a:xfrm>
          <a:prstGeom prst="line">
            <a:avLst/>
          </a:prstGeom>
          <a:ln w="317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8460" y="272221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1082988" y="3098767"/>
            <a:ext cx="82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L=802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GCUPS: 1 Core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14764453"/>
              </p:ext>
            </p:extLst>
          </p:nvPr>
        </p:nvGraphicFramePr>
        <p:xfrm>
          <a:off x="-55124" y="1271081"/>
          <a:ext cx="12247123" cy="5586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H4 Vs. H3: Parallel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H4 Vs. H3: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#1: HMMER Daemon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2113" y="3382171"/>
            <a:ext cx="1739423" cy="1093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User’s Computer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806267" y="1515533"/>
            <a:ext cx="3276600" cy="736600"/>
            <a:chOff x="7806267" y="1515533"/>
            <a:chExt cx="3276600" cy="736600"/>
          </a:xfrm>
        </p:grpSpPr>
        <p:sp>
          <p:nvSpPr>
            <p:cNvPr id="5" name="Rectangle 4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06267" y="2353841"/>
            <a:ext cx="3276600" cy="736600"/>
            <a:chOff x="7806267" y="1515533"/>
            <a:chExt cx="3276600" cy="736600"/>
          </a:xfrm>
        </p:grpSpPr>
        <p:sp>
          <p:nvSpPr>
            <p:cNvPr id="10" name="Rectangle 9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06267" y="3192149"/>
            <a:ext cx="3276600" cy="736600"/>
            <a:chOff x="7806267" y="1515533"/>
            <a:chExt cx="3276600" cy="736600"/>
          </a:xfrm>
        </p:grpSpPr>
        <p:sp>
          <p:nvSpPr>
            <p:cNvPr id="14" name="Rectangle 13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06267" y="4030457"/>
            <a:ext cx="3276600" cy="736600"/>
            <a:chOff x="7806267" y="1515533"/>
            <a:chExt cx="3276600" cy="736600"/>
          </a:xfrm>
        </p:grpSpPr>
        <p:sp>
          <p:nvSpPr>
            <p:cNvPr id="18" name="Rectangle 17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806267" y="4868765"/>
            <a:ext cx="3276600" cy="736600"/>
            <a:chOff x="7806267" y="1515533"/>
            <a:chExt cx="3276600" cy="736600"/>
          </a:xfrm>
        </p:grpSpPr>
        <p:sp>
          <p:nvSpPr>
            <p:cNvPr id="22" name="Rectangle 21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806267" y="5707073"/>
            <a:ext cx="3276600" cy="736600"/>
            <a:chOff x="7806267" y="1515533"/>
            <a:chExt cx="3276600" cy="736600"/>
          </a:xfrm>
        </p:grpSpPr>
        <p:sp>
          <p:nvSpPr>
            <p:cNvPr id="26" name="Rectangle 25"/>
            <p:cNvSpPr/>
            <p:nvPr/>
          </p:nvSpPr>
          <p:spPr>
            <a:xfrm>
              <a:off x="7806267" y="1515533"/>
              <a:ext cx="3276600" cy="736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90934" y="1560667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Worker</a:t>
              </a:r>
            </a:p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076267" y="1662376"/>
              <a:ext cx="1871133" cy="4429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47364" y="3311896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5" idx="1"/>
          </p:cNvCxnSpPr>
          <p:nvPr/>
        </p:nvCxnSpPr>
        <p:spPr>
          <a:xfrm flipV="1">
            <a:off x="6516431" y="1883833"/>
            <a:ext cx="1289836" cy="157056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516431" y="2679917"/>
            <a:ext cx="1289836" cy="96762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516431" y="3570238"/>
            <a:ext cx="1289836" cy="24093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16431" y="4044587"/>
            <a:ext cx="1296852" cy="34770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516431" y="4250484"/>
            <a:ext cx="1289836" cy="984569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6" idx="1"/>
          </p:cNvCxnSpPr>
          <p:nvPr/>
        </p:nvCxnSpPr>
        <p:spPr>
          <a:xfrm>
            <a:off x="6516431" y="4422038"/>
            <a:ext cx="1289836" cy="165333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81536" y="3647545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81536" y="4250484"/>
            <a:ext cx="206582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28533" y="1329267"/>
            <a:ext cx="7349067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9577" y="1662376"/>
            <a:ext cx="21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Cluster of Computers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89200" y="323728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2532903" y="4320105"/>
            <a:ext cx="92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Results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8031681" y="4126317"/>
            <a:ext cx="349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 #2: HMMER Engine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81336" y="2543814"/>
            <a:ext cx="1169355" cy="2571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Backward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96961" y="2543816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28211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43836" y="2543814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SSV</a:t>
            </a:r>
          </a:p>
          <a:p>
            <a:pPr algn="ctr"/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13191" y="3580093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7566" y="3574358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81941" y="3568624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066316" y="3556009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50691" y="3837490"/>
            <a:ext cx="715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2894455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Sequence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502" y="3263782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8352" y="409821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HMM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5679" y="4467549"/>
            <a:ext cx="1161334" cy="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09309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97566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89102" y="3218776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66316" y="3217241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>
            <a:off x="2406030" y="4197902"/>
            <a:ext cx="3444236" cy="2122474"/>
          </a:xfrm>
          <a:prstGeom prst="bentConnector3">
            <a:avLst>
              <a:gd name="adj1" fmla="val 135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5906249" y="613571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Hit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09309" y="3812012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4387438" y="4457865"/>
            <a:ext cx="1964971" cy="1369096"/>
          </a:xfrm>
          <a:prstGeom prst="bentConnector3">
            <a:avLst>
              <a:gd name="adj1" fmla="val 588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297566" y="4181344"/>
            <a:ext cx="401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5312379" y="5030747"/>
            <a:ext cx="1963596" cy="210153"/>
          </a:xfrm>
          <a:prstGeom prst="bentConnector3">
            <a:avLst>
              <a:gd name="adj1" fmla="val 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2586" y="2543815"/>
            <a:ext cx="1169355" cy="2571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Viterbi</a:t>
            </a:r>
          </a:p>
          <a:p>
            <a:pPr algn="ctr"/>
            <a:r>
              <a:rPr lang="en-US" smtClean="0"/>
              <a:t>Filter</a:t>
            </a:r>
            <a:endParaRPr lang="en-US"/>
          </a:p>
        </p:txBody>
      </p:sp>
      <p:cxnSp>
        <p:nvCxnSpPr>
          <p:cNvPr id="60" name="Elbow Connector 59"/>
          <p:cNvCxnSpPr/>
          <p:nvPr/>
        </p:nvCxnSpPr>
        <p:spPr>
          <a:xfrm rot="5400000">
            <a:off x="6472592" y="4229615"/>
            <a:ext cx="1992324" cy="1783685"/>
          </a:xfrm>
          <a:prstGeom prst="bentConnector3">
            <a:avLst>
              <a:gd name="adj1" fmla="val 590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86112" y="3807647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05753" y="3814605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63182" y="3750748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77" name="Elbow Connector 76"/>
          <p:cNvCxnSpPr>
            <a:endCxn id="36" idx="1"/>
          </p:cNvCxnSpPr>
          <p:nvPr/>
        </p:nvCxnSpPr>
        <p:spPr>
          <a:xfrm rot="10800000" flipV="1">
            <a:off x="6723668" y="5108620"/>
            <a:ext cx="4257753" cy="1211756"/>
          </a:xfrm>
          <a:prstGeom prst="bentConnector3">
            <a:avLst>
              <a:gd name="adj1" fmla="val 3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322582" y="5912771"/>
            <a:ext cx="50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665711" y="2543814"/>
            <a:ext cx="1169355" cy="25713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1533909" y="5115135"/>
            <a:ext cx="4536" cy="1257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1533909" y="5533089"/>
            <a:ext cx="58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Pass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flipH="1">
            <a:off x="11291301" y="6325000"/>
            <a:ext cx="8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1243837" y="1884218"/>
            <a:ext cx="10525600" cy="346364"/>
          </a:xfrm>
          <a:prstGeom prst="rightArrow">
            <a:avLst/>
          </a:prstGeom>
          <a:solidFill>
            <a:srgbClr val="EAE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 flipH="1">
            <a:off x="4525395" y="1607265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Runtime </a:t>
            </a:r>
            <a:r>
              <a:rPr lang="en-US" smtClean="0"/>
              <a:t>and Accuracy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HMMER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2877" y="2974931"/>
            <a:ext cx="1622120" cy="35010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2877" y="1987463"/>
            <a:ext cx="1622120" cy="5427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HMM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23406" y="258917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23406" y="293869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23406" y="328821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407" y="3637737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23407" y="3987258"/>
            <a:ext cx="3063192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23406" y="4336779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23406" y="4686300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3406" y="5035821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23406" y="5385342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23406" y="5734863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23406" y="6084384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23406" y="643390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23406" y="1536065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23406" y="1885586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3406" y="2235107"/>
            <a:ext cx="3063193" cy="28607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10737" y="3626997"/>
            <a:ext cx="289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 Computers</a:t>
            </a:r>
          </a:p>
          <a:p>
            <a:pPr algn="ctr"/>
            <a:r>
              <a:rPr lang="en-US" dirty="0" smtClean="0"/>
              <a:t>540 Cores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404997" y="1679100"/>
            <a:ext cx="1618410" cy="1402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04997" y="2028621"/>
            <a:ext cx="1618410" cy="120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404997" y="2362292"/>
            <a:ext cx="1618410" cy="1050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04997" y="2720894"/>
            <a:ext cx="1618410" cy="857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404997" y="3092780"/>
            <a:ext cx="1618410" cy="638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04997" y="3419663"/>
            <a:ext cx="1618410" cy="456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04997" y="3768912"/>
            <a:ext cx="1618410" cy="2143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04997" y="4130293"/>
            <a:ext cx="1618410" cy="20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04997" y="4269425"/>
            <a:ext cx="1618410" cy="2069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04997" y="4426414"/>
            <a:ext cx="1618410" cy="3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04997" y="4575405"/>
            <a:ext cx="1618410" cy="60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</p:cNvCxnSpPr>
          <p:nvPr/>
        </p:nvCxnSpPr>
        <p:spPr>
          <a:xfrm>
            <a:off x="2404997" y="4731707"/>
            <a:ext cx="1618410" cy="796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404997" y="4913014"/>
            <a:ext cx="1618410" cy="964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92472" y="5048637"/>
            <a:ext cx="1662251" cy="1180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8" idx="1"/>
          </p:cNvCxnSpPr>
          <p:nvPr/>
        </p:nvCxnSpPr>
        <p:spPr>
          <a:xfrm>
            <a:off x="2392472" y="5241112"/>
            <a:ext cx="1630934" cy="1335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2877" y="2974931"/>
            <a:ext cx="1622120" cy="35135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63 </a:t>
            </a:r>
            <a:r>
              <a:rPr lang="en-US" smtClean="0"/>
              <a:t>M Sequences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084733" y="3333310"/>
            <a:ext cx="2269067" cy="12337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64671" y="1609278"/>
            <a:ext cx="68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Work</a:t>
            </a:r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099123" y="4473543"/>
            <a:ext cx="1985609" cy="2136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086599" y="4317869"/>
            <a:ext cx="1998133" cy="195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099123" y="4218235"/>
            <a:ext cx="1985609" cy="1659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086598" y="4140554"/>
            <a:ext cx="1998134" cy="1427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86597" y="4096348"/>
            <a:ext cx="1998135" cy="1117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92859" y="4057455"/>
            <a:ext cx="1991873" cy="791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5" idx="1"/>
          </p:cNvCxnSpPr>
          <p:nvPr/>
        </p:nvCxnSpPr>
        <p:spPr>
          <a:xfrm flipV="1">
            <a:off x="7086596" y="3950162"/>
            <a:ext cx="1998137" cy="5542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5" idx="1"/>
          </p:cNvCxnSpPr>
          <p:nvPr/>
        </p:nvCxnSpPr>
        <p:spPr>
          <a:xfrm flipV="1">
            <a:off x="7086595" y="3950162"/>
            <a:ext cx="1998138" cy="19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086595" y="3793206"/>
            <a:ext cx="1998137" cy="22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858" y="3434163"/>
            <a:ext cx="1991874" cy="308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9123" y="3089739"/>
            <a:ext cx="1985609" cy="562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92858" y="2723779"/>
            <a:ext cx="1991874" cy="8334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99123" y="2387304"/>
            <a:ext cx="1985609" cy="1084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086595" y="2057720"/>
            <a:ext cx="1998137" cy="136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86595" y="1669520"/>
            <a:ext cx="1998137" cy="1698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49703" y="1511930"/>
            <a:ext cx="5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Load-Balancing Hard?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75" y="1335933"/>
            <a:ext cx="10120973" cy="5428522"/>
          </a:xfrm>
        </p:spPr>
      </p:pic>
    </p:spTree>
    <p:extLst>
      <p:ext uri="{BB962C8B-B14F-4D97-AF65-F5344CB8AC3E}">
        <p14:creationId xmlns:p14="http://schemas.microsoft.com/office/powerpoint/2010/main" val="4676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 Between Computers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2269067" cy="45868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7809" y="1815829"/>
            <a:ext cx="84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</a:p>
          <a:p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32286" y="2989635"/>
            <a:ext cx="330741" cy="30350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0722" y="4181703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 Work</a:t>
            </a:r>
            <a:endParaRPr lang="en-US" dirty="0" smtClean="0"/>
          </a:p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979268" y="1815829"/>
            <a:ext cx="5286611" cy="955237"/>
            <a:chOff x="5979268" y="1815829"/>
            <a:chExt cx="5286611" cy="955237"/>
          </a:xfrm>
        </p:grpSpPr>
        <p:sp>
          <p:nvSpPr>
            <p:cNvPr id="8" name="Rectangle 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9268" y="2979956"/>
            <a:ext cx="5286611" cy="955237"/>
            <a:chOff x="5979268" y="1815829"/>
            <a:chExt cx="5286611" cy="955237"/>
          </a:xfrm>
        </p:grpSpPr>
        <p:sp>
          <p:nvSpPr>
            <p:cNvPr id="24" name="Rectangle 23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79268" y="4088529"/>
            <a:ext cx="5286611" cy="955237"/>
            <a:chOff x="5979268" y="1815829"/>
            <a:chExt cx="5286611" cy="955237"/>
          </a:xfrm>
        </p:grpSpPr>
        <p:sp>
          <p:nvSpPr>
            <p:cNvPr id="31" name="Rectangle 30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79268" y="5320765"/>
            <a:ext cx="5286611" cy="955237"/>
            <a:chOff x="5979268" y="1815829"/>
            <a:chExt cx="5286611" cy="955237"/>
          </a:xfrm>
        </p:grpSpPr>
        <p:sp>
          <p:nvSpPr>
            <p:cNvPr id="38" name="Rectangle 37"/>
            <p:cNvSpPr/>
            <p:nvPr/>
          </p:nvSpPr>
          <p:spPr>
            <a:xfrm>
              <a:off x="5979268" y="1815829"/>
              <a:ext cx="5261734" cy="9552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871176" y="1885216"/>
              <a:ext cx="330741" cy="8164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91152" y="1970282"/>
              <a:ext cx="874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02811" y="1970282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 Work</a:t>
              </a:r>
              <a:endParaRPr lang="en-US" dirty="0" smtClean="0"/>
            </a:p>
            <a:p>
              <a:r>
                <a:rPr lang="en-US" dirty="0" smtClean="0"/>
                <a:t>Queue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587574" y="2462160"/>
              <a:ext cx="6143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354231" y="2247281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Watermark</a:t>
              </a:r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3107266" y="6090495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08162" y="5586927"/>
            <a:ext cx="2887806" cy="41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115558" y="489573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122940" y="4404447"/>
            <a:ext cx="2873028" cy="29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19011" y="3713252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11731" y="3232983"/>
            <a:ext cx="2852875" cy="1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097964" y="2541788"/>
            <a:ext cx="2880410" cy="31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07267" y="2065744"/>
            <a:ext cx="2871107" cy="266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24103" y="2515378"/>
            <a:ext cx="146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Chunk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718950" y="1729466"/>
            <a:ext cx="15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Work 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Should the Chunks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543"/>
          </a:xfrm>
        </p:spPr>
        <p:txBody>
          <a:bodyPr>
            <a:normAutofit fontScale="90000"/>
          </a:bodyPr>
          <a:lstStyle/>
          <a:p>
            <a:r>
              <a:rPr lang="en-US" smtClean="0"/>
              <a:t>H4 Performance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3366309"/>
              </p:ext>
            </p:extLst>
          </p:nvPr>
        </p:nvGraphicFramePr>
        <p:xfrm>
          <a:off x="0" y="797669"/>
          <a:ext cx="12081753" cy="6060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09991" y="1387813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0.79 s</a:t>
            </a:r>
          </a:p>
          <a:p>
            <a:r>
              <a:rPr lang="en-US" dirty="0" smtClean="0"/>
              <a:t>Median: 0.59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6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H4 Performance (Tara Oceans)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8936636"/>
              </p:ext>
            </p:extLst>
          </p:nvPr>
        </p:nvGraphicFramePr>
        <p:xfrm>
          <a:off x="0" y="1238655"/>
          <a:ext cx="12192000" cy="5619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4298" y="1517515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1.49 s</a:t>
            </a:r>
          </a:p>
          <a:p>
            <a:r>
              <a:rPr lang="en-US" dirty="0" smtClean="0"/>
              <a:t>Median: 1.10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3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3388</TotalTime>
  <Words>246</Words>
  <Application>Microsoft Macintosh PowerPoint</Application>
  <PresentationFormat>Widescreen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Sub-Second Homology Searches with HMMER 4</vt:lpstr>
      <vt:lpstr>Refresher #1: HMMER Daemon </vt:lpstr>
      <vt:lpstr>Refresher #2: HMMER Engine</vt:lpstr>
      <vt:lpstr>Parallelizing HMMER</vt:lpstr>
      <vt:lpstr>Why is Load-Balancing Hard?</vt:lpstr>
      <vt:lpstr>Load-Balancing Between Computers</vt:lpstr>
      <vt:lpstr>How Big Should the Chunks Be?</vt:lpstr>
      <vt:lpstr>H4 Performance</vt:lpstr>
      <vt:lpstr>H4 Performance (Tara Oceans)</vt:lpstr>
      <vt:lpstr>GCUPS: 540 Cores</vt:lpstr>
      <vt:lpstr>GCUPS: 1 Core</vt:lpstr>
      <vt:lpstr>H4 Vs. H3: Parallel Scaling</vt:lpstr>
      <vt:lpstr>H4 Vs. H3: Performance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Sub-Second Homology Searches with HMMER 4</dc:title>
  <dc:creator>Nick Carter</dc:creator>
  <cp:lastModifiedBy>Nick Carter</cp:lastModifiedBy>
  <cp:revision>40</cp:revision>
  <dcterms:created xsi:type="dcterms:W3CDTF">2017-05-16T21:59:45Z</dcterms:created>
  <dcterms:modified xsi:type="dcterms:W3CDTF">2017-05-19T23:44:39Z</dcterms:modified>
</cp:coreProperties>
</file>