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71" r:id="rId8"/>
    <p:sldId id="270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8"/>
    <p:restoredTop sz="94673"/>
  </p:normalViewPr>
  <p:slideViewPr>
    <p:cSldViewPr snapToGrid="0" snapToObjects="1">
      <p:cViewPr varScale="1">
        <p:scale>
          <a:sx n="150" d="100"/>
          <a:sy n="150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npcarter/data/h4_daemon_results/long_main_stage_tim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npcarter/data/h4_daemon_results/performance_sweep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npcarter/data/h4_daemon_results/performance_swee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5751578350003"/>
          <c:y val="0.031362101242721"/>
          <c:w val="0.904866283606441"/>
          <c:h val="0.85896983185890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'chunk_size sweep'!$B$57:$P$57</c:f>
              <c:numCache>
                <c:formatCode>General</c:formatCode>
                <c:ptCount val="15"/>
                <c:pt idx="0">
                  <c:v>4.20264393333333E6</c:v>
                </c:pt>
                <c:pt idx="1">
                  <c:v>2.10132196666667E6</c:v>
                </c:pt>
                <c:pt idx="2">
                  <c:v>1.05066098333333E6</c:v>
                </c:pt>
                <c:pt idx="3">
                  <c:v>525330.4916666666</c:v>
                </c:pt>
                <c:pt idx="4">
                  <c:v>262665.2458333333</c:v>
                </c:pt>
                <c:pt idx="5">
                  <c:v>131332.6229166667</c:v>
                </c:pt>
                <c:pt idx="6">
                  <c:v>65666.31145833333</c:v>
                </c:pt>
                <c:pt idx="7">
                  <c:v>32833.15572916667</c:v>
                </c:pt>
                <c:pt idx="8">
                  <c:v>16416.57786458333</c:v>
                </c:pt>
                <c:pt idx="9">
                  <c:v>8208.288932291667</c:v>
                </c:pt>
                <c:pt idx="10">
                  <c:v>4104.144466145833</c:v>
                </c:pt>
                <c:pt idx="11">
                  <c:v>2052.072233072917</c:v>
                </c:pt>
                <c:pt idx="12">
                  <c:v>1026.036116536458</c:v>
                </c:pt>
                <c:pt idx="13">
                  <c:v>513.0180582682291</c:v>
                </c:pt>
                <c:pt idx="14">
                  <c:v>256.5090291341146</c:v>
                </c:pt>
              </c:numCache>
            </c:numRef>
          </c:xVal>
          <c:yVal>
            <c:numRef>
              <c:f>'chunk_size sweep'!$B$56:$P$56</c:f>
              <c:numCache>
                <c:formatCode>General</c:formatCode>
                <c:ptCount val="15"/>
                <c:pt idx="0">
                  <c:v>1.316016279514195</c:v>
                </c:pt>
                <c:pt idx="1">
                  <c:v>3.54093087604206</c:v>
                </c:pt>
                <c:pt idx="2">
                  <c:v>2.254096650797255</c:v>
                </c:pt>
                <c:pt idx="3">
                  <c:v>1.358339229668023</c:v>
                </c:pt>
                <c:pt idx="4">
                  <c:v>1.136624744821833</c:v>
                </c:pt>
                <c:pt idx="5">
                  <c:v>1.029047282219352</c:v>
                </c:pt>
                <c:pt idx="6">
                  <c:v>1.011604279232011</c:v>
                </c:pt>
                <c:pt idx="7">
                  <c:v>0.999643735895579</c:v>
                </c:pt>
                <c:pt idx="8">
                  <c:v>1.000539723006039</c:v>
                </c:pt>
                <c:pt idx="9">
                  <c:v>1.0</c:v>
                </c:pt>
                <c:pt idx="10">
                  <c:v>1.011434675658903</c:v>
                </c:pt>
                <c:pt idx="11">
                  <c:v>1.029788266292128</c:v>
                </c:pt>
                <c:pt idx="12">
                  <c:v>1.178831111494326</c:v>
                </c:pt>
                <c:pt idx="13">
                  <c:v>1.851195262206295</c:v>
                </c:pt>
                <c:pt idx="14">
                  <c:v>3.575790275369962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386736"/>
        <c:axId val="1359009280"/>
      </c:scatterChart>
      <c:valAx>
        <c:axId val="1359386736"/>
        <c:scaling>
          <c:logBase val="10.0"/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Number of Sequences Per Chunk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009280"/>
        <c:crosses val="autoZero"/>
        <c:crossBetween val="midCat"/>
      </c:valAx>
      <c:valAx>
        <c:axId val="13590092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Executon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86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Histogram!$A$2:$A$51</c:f>
              <c:numCache>
                <c:formatCode>General</c:formatCode>
                <c:ptCount val="50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</c:v>
                </c:pt>
                <c:pt idx="28">
                  <c:v>0.58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1.0</c:v>
                </c:pt>
              </c:numCache>
            </c:numRef>
          </c:cat>
          <c:val>
            <c:numRef>
              <c:f>Histogram!$B$2:$B$51</c:f>
              <c:numCache>
                <c:formatCode>General</c:formatCode>
                <c:ptCount val="50"/>
                <c:pt idx="0">
                  <c:v>17948.0</c:v>
                </c:pt>
                <c:pt idx="1">
                  <c:v>524.0</c:v>
                </c:pt>
                <c:pt idx="2">
                  <c:v>233.0</c:v>
                </c:pt>
                <c:pt idx="3">
                  <c:v>113.0</c:v>
                </c:pt>
                <c:pt idx="4">
                  <c:v>64.0</c:v>
                </c:pt>
                <c:pt idx="5">
                  <c:v>61.0</c:v>
                </c:pt>
                <c:pt idx="6">
                  <c:v>41.0</c:v>
                </c:pt>
                <c:pt idx="7">
                  <c:v>45.0</c:v>
                </c:pt>
                <c:pt idx="8">
                  <c:v>41.0</c:v>
                </c:pt>
                <c:pt idx="9">
                  <c:v>35.0</c:v>
                </c:pt>
                <c:pt idx="10">
                  <c:v>25.0</c:v>
                </c:pt>
                <c:pt idx="11">
                  <c:v>46.0</c:v>
                </c:pt>
                <c:pt idx="12">
                  <c:v>32.0</c:v>
                </c:pt>
                <c:pt idx="13">
                  <c:v>22.0</c:v>
                </c:pt>
                <c:pt idx="14">
                  <c:v>32.0</c:v>
                </c:pt>
                <c:pt idx="15">
                  <c:v>43.0</c:v>
                </c:pt>
                <c:pt idx="16">
                  <c:v>61.0</c:v>
                </c:pt>
                <c:pt idx="17">
                  <c:v>107.0</c:v>
                </c:pt>
                <c:pt idx="18">
                  <c:v>131.0</c:v>
                </c:pt>
                <c:pt idx="19">
                  <c:v>76.0</c:v>
                </c:pt>
                <c:pt idx="20">
                  <c:v>45.0</c:v>
                </c:pt>
                <c:pt idx="21">
                  <c:v>10.0</c:v>
                </c:pt>
                <c:pt idx="22">
                  <c:v>5.0</c:v>
                </c:pt>
                <c:pt idx="23">
                  <c:v>7.0</c:v>
                </c:pt>
                <c:pt idx="24">
                  <c:v>5.0</c:v>
                </c:pt>
                <c:pt idx="25">
                  <c:v>0.0</c:v>
                </c:pt>
                <c:pt idx="26">
                  <c:v>4.0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3697344"/>
        <c:axId val="1256177264"/>
      </c:barChart>
      <c:catAx>
        <c:axId val="118369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177264"/>
        <c:crosses val="autoZero"/>
        <c:auto val="1"/>
        <c:lblAlgn val="ctr"/>
        <c:lblOffset val="100"/>
        <c:noMultiLvlLbl val="0"/>
      </c:catAx>
      <c:valAx>
        <c:axId val="1256177264"/>
        <c:scaling>
          <c:orientation val="minMax"/>
          <c:max val="15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Calls to Main Stage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69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545029527559"/>
          <c:y val="0.0279277538761263"/>
          <c:w val="0.917913303805774"/>
          <c:h val="0.6941823199935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GCUPS!$C$4:$C$53</c:f>
              <c:numCache>
                <c:formatCode>General</c:formatCode>
                <c:ptCount val="50"/>
                <c:pt idx="0">
                  <c:v>0.229397</c:v>
                </c:pt>
                <c:pt idx="1">
                  <c:v>0.229443</c:v>
                </c:pt>
                <c:pt idx="2">
                  <c:v>0.251474</c:v>
                </c:pt>
                <c:pt idx="3">
                  <c:v>0.251982</c:v>
                </c:pt>
                <c:pt idx="4">
                  <c:v>0.262948</c:v>
                </c:pt>
                <c:pt idx="5">
                  <c:v>0.267931</c:v>
                </c:pt>
                <c:pt idx="6">
                  <c:v>0.272303</c:v>
                </c:pt>
                <c:pt idx="7">
                  <c:v>0.273226</c:v>
                </c:pt>
                <c:pt idx="8">
                  <c:v>0.283445</c:v>
                </c:pt>
                <c:pt idx="9">
                  <c:v>0.298546</c:v>
                </c:pt>
                <c:pt idx="10">
                  <c:v>0.30087</c:v>
                </c:pt>
                <c:pt idx="11">
                  <c:v>0.306108</c:v>
                </c:pt>
                <c:pt idx="12">
                  <c:v>0.309461</c:v>
                </c:pt>
                <c:pt idx="13">
                  <c:v>0.310122</c:v>
                </c:pt>
                <c:pt idx="14">
                  <c:v>0.33138</c:v>
                </c:pt>
                <c:pt idx="15">
                  <c:v>0.343495</c:v>
                </c:pt>
                <c:pt idx="16">
                  <c:v>0.388016</c:v>
                </c:pt>
                <c:pt idx="17">
                  <c:v>0.398353</c:v>
                </c:pt>
                <c:pt idx="18">
                  <c:v>0.415482</c:v>
                </c:pt>
                <c:pt idx="19">
                  <c:v>0.450429</c:v>
                </c:pt>
                <c:pt idx="20">
                  <c:v>0.453041</c:v>
                </c:pt>
                <c:pt idx="21">
                  <c:v>0.465753</c:v>
                </c:pt>
                <c:pt idx="22">
                  <c:v>0.492562</c:v>
                </c:pt>
                <c:pt idx="23">
                  <c:v>0.526691</c:v>
                </c:pt>
                <c:pt idx="24">
                  <c:v>0.548921</c:v>
                </c:pt>
                <c:pt idx="25">
                  <c:v>0.557504</c:v>
                </c:pt>
                <c:pt idx="26">
                  <c:v>0.566219</c:v>
                </c:pt>
                <c:pt idx="27">
                  <c:v>0.569083</c:v>
                </c:pt>
                <c:pt idx="28">
                  <c:v>0.575645</c:v>
                </c:pt>
                <c:pt idx="29">
                  <c:v>0.599217</c:v>
                </c:pt>
                <c:pt idx="30">
                  <c:v>0.604388</c:v>
                </c:pt>
                <c:pt idx="31">
                  <c:v>0.660412</c:v>
                </c:pt>
                <c:pt idx="32">
                  <c:v>0.75866</c:v>
                </c:pt>
                <c:pt idx="33">
                  <c:v>0.76333</c:v>
                </c:pt>
                <c:pt idx="34">
                  <c:v>0.767382</c:v>
                </c:pt>
                <c:pt idx="35">
                  <c:v>0.769848</c:v>
                </c:pt>
                <c:pt idx="36">
                  <c:v>0.778401</c:v>
                </c:pt>
                <c:pt idx="37">
                  <c:v>0.801283</c:v>
                </c:pt>
                <c:pt idx="38">
                  <c:v>0.825437</c:v>
                </c:pt>
                <c:pt idx="39">
                  <c:v>0.859314</c:v>
                </c:pt>
                <c:pt idx="40">
                  <c:v>0.885211</c:v>
                </c:pt>
                <c:pt idx="41">
                  <c:v>0.931763</c:v>
                </c:pt>
                <c:pt idx="42">
                  <c:v>0.959095</c:v>
                </c:pt>
                <c:pt idx="43">
                  <c:v>0.980165</c:v>
                </c:pt>
                <c:pt idx="44">
                  <c:v>0.981798</c:v>
                </c:pt>
                <c:pt idx="45">
                  <c:v>1.56006</c:v>
                </c:pt>
                <c:pt idx="46">
                  <c:v>1.987462</c:v>
                </c:pt>
                <c:pt idx="47">
                  <c:v>2.312299</c:v>
                </c:pt>
                <c:pt idx="48">
                  <c:v>2.554004</c:v>
                </c:pt>
                <c:pt idx="49">
                  <c:v>3.949281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641680"/>
        <c:axId val="1256303584"/>
      </c:barChart>
      <c:catAx>
        <c:axId val="131864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303584"/>
        <c:crosses val="autoZero"/>
        <c:auto val="1"/>
        <c:lblAlgn val="ctr"/>
        <c:lblOffset val="100"/>
        <c:noMultiLvlLbl val="0"/>
      </c:catAx>
      <c:valAx>
        <c:axId val="12563035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to Search Uniprot_trembl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64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GCUPS!$F$4:$F$53</c:f>
              <c:numCache>
                <c:formatCode>General</c:formatCode>
                <c:ptCount val="50"/>
                <c:pt idx="0">
                  <c:v>7167.06616948783</c:v>
                </c:pt>
                <c:pt idx="1">
                  <c:v>9278.571242613632</c:v>
                </c:pt>
                <c:pt idx="2">
                  <c:v>5867.316224858236</c:v>
                </c:pt>
                <c:pt idx="3">
                  <c:v>8030.38301554873</c:v>
                </c:pt>
                <c:pt idx="4">
                  <c:v>8096.289842930921</c:v>
                </c:pt>
                <c:pt idx="5">
                  <c:v>4798.896853514524</c:v>
                </c:pt>
                <c:pt idx="6">
                  <c:v>9908.138962964051</c:v>
                </c:pt>
                <c:pt idx="7">
                  <c:v>10954.7095082386</c:v>
                </c:pt>
                <c:pt idx="8">
                  <c:v>9295.5642712872</c:v>
                </c:pt>
                <c:pt idx="9">
                  <c:v>10237.43814773938</c:v>
                </c:pt>
                <c:pt idx="10">
                  <c:v>9107.496471798451</c:v>
                </c:pt>
                <c:pt idx="11">
                  <c:v>11912.58379848616</c:v>
                </c:pt>
                <c:pt idx="12">
                  <c:v>12464.63915833336</c:v>
                </c:pt>
                <c:pt idx="13">
                  <c:v>12302.13657573149</c:v>
                </c:pt>
                <c:pt idx="14">
                  <c:v>8459.79604269117</c:v>
                </c:pt>
                <c:pt idx="15">
                  <c:v>10677.34741730156</c:v>
                </c:pt>
                <c:pt idx="16">
                  <c:v>2607.510995711517</c:v>
                </c:pt>
                <c:pt idx="17">
                  <c:v>11323.48806175929</c:v>
                </c:pt>
                <c:pt idx="18">
                  <c:v>10552.26445803188</c:v>
                </c:pt>
                <c:pt idx="19">
                  <c:v>11277.82221455324</c:v>
                </c:pt>
                <c:pt idx="20">
                  <c:v>12934.26736626928</c:v>
                </c:pt>
                <c:pt idx="21">
                  <c:v>11359.3271100111</c:v>
                </c:pt>
                <c:pt idx="22">
                  <c:v>12238.82357882662</c:v>
                </c:pt>
                <c:pt idx="23">
                  <c:v>11966.02308750482</c:v>
                </c:pt>
                <c:pt idx="24">
                  <c:v>11980.62000238286</c:v>
                </c:pt>
                <c:pt idx="25">
                  <c:v>8733.705381645692</c:v>
                </c:pt>
                <c:pt idx="26">
                  <c:v>10870.0854580083</c:v>
                </c:pt>
                <c:pt idx="27">
                  <c:v>10482.02928303429</c:v>
                </c:pt>
                <c:pt idx="28">
                  <c:v>10435.77407936315</c:v>
                </c:pt>
                <c:pt idx="29">
                  <c:v>9110.667216085325</c:v>
                </c:pt>
                <c:pt idx="30">
                  <c:v>11927.37348176668</c:v>
                </c:pt>
                <c:pt idx="31">
                  <c:v>9287.794086462692</c:v>
                </c:pt>
                <c:pt idx="32">
                  <c:v>13863.97939759708</c:v>
                </c:pt>
                <c:pt idx="33">
                  <c:v>12619.39151033367</c:v>
                </c:pt>
                <c:pt idx="34">
                  <c:v>12552.75745532603</c:v>
                </c:pt>
                <c:pt idx="35">
                  <c:v>10760.2437618426</c:v>
                </c:pt>
                <c:pt idx="36">
                  <c:v>9044.355552146002</c:v>
                </c:pt>
                <c:pt idx="37">
                  <c:v>11100.97354045699</c:v>
                </c:pt>
                <c:pt idx="38">
                  <c:v>14606.51611118474</c:v>
                </c:pt>
                <c:pt idx="39">
                  <c:v>8119.151622095066</c:v>
                </c:pt>
                <c:pt idx="40">
                  <c:v>13644.02056570355</c:v>
                </c:pt>
                <c:pt idx="41">
                  <c:v>11401.43776730349</c:v>
                </c:pt>
                <c:pt idx="42">
                  <c:v>13406.10922649998</c:v>
                </c:pt>
                <c:pt idx="43">
                  <c:v>9784.682805593957</c:v>
                </c:pt>
                <c:pt idx="44">
                  <c:v>9983.098477828432</c:v>
                </c:pt>
                <c:pt idx="45">
                  <c:v>14308.33843084304</c:v>
                </c:pt>
                <c:pt idx="46">
                  <c:v>9089.009002025195</c:v>
                </c:pt>
                <c:pt idx="47">
                  <c:v>7310.800322379588</c:v>
                </c:pt>
                <c:pt idx="48">
                  <c:v>8665.672491096334</c:v>
                </c:pt>
                <c:pt idx="49">
                  <c:v>2721.991004613244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930208"/>
        <c:axId val="1362932400"/>
      </c:barChart>
      <c:catAx>
        <c:axId val="136293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932400"/>
        <c:crosses val="autoZero"/>
        <c:auto val="1"/>
        <c:lblAlgn val="ctr"/>
        <c:lblOffset val="100"/>
        <c:noMultiLvlLbl val="0"/>
      </c:catAx>
      <c:valAx>
        <c:axId val="13629324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Billions of Cell Updates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93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GCUPS!$E$4:$E$53</c:f>
              <c:numCache>
                <c:formatCode>General</c:formatCode>
                <c:ptCount val="50"/>
                <c:pt idx="0">
                  <c:v>19.52550542796264</c:v>
                </c:pt>
                <c:pt idx="1">
                  <c:v>25.75061211127509</c:v>
                </c:pt>
                <c:pt idx="2">
                  <c:v>16.09413376537752</c:v>
                </c:pt>
                <c:pt idx="3">
                  <c:v>24.19788084768496</c:v>
                </c:pt>
                <c:pt idx="4">
                  <c:v>23.41869663912456</c:v>
                </c:pt>
                <c:pt idx="5">
                  <c:v>13.44579323903876</c:v>
                </c:pt>
                <c:pt idx="6">
                  <c:v>27.49106682184932</c:v>
                </c:pt>
                <c:pt idx="7">
                  <c:v>30.43528854729287</c:v>
                </c:pt>
                <c:pt idx="8">
                  <c:v>25.24757726625357</c:v>
                </c:pt>
                <c:pt idx="9">
                  <c:v>30.19073930143026</c:v>
                </c:pt>
                <c:pt idx="10">
                  <c:v>26.03657889588365</c:v>
                </c:pt>
                <c:pt idx="11">
                  <c:v>34.10807304071346</c:v>
                </c:pt>
                <c:pt idx="12">
                  <c:v>34.23854512975448</c:v>
                </c:pt>
                <c:pt idx="13">
                  <c:v>36.35738625398323</c:v>
                </c:pt>
                <c:pt idx="14">
                  <c:v>24.24218180516434</c:v>
                </c:pt>
                <c:pt idx="15">
                  <c:v>30.88702634398927</c:v>
                </c:pt>
                <c:pt idx="16">
                  <c:v>9.506065115639293</c:v>
                </c:pt>
                <c:pt idx="17">
                  <c:v>31.59203717418093</c:v>
                </c:pt>
                <c:pt idx="18">
                  <c:v>28.37478099951642</c:v>
                </c:pt>
                <c:pt idx="19">
                  <c:v>30.16720283999957</c:v>
                </c:pt>
                <c:pt idx="20">
                  <c:v>34.90791632076192</c:v>
                </c:pt>
                <c:pt idx="21">
                  <c:v>30.40648978831761</c:v>
                </c:pt>
                <c:pt idx="22">
                  <c:v>34.06891150707354</c:v>
                </c:pt>
                <c:pt idx="23">
                  <c:v>31.95660970159151</c:v>
                </c:pt>
                <c:pt idx="24">
                  <c:v>32.25177189345533</c:v>
                </c:pt>
                <c:pt idx="25">
                  <c:v>22.88058703901762</c:v>
                </c:pt>
                <c:pt idx="26">
                  <c:v>28.41911396542984</c:v>
                </c:pt>
                <c:pt idx="27">
                  <c:v>27.97650333911285</c:v>
                </c:pt>
                <c:pt idx="28">
                  <c:v>28.87759927625222</c:v>
                </c:pt>
                <c:pt idx="29">
                  <c:v>24.61565507152503</c:v>
                </c:pt>
                <c:pt idx="30">
                  <c:v>32.46564609277586</c:v>
                </c:pt>
                <c:pt idx="31">
                  <c:v>24.09513102486041</c:v>
                </c:pt>
                <c:pt idx="32">
                  <c:v>37.88933918814449</c:v>
                </c:pt>
                <c:pt idx="33">
                  <c:v>32.6503180442624</c:v>
                </c:pt>
                <c:pt idx="34">
                  <c:v>34.18784703173174</c:v>
                </c:pt>
                <c:pt idx="35">
                  <c:v>27.83816702555475</c:v>
                </c:pt>
                <c:pt idx="36">
                  <c:v>25.03822312179239</c:v>
                </c:pt>
                <c:pt idx="37">
                  <c:v>29.58295346656839</c:v>
                </c:pt>
                <c:pt idx="38">
                  <c:v>40.14866631990117</c:v>
                </c:pt>
                <c:pt idx="39">
                  <c:v>20.25024638776262</c:v>
                </c:pt>
                <c:pt idx="40">
                  <c:v>36.86480062835158</c:v>
                </c:pt>
                <c:pt idx="41">
                  <c:v>29.59737092561047</c:v>
                </c:pt>
                <c:pt idx="42">
                  <c:v>39.7814178403306</c:v>
                </c:pt>
                <c:pt idx="43">
                  <c:v>24.87203978114325</c:v>
                </c:pt>
                <c:pt idx="44">
                  <c:v>26.22405042158617</c:v>
                </c:pt>
                <c:pt idx="45">
                  <c:v>40.03174763698472</c:v>
                </c:pt>
                <c:pt idx="46">
                  <c:v>23.8801565859167</c:v>
                </c:pt>
                <c:pt idx="47">
                  <c:v>18.44405650616584</c:v>
                </c:pt>
                <c:pt idx="48">
                  <c:v>23.56433058216928</c:v>
                </c:pt>
                <c:pt idx="49">
                  <c:v>6.28555829834931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693568"/>
        <c:axId val="1139119264"/>
      </c:barChart>
      <c:catAx>
        <c:axId val="125269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119264"/>
        <c:crosses val="autoZero"/>
        <c:auto val="1"/>
        <c:lblAlgn val="ctr"/>
        <c:lblOffset val="100"/>
        <c:noMultiLvlLbl val="0"/>
      </c:catAx>
      <c:valAx>
        <c:axId val="1139119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Billions of Cell Updates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6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44105971128609"/>
          <c:y val="0.0114344286211674"/>
          <c:w val="0.924922736220472"/>
          <c:h val="0.900533994619401"/>
        </c:manualLayout>
      </c:layout>
      <c:scatterChart>
        <c:scatterStyle val="lineMarker"/>
        <c:varyColors val="0"/>
        <c:ser>
          <c:idx val="1"/>
          <c:order val="0"/>
          <c:tx>
            <c:v>H3</c:v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0.02757438444904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'H3 uniprot_trembl'!$B$3:$AY$3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'H3 uniprot_trembl'!$B$121:$AY$121</c:f>
              <c:numCache>
                <c:formatCode>General</c:formatCode>
                <c:ptCount val="50"/>
                <c:pt idx="0">
                  <c:v>1.0</c:v>
                </c:pt>
                <c:pt idx="1">
                  <c:v>2.010809645847818</c:v>
                </c:pt>
                <c:pt idx="2">
                  <c:v>3.001540717008472</c:v>
                </c:pt>
                <c:pt idx="3">
                  <c:v>3.975694036851656</c:v>
                </c:pt>
                <c:pt idx="4">
                  <c:v>4.812777714368903</c:v>
                </c:pt>
                <c:pt idx="5">
                  <c:v>5.630809378819538</c:v>
                </c:pt>
                <c:pt idx="6">
                  <c:v>6.477851181393652</c:v>
                </c:pt>
                <c:pt idx="7">
                  <c:v>7.310571812069242</c:v>
                </c:pt>
                <c:pt idx="8">
                  <c:v>8.094331798825486</c:v>
                </c:pt>
                <c:pt idx="9">
                  <c:v>8.877655981063893</c:v>
                </c:pt>
                <c:pt idx="10">
                  <c:v>9.600123890458976</c:v>
                </c:pt>
                <c:pt idx="11">
                  <c:v>10.33181333310083</c:v>
                </c:pt>
                <c:pt idx="12">
                  <c:v>10.9965296877366</c:v>
                </c:pt>
                <c:pt idx="13">
                  <c:v>11.66356535510961</c:v>
                </c:pt>
                <c:pt idx="14">
                  <c:v>12.276304153656</c:v>
                </c:pt>
                <c:pt idx="15">
                  <c:v>12.91088999104198</c:v>
                </c:pt>
                <c:pt idx="16">
                  <c:v>13.53474675439361</c:v>
                </c:pt>
                <c:pt idx="17">
                  <c:v>14.17230795875868</c:v>
                </c:pt>
                <c:pt idx="18">
                  <c:v>14.91312532885723</c:v>
                </c:pt>
                <c:pt idx="19">
                  <c:v>15.69106163423626</c:v>
                </c:pt>
                <c:pt idx="20">
                  <c:v>16.3804588426376</c:v>
                </c:pt>
                <c:pt idx="21">
                  <c:v>17.18907220346325</c:v>
                </c:pt>
                <c:pt idx="22">
                  <c:v>17.91908058899874</c:v>
                </c:pt>
                <c:pt idx="23">
                  <c:v>18.7121798113447</c:v>
                </c:pt>
                <c:pt idx="24">
                  <c:v>19.42773036933755</c:v>
                </c:pt>
                <c:pt idx="25">
                  <c:v>20.14353201566894</c:v>
                </c:pt>
                <c:pt idx="26">
                  <c:v>20.929745276689</c:v>
                </c:pt>
                <c:pt idx="27">
                  <c:v>21.44294291997555</c:v>
                </c:pt>
                <c:pt idx="28">
                  <c:v>21.96996504073389</c:v>
                </c:pt>
                <c:pt idx="29">
                  <c:v>22.84668345092342</c:v>
                </c:pt>
                <c:pt idx="30">
                  <c:v>23.13668329722713</c:v>
                </c:pt>
                <c:pt idx="31">
                  <c:v>24.23452348027917</c:v>
                </c:pt>
                <c:pt idx="32">
                  <c:v>24.34872598212489</c:v>
                </c:pt>
                <c:pt idx="33">
                  <c:v>24.67063064542011</c:v>
                </c:pt>
                <c:pt idx="34">
                  <c:v>25.78200185895865</c:v>
                </c:pt>
                <c:pt idx="35">
                  <c:v>25.16454010464465</c:v>
                </c:pt>
                <c:pt idx="36">
                  <c:v>50.17635289040876</c:v>
                </c:pt>
                <c:pt idx="37">
                  <c:v>73.80895931035485</c:v>
                </c:pt>
                <c:pt idx="38">
                  <c:v>97.7774047008045</c:v>
                </c:pt>
                <c:pt idx="39">
                  <c:v>121.257027959932</c:v>
                </c:pt>
                <c:pt idx="40">
                  <c:v>140.3581548820031</c:v>
                </c:pt>
                <c:pt idx="41">
                  <c:v>163.5996796216631</c:v>
                </c:pt>
                <c:pt idx="42">
                  <c:v>187.5512559718863</c:v>
                </c:pt>
                <c:pt idx="43">
                  <c:v>206.1738757472876</c:v>
                </c:pt>
                <c:pt idx="44">
                  <c:v>225.9715558599071</c:v>
                </c:pt>
                <c:pt idx="45">
                  <c:v>247.8038646005559</c:v>
                </c:pt>
                <c:pt idx="46">
                  <c:v>266.5461697426301</c:v>
                </c:pt>
                <c:pt idx="47">
                  <c:v>288.9039213736116</c:v>
                </c:pt>
                <c:pt idx="48">
                  <c:v>308.2188370263024</c:v>
                </c:pt>
                <c:pt idx="49">
                  <c:v>331.3947752326026</c:v>
                </c:pt>
              </c:numCache>
            </c:numRef>
          </c:yVal>
          <c:smooth val="0"/>
        </c:ser>
        <c:ser>
          <c:idx val="2"/>
          <c:order val="1"/>
          <c:tx>
            <c:v>H4 (old instructions)</c:v>
          </c:tx>
          <c:spPr>
            <a:ln w="381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0.0357444858329293"/>
                </c:manualLayout>
              </c:layout>
              <c:tx>
                <c:rich>
                  <a:bodyPr/>
                  <a:lstStyle/>
                  <a:p>
                    <a:fld id="{513A1243-376C-9544-B9DB-C77C7B87DCFD}" type="YVALUE">
                      <a:rPr lang="is-IS" sz="1400" baseline="0"/>
                      <a:pPr/>
                      <a:t>[Y 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'H4 No AVX Uniprot 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'H4 No AVX Uniprot Trembl'!$B$59:$AY$59</c:f>
              <c:numCache>
                <c:formatCode>General</c:formatCode>
                <c:ptCount val="50"/>
                <c:pt idx="0">
                  <c:v>1.0</c:v>
                </c:pt>
                <c:pt idx="1">
                  <c:v>1.987046229251988</c:v>
                </c:pt>
                <c:pt idx="2">
                  <c:v>2.973684827580476</c:v>
                </c:pt>
                <c:pt idx="3">
                  <c:v>3.845068527262633</c:v>
                </c:pt>
                <c:pt idx="4">
                  <c:v>4.70976065177354</c:v>
                </c:pt>
                <c:pt idx="5">
                  <c:v>5.53831227561173</c:v>
                </c:pt>
                <c:pt idx="6">
                  <c:v>6.378894674632424</c:v>
                </c:pt>
                <c:pt idx="7">
                  <c:v>7.162525811725475</c:v>
                </c:pt>
                <c:pt idx="8">
                  <c:v>7.958394950412978</c:v>
                </c:pt>
                <c:pt idx="9">
                  <c:v>8.674278286253649</c:v>
                </c:pt>
                <c:pt idx="10">
                  <c:v>9.42695221375411</c:v>
                </c:pt>
                <c:pt idx="11">
                  <c:v>10.08059547569281</c:v>
                </c:pt>
                <c:pt idx="12">
                  <c:v>10.74949745626132</c:v>
                </c:pt>
                <c:pt idx="13">
                  <c:v>11.38477993128238</c:v>
                </c:pt>
                <c:pt idx="14">
                  <c:v>12.0113278392768</c:v>
                </c:pt>
                <c:pt idx="15">
                  <c:v>12.59928276999426</c:v>
                </c:pt>
                <c:pt idx="16">
                  <c:v>13.17324675628111</c:v>
                </c:pt>
                <c:pt idx="17">
                  <c:v>13.94961244808647</c:v>
                </c:pt>
                <c:pt idx="18">
                  <c:v>14.73053450539748</c:v>
                </c:pt>
                <c:pt idx="19">
                  <c:v>15.49459796180133</c:v>
                </c:pt>
                <c:pt idx="20">
                  <c:v>16.26541428942823</c:v>
                </c:pt>
                <c:pt idx="21">
                  <c:v>17.03827563188969</c:v>
                </c:pt>
                <c:pt idx="22">
                  <c:v>17.8138350164465</c:v>
                </c:pt>
                <c:pt idx="23">
                  <c:v>18.58591774518815</c:v>
                </c:pt>
                <c:pt idx="24">
                  <c:v>19.34887200908179</c:v>
                </c:pt>
                <c:pt idx="25">
                  <c:v>20.0697612166973</c:v>
                </c:pt>
                <c:pt idx="26">
                  <c:v>20.71090075361035</c:v>
                </c:pt>
                <c:pt idx="27">
                  <c:v>21.48771250524942</c:v>
                </c:pt>
                <c:pt idx="28">
                  <c:v>21.94715851605864</c:v>
                </c:pt>
                <c:pt idx="29">
                  <c:v>22.53355823697095</c:v>
                </c:pt>
                <c:pt idx="30">
                  <c:v>23.34446787261166</c:v>
                </c:pt>
                <c:pt idx="31">
                  <c:v>23.99256346213334</c:v>
                </c:pt>
                <c:pt idx="32">
                  <c:v>24.00221474812025</c:v>
                </c:pt>
                <c:pt idx="33">
                  <c:v>24.2985309998436</c:v>
                </c:pt>
                <c:pt idx="34">
                  <c:v>25.59123164603319</c:v>
                </c:pt>
                <c:pt idx="35">
                  <c:v>24.99991652434979</c:v>
                </c:pt>
                <c:pt idx="36">
                  <c:v>50.01509085973601</c:v>
                </c:pt>
                <c:pt idx="37">
                  <c:v>74.6232093273776</c:v>
                </c:pt>
                <c:pt idx="38">
                  <c:v>100.4712474701359</c:v>
                </c:pt>
                <c:pt idx="39">
                  <c:v>126.433828874359</c:v>
                </c:pt>
                <c:pt idx="40">
                  <c:v>150.0533787909779</c:v>
                </c:pt>
                <c:pt idx="41">
                  <c:v>176.0919402993738</c:v>
                </c:pt>
                <c:pt idx="42">
                  <c:v>201.3822385245561</c:v>
                </c:pt>
                <c:pt idx="43">
                  <c:v>226.8991484156685</c:v>
                </c:pt>
                <c:pt idx="44">
                  <c:v>250.3354896353111</c:v>
                </c:pt>
                <c:pt idx="45">
                  <c:v>274.4960031777379</c:v>
                </c:pt>
                <c:pt idx="46">
                  <c:v>298.5766378621992</c:v>
                </c:pt>
                <c:pt idx="47">
                  <c:v>322.7684256878879</c:v>
                </c:pt>
                <c:pt idx="48">
                  <c:v>347.0716107647161</c:v>
                </c:pt>
                <c:pt idx="49">
                  <c:v>373.7847024351071</c:v>
                </c:pt>
              </c:numCache>
            </c:numRef>
          </c:yVal>
          <c:smooth val="0"/>
        </c:ser>
        <c:ser>
          <c:idx val="0"/>
          <c:order val="2"/>
          <c:tx>
            <c:v>H4 (new instructions)</c:v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-0.03154152166175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'H4 uniprot_trembl'!$B$3:$AY$3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'H4 uniprot_trembl'!$B$180:$AY$180</c:f>
              <c:numCache>
                <c:formatCode>General</c:formatCode>
                <c:ptCount val="50"/>
                <c:pt idx="0">
                  <c:v>1.0</c:v>
                </c:pt>
                <c:pt idx="1">
                  <c:v>1.997580726492793</c:v>
                </c:pt>
                <c:pt idx="2">
                  <c:v>2.978516994503194</c:v>
                </c:pt>
                <c:pt idx="3">
                  <c:v>3.819081983984733</c:v>
                </c:pt>
                <c:pt idx="4">
                  <c:v>3.819081983984733</c:v>
                </c:pt>
                <c:pt idx="5">
                  <c:v>5.471130189920875</c:v>
                </c:pt>
                <c:pt idx="6">
                  <c:v>6.28873279135187</c:v>
                </c:pt>
                <c:pt idx="7">
                  <c:v>7.056550229258811</c:v>
                </c:pt>
                <c:pt idx="8">
                  <c:v>7.799613921190096</c:v>
                </c:pt>
                <c:pt idx="9">
                  <c:v>8.494148821143677</c:v>
                </c:pt>
                <c:pt idx="10">
                  <c:v>9.191736090920537</c:v>
                </c:pt>
                <c:pt idx="11">
                  <c:v>9.829157103307332</c:v>
                </c:pt>
                <c:pt idx="12">
                  <c:v>10.47716170161725</c:v>
                </c:pt>
                <c:pt idx="13">
                  <c:v>11.07451889811772</c:v>
                </c:pt>
                <c:pt idx="14">
                  <c:v>11.70351397100787</c:v>
                </c:pt>
                <c:pt idx="15">
                  <c:v>12.4790925390349</c:v>
                </c:pt>
                <c:pt idx="16">
                  <c:v>13.25662969807168</c:v>
                </c:pt>
                <c:pt idx="17">
                  <c:v>14.02733805283196</c:v>
                </c:pt>
                <c:pt idx="18">
                  <c:v>14.81633714119935</c:v>
                </c:pt>
                <c:pt idx="19">
                  <c:v>15.5808232202154</c:v>
                </c:pt>
                <c:pt idx="20">
                  <c:v>16.34899705387713</c:v>
                </c:pt>
                <c:pt idx="21">
                  <c:v>17.134383323898</c:v>
                </c:pt>
                <c:pt idx="22">
                  <c:v>17.91016413270958</c:v>
                </c:pt>
                <c:pt idx="23">
                  <c:v>18.67978293138572</c:v>
                </c:pt>
                <c:pt idx="24">
                  <c:v>19.43168005167528</c:v>
                </c:pt>
                <c:pt idx="25">
                  <c:v>20.21099797765816</c:v>
                </c:pt>
                <c:pt idx="26">
                  <c:v>20.21099797765816</c:v>
                </c:pt>
                <c:pt idx="27">
                  <c:v>21.73850663161427</c:v>
                </c:pt>
                <c:pt idx="28">
                  <c:v>22.44483748386855</c:v>
                </c:pt>
                <c:pt idx="29">
                  <c:v>23.04834316617779</c:v>
                </c:pt>
                <c:pt idx="30">
                  <c:v>23.8489553492572</c:v>
                </c:pt>
                <c:pt idx="31">
                  <c:v>24.52740162420352</c:v>
                </c:pt>
                <c:pt idx="32">
                  <c:v>24.75140426638798</c:v>
                </c:pt>
                <c:pt idx="33">
                  <c:v>25.71767665300205</c:v>
                </c:pt>
                <c:pt idx="34">
                  <c:v>26.35563723894298</c:v>
                </c:pt>
                <c:pt idx="35">
                  <c:v>26.43756719208052</c:v>
                </c:pt>
                <c:pt idx="36">
                  <c:v>49.78475059936311</c:v>
                </c:pt>
                <c:pt idx="37">
                  <c:v>77.9294277614337</c:v>
                </c:pt>
                <c:pt idx="38">
                  <c:v>102.6219795633613</c:v>
                </c:pt>
                <c:pt idx="39">
                  <c:v>127.7309822800507</c:v>
                </c:pt>
                <c:pt idx="40">
                  <c:v>153.6994957772361</c:v>
                </c:pt>
                <c:pt idx="41">
                  <c:v>179.3352610461038</c:v>
                </c:pt>
                <c:pt idx="42">
                  <c:v>207.5343016995462</c:v>
                </c:pt>
                <c:pt idx="43">
                  <c:v>228.6852370052584</c:v>
                </c:pt>
                <c:pt idx="44">
                  <c:v>255.4745695088387</c:v>
                </c:pt>
                <c:pt idx="45">
                  <c:v>278.922790481465</c:v>
                </c:pt>
                <c:pt idx="46">
                  <c:v>303.7782662066714</c:v>
                </c:pt>
                <c:pt idx="47">
                  <c:v>328.6797765025556</c:v>
                </c:pt>
                <c:pt idx="48">
                  <c:v>353.2466585520224</c:v>
                </c:pt>
                <c:pt idx="49">
                  <c:v>377.2594189069493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9507648"/>
        <c:axId val="1252781376"/>
      </c:scatterChart>
      <c:valAx>
        <c:axId val="1139507648"/>
        <c:scaling>
          <c:orientation val="minMax"/>
          <c:max val="54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781376"/>
        <c:crosses val="autoZero"/>
        <c:crossBetween val="midCat"/>
      </c:valAx>
      <c:valAx>
        <c:axId val="12527813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07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635166502624672"/>
          <c:y val="0.0339377039372914"/>
          <c:w val="0.189633284120735"/>
          <c:h val="0.224665428853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8621155767851"/>
          <c:y val="0.0348498845265589"/>
          <c:w val="0.919948833410042"/>
          <c:h val="0.866539797421396"/>
        </c:manualLayout>
      </c:layout>
      <c:scatterChart>
        <c:scatterStyle val="lineMarker"/>
        <c:varyColors val="0"/>
        <c:ser>
          <c:idx val="0"/>
          <c:order val="0"/>
          <c:tx>
            <c:v>H4 vs. H3</c:v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Comparison!$B$54:$AY$54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Comparison!$B$55:$AY$55</c:f>
              <c:numCache>
                <c:formatCode>General</c:formatCode>
                <c:ptCount val="50"/>
                <c:pt idx="0">
                  <c:v>1.736216369686777</c:v>
                </c:pt>
                <c:pt idx="1">
                  <c:v>1.724793972551927</c:v>
                </c:pt>
                <c:pt idx="2">
                  <c:v>1.72289848808075</c:v>
                </c:pt>
                <c:pt idx="3">
                  <c:v>1.667822673552874</c:v>
                </c:pt>
                <c:pt idx="4">
                  <c:v>1.377739229047198</c:v>
                </c:pt>
                <c:pt idx="5">
                  <c:v>1.686980531104316</c:v>
                </c:pt>
                <c:pt idx="6">
                  <c:v>1.685528196185282</c:v>
                </c:pt>
                <c:pt idx="7">
                  <c:v>1.675887787782815</c:v>
                </c:pt>
                <c:pt idx="8">
                  <c:v>1.673000033081431</c:v>
                </c:pt>
                <c:pt idx="9">
                  <c:v>1.66121330464733</c:v>
                </c:pt>
                <c:pt idx="10">
                  <c:v>1.662357991312756</c:v>
                </c:pt>
                <c:pt idx="11">
                  <c:v>1.651747172813417</c:v>
                </c:pt>
                <c:pt idx="12">
                  <c:v>1.6542145723018</c:v>
                </c:pt>
                <c:pt idx="13">
                  <c:v>1.648532023605817</c:v>
                </c:pt>
                <c:pt idx="14">
                  <c:v>1.655207649223184</c:v>
                </c:pt>
                <c:pt idx="15">
                  <c:v>1.678149590008235</c:v>
                </c:pt>
                <c:pt idx="16">
                  <c:v>1.700539944066291</c:v>
                </c:pt>
                <c:pt idx="17">
                  <c:v>1.718456444873235</c:v>
                </c:pt>
                <c:pt idx="18">
                  <c:v>1.724948092105903</c:v>
                </c:pt>
                <c:pt idx="19">
                  <c:v>1.724018486366141</c:v>
                </c:pt>
                <c:pt idx="20">
                  <c:v>1.732881635709523</c:v>
                </c:pt>
                <c:pt idx="21">
                  <c:v>1.730692410812376</c:v>
                </c:pt>
                <c:pt idx="22">
                  <c:v>1.735352435999335</c:v>
                </c:pt>
                <c:pt idx="23">
                  <c:v>1.733210413465821</c:v>
                </c:pt>
                <c:pt idx="24">
                  <c:v>1.736569344686917</c:v>
                </c:pt>
                <c:pt idx="25">
                  <c:v>1.742031412823762</c:v>
                </c:pt>
                <c:pt idx="26">
                  <c:v>1.676593053217877</c:v>
                </c:pt>
                <c:pt idx="27">
                  <c:v>1.760147905406833</c:v>
                </c:pt>
                <c:pt idx="28">
                  <c:v>1.773744026547173</c:v>
                </c:pt>
                <c:pt idx="29">
                  <c:v>1.751541346700754</c:v>
                </c:pt>
                <c:pt idx="30">
                  <c:v>1.789666485268089</c:v>
                </c:pt>
                <c:pt idx="31">
                  <c:v>1.757198825901306</c:v>
                </c:pt>
                <c:pt idx="32">
                  <c:v>1.764929848550854</c:v>
                </c:pt>
                <c:pt idx="33">
                  <c:v>1.809903112612273</c:v>
                </c:pt>
                <c:pt idx="34">
                  <c:v>1.774846230254187</c:v>
                </c:pt>
                <c:pt idx="35">
                  <c:v>1.824048313329287</c:v>
                </c:pt>
                <c:pt idx="36">
                  <c:v>1.722666036333428</c:v>
                </c:pt>
                <c:pt idx="37">
                  <c:v>1.833142607942752</c:v>
                </c:pt>
                <c:pt idx="38">
                  <c:v>1.822240642945841</c:v>
                </c:pt>
                <c:pt idx="39">
                  <c:v>1.828913557275019</c:v>
                </c:pt>
                <c:pt idx="40">
                  <c:v>1.901247425241393</c:v>
                </c:pt>
                <c:pt idx="41">
                  <c:v>1.903211648154519</c:v>
                </c:pt>
                <c:pt idx="42">
                  <c:v>1.92120521942161</c:v>
                </c:pt>
                <c:pt idx="43">
                  <c:v>1.925787399374014</c:v>
                </c:pt>
                <c:pt idx="44">
                  <c:v>1.962898064457795</c:v>
                </c:pt>
                <c:pt idx="45">
                  <c:v>1.954248435524796</c:v>
                </c:pt>
                <c:pt idx="46">
                  <c:v>1.978737113545311</c:v>
                </c:pt>
                <c:pt idx="47">
                  <c:v>1.975256014648378</c:v>
                </c:pt>
                <c:pt idx="48">
                  <c:v>1.989860960583791</c:v>
                </c:pt>
                <c:pt idx="49">
                  <c:v>1.97650665513669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514320"/>
        <c:axId val="1254752144"/>
      </c:scatterChart>
      <c:valAx>
        <c:axId val="1245514320"/>
        <c:scaling>
          <c:orientation val="minMax"/>
          <c:max val="54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Number of </a:t>
                </a:r>
                <a:r>
                  <a:rPr lang="en-US" sz="1400" baseline="0" dirty="0" smtClean="0"/>
                  <a:t>Cores</a:t>
                </a:r>
                <a:endParaRPr lang="en-US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752144"/>
        <c:crosses val="autoZero"/>
        <c:crossBetween val="midCat"/>
      </c:valAx>
      <c:valAx>
        <c:axId val="1254752144"/>
        <c:scaling>
          <c:orientation val="minMax"/>
          <c:max val="2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514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0.10198</cdr:x>
      <cdr:y>0.05876</cdr:y>
    </cdr:from>
    <cdr:to>
      <cdr:x>0.25156</cdr:x>
      <cdr:y>0.26289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243331" y="361950"/>
          <a:ext cx="1823719" cy="1257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Mean: 0.72 s</a:t>
          </a:r>
        </a:p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Median: 0.55 s</a:t>
          </a:r>
        </a:p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Std. Dev.: 0.67 s 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2688-8E35-CA4B-B576-BA5244C40734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F379-BBDA-4C4C-8388-62C24397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F379-BBDA-4C4C-8388-62C24397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1999693"/>
            <a:ext cx="9144000" cy="2387600"/>
          </a:xfrm>
        </p:spPr>
        <p:txBody>
          <a:bodyPr/>
          <a:lstStyle/>
          <a:p>
            <a:r>
              <a:rPr lang="en-US" dirty="0" smtClean="0"/>
              <a:t>Sub-Second Homology </a:t>
            </a:r>
            <a:r>
              <a:rPr lang="en-US" smtClean="0"/>
              <a:t>Searches with HMMER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3"/>
            <a:ext cx="10515600" cy="1325563"/>
          </a:xfrm>
        </p:spPr>
        <p:txBody>
          <a:bodyPr/>
          <a:lstStyle/>
          <a:p>
            <a:r>
              <a:rPr lang="en-US" dirty="0" smtClean="0"/>
              <a:t>GCUPS: 540 Cores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70827638"/>
              </p:ext>
            </p:extLst>
          </p:nvPr>
        </p:nvGraphicFramePr>
        <p:xfrm>
          <a:off x="44450" y="1193800"/>
          <a:ext cx="12147550" cy="566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971550" y="2698750"/>
            <a:ext cx="11163300" cy="6985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0770096" y="13769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1059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031681" y="22697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857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1271632" y="29442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430496" y="2246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1679381" y="41196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524167" y="41653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48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347200" y="235814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smtClean="0"/>
              <a:t>Model Length = 330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GCUPS: 1 Core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6910607"/>
              </p:ext>
            </p:extLst>
          </p:nvPr>
        </p:nvGraphicFramePr>
        <p:xfrm>
          <a:off x="57150" y="1295400"/>
          <a:ext cx="1213485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9290" y="150602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GCUPS: 27.8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476"/>
            <a:ext cx="10515600" cy="593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H4 Vs. H3: Parallel Scaling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90496991"/>
              </p:ext>
            </p:extLst>
          </p:nvPr>
        </p:nvGraphicFramePr>
        <p:xfrm>
          <a:off x="0" y="870559"/>
          <a:ext cx="12192000" cy="598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9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r>
              <a:rPr lang="en-US" dirty="0" smtClean="0"/>
              <a:t>H4 Vs. H3: Performance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7179840"/>
              </p:ext>
            </p:extLst>
          </p:nvPr>
        </p:nvGraphicFramePr>
        <p:xfrm>
          <a:off x="44450" y="1257300"/>
          <a:ext cx="12058650" cy="549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#1: HMMER Daemon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113" y="3382171"/>
            <a:ext cx="1739423" cy="1093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User’s Computer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806267" y="1515533"/>
            <a:ext cx="3276600" cy="736600"/>
            <a:chOff x="7806267" y="1515533"/>
            <a:chExt cx="3276600" cy="736600"/>
          </a:xfrm>
        </p:grpSpPr>
        <p:sp>
          <p:nvSpPr>
            <p:cNvPr id="5" name="Rectangle 4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06267" y="2353841"/>
            <a:ext cx="3276600" cy="736600"/>
            <a:chOff x="7806267" y="1515533"/>
            <a:chExt cx="3276600" cy="736600"/>
          </a:xfrm>
        </p:grpSpPr>
        <p:sp>
          <p:nvSpPr>
            <p:cNvPr id="10" name="Rectangle 9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06267" y="3192149"/>
            <a:ext cx="3276600" cy="736600"/>
            <a:chOff x="7806267" y="1515533"/>
            <a:chExt cx="3276600" cy="736600"/>
          </a:xfrm>
        </p:grpSpPr>
        <p:sp>
          <p:nvSpPr>
            <p:cNvPr id="14" name="Rectangle 13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06267" y="4030457"/>
            <a:ext cx="3276600" cy="736600"/>
            <a:chOff x="7806267" y="1515533"/>
            <a:chExt cx="3276600" cy="736600"/>
          </a:xfrm>
        </p:grpSpPr>
        <p:sp>
          <p:nvSpPr>
            <p:cNvPr id="18" name="Rectangle 17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06267" y="4868765"/>
            <a:ext cx="3276600" cy="736600"/>
            <a:chOff x="7806267" y="1515533"/>
            <a:chExt cx="3276600" cy="736600"/>
          </a:xfrm>
        </p:grpSpPr>
        <p:sp>
          <p:nvSpPr>
            <p:cNvPr id="22" name="Rectangle 21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06267" y="5707073"/>
            <a:ext cx="3276600" cy="736600"/>
            <a:chOff x="7806267" y="1515533"/>
            <a:chExt cx="3276600" cy="736600"/>
          </a:xfrm>
        </p:grpSpPr>
        <p:sp>
          <p:nvSpPr>
            <p:cNvPr id="26" name="Rectangle 25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47364" y="3311896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5" idx="1"/>
          </p:cNvCxnSpPr>
          <p:nvPr/>
        </p:nvCxnSpPr>
        <p:spPr>
          <a:xfrm flipV="1">
            <a:off x="6516431" y="1883833"/>
            <a:ext cx="1289836" cy="15705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16431" y="2679917"/>
            <a:ext cx="1289836" cy="96762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16431" y="3570238"/>
            <a:ext cx="1289836" cy="24093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16431" y="4044587"/>
            <a:ext cx="1296852" cy="3477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16431" y="4250484"/>
            <a:ext cx="1289836" cy="98456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1"/>
          </p:cNvCxnSpPr>
          <p:nvPr/>
        </p:nvCxnSpPr>
        <p:spPr>
          <a:xfrm>
            <a:off x="6516431" y="4422038"/>
            <a:ext cx="1289836" cy="165333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81536" y="3647545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81536" y="4250484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28533" y="1329267"/>
            <a:ext cx="7349067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9577" y="1662376"/>
            <a:ext cx="21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 of Computers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89200" y="323728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2532903" y="4320105"/>
            <a:ext cx="9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8031681" y="4126317"/>
            <a:ext cx="349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#2: HMMER Engine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81336" y="2543814"/>
            <a:ext cx="1169355" cy="2571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Backward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96961" y="2543816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8211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43836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13191" y="3580093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7566" y="3574358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81941" y="3568624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66316" y="3556009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50691" y="3837490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89445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Sequence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502" y="3263782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352" y="409821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HMM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5679" y="4467549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09309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7566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9102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66316" y="3217241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>
            <a:off x="2406030" y="4197902"/>
            <a:ext cx="3444236" cy="2122474"/>
          </a:xfrm>
          <a:prstGeom prst="bentConnector3">
            <a:avLst>
              <a:gd name="adj1" fmla="val 1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5906249" y="613571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Hit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09309" y="3812012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4387438" y="4457865"/>
            <a:ext cx="1964971" cy="1369096"/>
          </a:xfrm>
          <a:prstGeom prst="bentConnector3">
            <a:avLst>
              <a:gd name="adj1" fmla="val 588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97566" y="4181344"/>
            <a:ext cx="401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5312379" y="5030747"/>
            <a:ext cx="1963596" cy="210153"/>
          </a:xfrm>
          <a:prstGeom prst="bentConnector3">
            <a:avLst>
              <a:gd name="adj1" fmla="val 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2586" y="2543815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Viterbi</a:t>
            </a:r>
          </a:p>
          <a:p>
            <a:pPr algn="ctr"/>
            <a:r>
              <a:rPr lang="en-US" smtClean="0"/>
              <a:t>Filter</a:t>
            </a:r>
            <a:endParaRPr lang="en-US"/>
          </a:p>
        </p:txBody>
      </p:sp>
      <p:cxnSp>
        <p:nvCxnSpPr>
          <p:cNvPr id="60" name="Elbow Connector 59"/>
          <p:cNvCxnSpPr/>
          <p:nvPr/>
        </p:nvCxnSpPr>
        <p:spPr>
          <a:xfrm rot="5400000">
            <a:off x="6472592" y="4229615"/>
            <a:ext cx="1992324" cy="1783685"/>
          </a:xfrm>
          <a:prstGeom prst="bentConnector3">
            <a:avLst>
              <a:gd name="adj1" fmla="val 590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86112" y="3807647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05753" y="3814605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3182" y="3750748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77" name="Elbow Connector 76"/>
          <p:cNvCxnSpPr>
            <a:endCxn id="36" idx="1"/>
          </p:cNvCxnSpPr>
          <p:nvPr/>
        </p:nvCxnSpPr>
        <p:spPr>
          <a:xfrm rot="10800000" flipV="1">
            <a:off x="6723668" y="5108620"/>
            <a:ext cx="4257753" cy="1211756"/>
          </a:xfrm>
          <a:prstGeom prst="bentConnector3">
            <a:avLst>
              <a:gd name="adj1" fmla="val 3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322582" y="5912771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5711" y="2543814"/>
            <a:ext cx="1169355" cy="25713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1533909" y="5115135"/>
            <a:ext cx="4536" cy="1257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533909" y="5533089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flipH="1">
            <a:off x="11291301" y="632500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1243837" y="1884218"/>
            <a:ext cx="10525600" cy="346364"/>
          </a:xfrm>
          <a:prstGeom prst="rightArrow">
            <a:avLst/>
          </a:prstGeom>
          <a:solidFill>
            <a:srgbClr val="EA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 flipH="1">
            <a:off x="4525395" y="1607265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Runtime </a:t>
            </a:r>
            <a:r>
              <a:rPr lang="en-US" smtClean="0"/>
              <a:t>and Accuracy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HMMER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877" y="2974931"/>
            <a:ext cx="1622120" cy="3501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2877" y="1987463"/>
            <a:ext cx="1622120" cy="54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3406" y="258917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3406" y="293869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406" y="328821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407" y="3637737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407" y="3987258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23406" y="4336779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23406" y="4686300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3406" y="5035821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23406" y="5385342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23406" y="5734863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23406" y="608438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23406" y="643390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23406" y="153606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23406" y="188558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3406" y="2235107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0737" y="3626997"/>
            <a:ext cx="289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 Computers</a:t>
            </a:r>
          </a:p>
          <a:p>
            <a:pPr algn="ctr"/>
            <a:r>
              <a:rPr lang="en-US" dirty="0" smtClean="0"/>
              <a:t>540 Cores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04997" y="1679100"/>
            <a:ext cx="1618410" cy="1402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04997" y="2028621"/>
            <a:ext cx="1618410" cy="120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404997" y="2362292"/>
            <a:ext cx="1618410" cy="1050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04997" y="2720894"/>
            <a:ext cx="1618410" cy="857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404997" y="3092780"/>
            <a:ext cx="1618410" cy="638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04997" y="3419663"/>
            <a:ext cx="1618410" cy="45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04997" y="3768912"/>
            <a:ext cx="1618410" cy="2143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04997" y="4130293"/>
            <a:ext cx="1618410" cy="20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4997" y="4269425"/>
            <a:ext cx="1618410" cy="206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04997" y="4426414"/>
            <a:ext cx="1618410" cy="3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04997" y="4575405"/>
            <a:ext cx="1618410" cy="60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>
            <a:off x="2404997" y="4731707"/>
            <a:ext cx="1618410" cy="796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04997" y="4913014"/>
            <a:ext cx="1618410" cy="964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92472" y="5048637"/>
            <a:ext cx="1662251" cy="1180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8" idx="1"/>
          </p:cNvCxnSpPr>
          <p:nvPr/>
        </p:nvCxnSpPr>
        <p:spPr>
          <a:xfrm>
            <a:off x="2392472" y="5241112"/>
            <a:ext cx="1630934" cy="1335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2877" y="2974931"/>
            <a:ext cx="1622120" cy="35135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084733" y="3333310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64671" y="1609278"/>
            <a:ext cx="68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099123" y="4473543"/>
            <a:ext cx="1985609" cy="2136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6599" y="4317869"/>
            <a:ext cx="1998133" cy="195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99123" y="4218235"/>
            <a:ext cx="1985609" cy="1659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086598" y="4140554"/>
            <a:ext cx="1998134" cy="1427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86597" y="4096348"/>
            <a:ext cx="1998135" cy="1117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92859" y="4057455"/>
            <a:ext cx="1991873" cy="791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1"/>
          </p:cNvCxnSpPr>
          <p:nvPr/>
        </p:nvCxnSpPr>
        <p:spPr>
          <a:xfrm flipV="1">
            <a:off x="7086596" y="3950162"/>
            <a:ext cx="1998137" cy="554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5" idx="1"/>
          </p:cNvCxnSpPr>
          <p:nvPr/>
        </p:nvCxnSpPr>
        <p:spPr>
          <a:xfrm flipV="1">
            <a:off x="7086595" y="3950162"/>
            <a:ext cx="1998138" cy="19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86595" y="3793206"/>
            <a:ext cx="1998137" cy="22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858" y="3434163"/>
            <a:ext cx="1991874" cy="308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9123" y="3089739"/>
            <a:ext cx="1985609" cy="562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92858" y="2723779"/>
            <a:ext cx="1991874" cy="833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99123" y="2387304"/>
            <a:ext cx="1985609" cy="1084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86595" y="2057720"/>
            <a:ext cx="1998137" cy="136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86595" y="1669520"/>
            <a:ext cx="1998137" cy="1698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49703" y="1511930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Load-Balancing Hard?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5" y="1335933"/>
            <a:ext cx="10120973" cy="5428522"/>
          </a:xfrm>
        </p:spPr>
      </p:pic>
    </p:spTree>
    <p:extLst>
      <p:ext uri="{BB962C8B-B14F-4D97-AF65-F5344CB8AC3E}">
        <p14:creationId xmlns:p14="http://schemas.microsoft.com/office/powerpoint/2010/main" val="4676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Between Computers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2269067" cy="4586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809" y="1815829"/>
            <a:ext cx="84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32286" y="2989635"/>
            <a:ext cx="330741" cy="30350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0722" y="4181703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Work</a:t>
            </a:r>
            <a:endParaRPr lang="en-US" dirty="0" smtClean="0"/>
          </a:p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79268" y="1815829"/>
            <a:ext cx="5286611" cy="955237"/>
            <a:chOff x="5979268" y="1815829"/>
            <a:chExt cx="5286611" cy="955237"/>
          </a:xfrm>
        </p:grpSpPr>
        <p:sp>
          <p:nvSpPr>
            <p:cNvPr id="8" name="Rectangle 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9268" y="2979956"/>
            <a:ext cx="5286611" cy="955237"/>
            <a:chOff x="5979268" y="1815829"/>
            <a:chExt cx="5286611" cy="955237"/>
          </a:xfrm>
        </p:grpSpPr>
        <p:sp>
          <p:nvSpPr>
            <p:cNvPr id="24" name="Rectangle 23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79268" y="4088529"/>
            <a:ext cx="5286611" cy="955237"/>
            <a:chOff x="5979268" y="1815829"/>
            <a:chExt cx="5286611" cy="955237"/>
          </a:xfrm>
        </p:grpSpPr>
        <p:sp>
          <p:nvSpPr>
            <p:cNvPr id="31" name="Rectangle 30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79268" y="5320765"/>
            <a:ext cx="5286611" cy="955237"/>
            <a:chOff x="5979268" y="1815829"/>
            <a:chExt cx="5286611" cy="955237"/>
          </a:xfrm>
        </p:grpSpPr>
        <p:sp>
          <p:nvSpPr>
            <p:cNvPr id="38" name="Rectangle 3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3107266" y="6090495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08162" y="5586927"/>
            <a:ext cx="2887806" cy="4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115558" y="489573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122940" y="4404447"/>
            <a:ext cx="2873028" cy="29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9011" y="371325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11731" y="3232983"/>
            <a:ext cx="2852875" cy="1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097964" y="2541788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07267" y="2065744"/>
            <a:ext cx="2871107" cy="266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24103" y="2515378"/>
            <a:ext cx="146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Chunk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18950" y="1729466"/>
            <a:ext cx="15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Should the Chunks Be?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2447087"/>
              </p:ext>
            </p:extLst>
          </p:nvPr>
        </p:nvGraphicFramePr>
        <p:xfrm>
          <a:off x="82550" y="1460500"/>
          <a:ext cx="11982450" cy="534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9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Stage Time Variance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16482719"/>
              </p:ext>
            </p:extLst>
          </p:nvPr>
        </p:nvGraphicFramePr>
        <p:xfrm>
          <a:off x="0" y="1111250"/>
          <a:ext cx="121348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5100" y="6667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17948</a:t>
            </a:r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549982" y="1036082"/>
            <a:ext cx="466018" cy="240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0101" y="704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12850" y="1036082"/>
            <a:ext cx="271995" cy="240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1695" y="10916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233</a:t>
            </a:r>
            <a:endParaRPr lang="en-US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1484845" y="1276350"/>
            <a:ext cx="1968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432543"/>
          </a:xfrm>
        </p:spPr>
        <p:txBody>
          <a:bodyPr>
            <a:normAutofit fontScale="90000"/>
          </a:bodyPr>
          <a:lstStyle/>
          <a:p>
            <a:r>
              <a:rPr lang="en-US" smtClean="0"/>
              <a:t>H4 Performance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70091158"/>
              </p:ext>
            </p:extLst>
          </p:nvPr>
        </p:nvGraphicFramePr>
        <p:xfrm>
          <a:off x="0" y="698500"/>
          <a:ext cx="12192000" cy="6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76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3623</TotalTime>
  <Words>257</Words>
  <Application>Microsoft Macintosh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Sub-Second Homology Searches with HMMER 4</vt:lpstr>
      <vt:lpstr>Refresher #1: HMMER Daemon </vt:lpstr>
      <vt:lpstr>Refresher #2: HMMER Engine</vt:lpstr>
      <vt:lpstr>Parallelizing HMMER</vt:lpstr>
      <vt:lpstr>Why is Load-Balancing Hard?</vt:lpstr>
      <vt:lpstr>Load-Balancing Between Computers</vt:lpstr>
      <vt:lpstr>How Big Should the Chunks Be?</vt:lpstr>
      <vt:lpstr>Main Stage Time Variance</vt:lpstr>
      <vt:lpstr>H4 Performance</vt:lpstr>
      <vt:lpstr>GCUPS: 540 Cores</vt:lpstr>
      <vt:lpstr>GCUPS: 1 Core</vt:lpstr>
      <vt:lpstr>H4 Vs. H3: Parallel Scaling</vt:lpstr>
      <vt:lpstr>H4 Vs. H3: Performance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Sub-Second Homology Searches with HMMER 4</dc:title>
  <dc:creator>Nick Carter</dc:creator>
  <cp:lastModifiedBy>Nick Carter</cp:lastModifiedBy>
  <cp:revision>53</cp:revision>
  <dcterms:created xsi:type="dcterms:W3CDTF">2017-05-16T21:59:45Z</dcterms:created>
  <dcterms:modified xsi:type="dcterms:W3CDTF">2017-05-22T23:19:49Z</dcterms:modified>
</cp:coreProperties>
</file>