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7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 dirty="0"/>
              <a:t>Дослідження можливості застосування </a:t>
            </a:r>
            <a:r>
              <a:rPr lang="uk-UA" sz="4000" b="1" dirty="0" err="1"/>
              <a:t>нейтронно</a:t>
            </a:r>
            <a:r>
              <a:rPr lang="uk-UA" sz="4000" b="1" dirty="0"/>
              <a:t>-активаційного аналізу для пошуку корисних копалин в глибинах океану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err="1"/>
              <a:t>Бакалаврська</a:t>
            </a:r>
            <a:r>
              <a:rPr lang="ru-RU" dirty="0"/>
              <a:t> робота </a:t>
            </a:r>
          </a:p>
          <a:p>
            <a:pPr algn="r"/>
            <a:r>
              <a:rPr lang="ru-RU" dirty="0"/>
              <a:t>Студента 4 року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</a:p>
          <a:p>
            <a:pPr algn="r"/>
            <a:r>
              <a:rPr lang="ru-RU" b="1" i="1" dirty="0"/>
              <a:t>Гапонова Валентина </a:t>
            </a:r>
            <a:r>
              <a:rPr lang="ru-RU" b="1" i="1" dirty="0" err="1"/>
              <a:t>Вікторовича</a:t>
            </a:r>
            <a:endParaRPr lang="ru-RU" b="1" i="1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endParaRPr lang="ru-RU" dirty="0"/>
          </a:p>
          <a:p>
            <a:pPr algn="r"/>
            <a:r>
              <a:rPr lang="ru-RU" dirty="0"/>
              <a:t>Кандидат </a:t>
            </a:r>
            <a:r>
              <a:rPr lang="ru-RU" dirty="0" err="1"/>
              <a:t>фіз</a:t>
            </a:r>
            <a:r>
              <a:rPr lang="ru-RU" dirty="0"/>
              <a:t>.-мат. наук, доцент</a:t>
            </a:r>
            <a:br>
              <a:rPr lang="ru-RU" dirty="0"/>
            </a:br>
            <a:r>
              <a:rPr lang="ru-RU" b="1" i="1" dirty="0" err="1"/>
              <a:t>Єрмоленко</a:t>
            </a:r>
            <a:r>
              <a:rPr lang="ru-RU" b="1" i="1" dirty="0"/>
              <a:t> Руслан </a:t>
            </a:r>
            <a:r>
              <a:rPr lang="ru-RU" b="1" i="1" dirty="0" err="1"/>
              <a:t>Вікторович</a:t>
            </a:r>
            <a:r>
              <a:rPr lang="ru-RU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3373A-4E9D-456E-B49B-0AC8E4A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err="1"/>
              <a:t>Результати</a:t>
            </a:r>
            <a:endParaRPr lang="ru-RU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44326-8D75-4C63-9226-CB571BE6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" y="1874461"/>
            <a:ext cx="10896647" cy="31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BBAD-E2C8-4000-8E44-714F468B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Висновки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43C22-FAC0-4C72-82B6-D5EDC36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Створена модель була успішно </a:t>
            </a:r>
            <a:r>
              <a:rPr lang="uk-UA" dirty="0" err="1"/>
              <a:t>завалідована</a:t>
            </a:r>
            <a:endParaRPr lang="uk-UA" dirty="0"/>
          </a:p>
          <a:p>
            <a:r>
              <a:rPr lang="uk-UA" dirty="0"/>
              <a:t>Набрані та проаналізовані спектри для </a:t>
            </a:r>
            <a:r>
              <a:rPr lang="uk-UA" dirty="0" err="1"/>
              <a:t>ютебогаардиту</a:t>
            </a:r>
            <a:r>
              <a:rPr lang="uk-UA" dirty="0"/>
              <a:t> та халькопіриту  	 </a:t>
            </a:r>
          </a:p>
          <a:p>
            <a:r>
              <a:rPr lang="ru-RU" dirty="0" err="1"/>
              <a:t>Оцінена</a:t>
            </a:r>
            <a:r>
              <a:rPr lang="ru-RU" dirty="0"/>
              <a:t> </a:t>
            </a:r>
            <a:r>
              <a:rPr lang="ru-RU" dirty="0" err="1"/>
              <a:t>необхідна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 </a:t>
            </a:r>
            <a:r>
              <a:rPr lang="ru-RU" dirty="0" err="1"/>
              <a:t>елементу</a:t>
            </a:r>
            <a:r>
              <a:rPr lang="ru-RU" dirty="0"/>
              <a:t> в </a:t>
            </a:r>
            <a:r>
              <a:rPr lang="ru-RU" dirty="0" err="1"/>
              <a:t>речовині</a:t>
            </a:r>
            <a:r>
              <a:rPr lang="ru-RU" dirty="0"/>
              <a:t> для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детектування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Постановка задачі </a:t>
            </a:r>
            <a:endParaRPr lang="ru-RU" dirty="0"/>
          </a:p>
          <a:p>
            <a:r>
              <a:rPr lang="ru-RU" dirty="0" err="1"/>
              <a:t>Архітектура</a:t>
            </a:r>
            <a:r>
              <a:rPr lang="ru-RU" dirty="0"/>
              <a:t> </a:t>
            </a:r>
          </a:p>
          <a:p>
            <a:r>
              <a:rPr lang="ru-RU" dirty="0" err="1"/>
              <a:t>Геометрія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endParaRPr lang="ru-RU" dirty="0"/>
          </a:p>
          <a:p>
            <a:r>
              <a:rPr lang="ru-RU" dirty="0"/>
              <a:t>Детектор та </a:t>
            </a:r>
            <a:r>
              <a:rPr lang="ru-RU" dirty="0" err="1"/>
              <a:t>захист</a:t>
            </a:r>
            <a:r>
              <a:rPr lang="ru-RU" dirty="0"/>
              <a:t> детектора </a:t>
            </a:r>
          </a:p>
          <a:p>
            <a:r>
              <a:rPr lang="ru-RU" dirty="0" err="1"/>
              <a:t>Хімічний</a:t>
            </a:r>
            <a:r>
              <a:rPr lang="ru-RU" dirty="0"/>
              <a:t> та </a:t>
            </a:r>
            <a:r>
              <a:rPr lang="ru-RU" dirty="0" err="1"/>
              <a:t>ізотопний</a:t>
            </a:r>
            <a:r>
              <a:rPr lang="ru-RU" dirty="0"/>
              <a:t> склад </a:t>
            </a:r>
            <a:r>
              <a:rPr lang="ru-RU" dirty="0" err="1"/>
              <a:t>досліджуваних</a:t>
            </a:r>
            <a:r>
              <a:rPr lang="ru-RU" dirty="0"/>
              <a:t> </a:t>
            </a:r>
            <a:r>
              <a:rPr lang="ru-RU" dirty="0" err="1"/>
              <a:t>речовин</a:t>
            </a:r>
            <a:endParaRPr lang="ru-RU" dirty="0"/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Постановка задачі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Створити геометрію моделі для проведення досліджень елементів, що входять до складу океанічного </a:t>
            </a:r>
            <a:r>
              <a:rPr lang="uk-UA" dirty="0" err="1"/>
              <a:t>дна</a:t>
            </a:r>
            <a:r>
              <a:rPr lang="uk-UA" dirty="0"/>
              <a:t>, використовуючи </a:t>
            </a:r>
            <a:r>
              <a:rPr lang="en-US" dirty="0" err="1"/>
              <a:t>HPGe</a:t>
            </a:r>
            <a:r>
              <a:rPr lang="en-US" dirty="0"/>
              <a:t> – </a:t>
            </a:r>
            <a:r>
              <a:rPr lang="uk-UA" dirty="0"/>
              <a:t>детектор </a:t>
            </a:r>
          </a:p>
          <a:p>
            <a:r>
              <a:rPr lang="uk-UA" dirty="0"/>
              <a:t>Провести її </a:t>
            </a:r>
            <a:r>
              <a:rPr lang="uk-UA" dirty="0" err="1"/>
              <a:t>валідацію</a:t>
            </a:r>
            <a:r>
              <a:rPr lang="uk-UA" dirty="0"/>
              <a:t> на спектрі                   (Гірчичного газу)</a:t>
            </a:r>
          </a:p>
          <a:p>
            <a:r>
              <a:rPr lang="uk-UA" dirty="0"/>
              <a:t>Оцінити мінімальну масу елементу для можливості детектування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10" y="3144184"/>
            <a:ext cx="1290205" cy="3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моделі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392882"/>
            <a:ext cx="7186863" cy="46421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577E8-F079-479E-9FF2-4417EF01F239}"/>
              </a:ext>
            </a:extLst>
          </p:cNvPr>
          <p:cNvSpPr txBox="1"/>
          <p:nvPr/>
        </p:nvSpPr>
        <p:spPr>
          <a:xfrm>
            <a:off x="8518358" y="1556084"/>
            <a:ext cx="29838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QGSP_BERT – </a:t>
            </a:r>
            <a:r>
              <a:rPr lang="uk-UA" dirty="0"/>
              <a:t>фізична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G4MTTunManager – </a:t>
            </a:r>
            <a:r>
              <a:rPr lang="uk-UA" dirty="0"/>
              <a:t>основний контролер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GeometryFabric</a:t>
            </a:r>
            <a:r>
              <a:rPr lang="en-US" dirty="0"/>
              <a:t> – </a:t>
            </a:r>
            <a:r>
              <a:rPr lang="uk-UA" dirty="0"/>
              <a:t>створення геометричних, та розміщення геометричних фігур у </a:t>
            </a:r>
            <a:r>
              <a:rPr lang="uk-UA" dirty="0" err="1"/>
              <a:t>канвасі</a:t>
            </a:r>
            <a:r>
              <a:rPr lang="uk-U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Utils </a:t>
            </a:r>
            <a:r>
              <a:rPr lang="uk-UA" dirty="0"/>
              <a:t>–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, </a:t>
            </a:r>
            <a:r>
              <a:rPr lang="ru-RU" dirty="0" err="1"/>
              <a:t>константи</a:t>
            </a:r>
            <a:r>
              <a:rPr lang="ru-RU" dirty="0"/>
              <a:t>, </a:t>
            </a:r>
            <a:r>
              <a:rPr lang="ru-RU" dirty="0" err="1"/>
              <a:t>алгоритми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спектрів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Геометрія моделі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27" y="1690687"/>
            <a:ext cx="3856171" cy="3856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64195-F9FA-4A45-B58C-20AED05EAEFD}"/>
              </a:ext>
            </a:extLst>
          </p:cNvPr>
          <p:cNvSpPr txBox="1"/>
          <p:nvPr/>
        </p:nvSpPr>
        <p:spPr>
          <a:xfrm>
            <a:off x="838200" y="5569545"/>
            <a:ext cx="385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1- нейтронний генератор</a:t>
            </a:r>
            <a:r>
              <a:rPr lang="en-US" dirty="0"/>
              <a:t> </a:t>
            </a:r>
            <a:r>
              <a:rPr lang="uk-UA" dirty="0"/>
              <a:t>з тритієвою мішенню,  2 – детектор в захисті, 3 – досліджуваний об’єм.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/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0 – повітря, 1 – </a:t>
                </a:r>
                <a:r>
                  <a:rPr lang="en-US" dirty="0"/>
                  <a:t>Al (2 </a:t>
                </a:r>
                <a:r>
                  <a:rPr lang="uk-UA" dirty="0"/>
                  <a:t>см</a:t>
                </a:r>
                <a:r>
                  <a:rPr lang="en-US" dirty="0"/>
                  <a:t>), 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(5 см)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b="0" dirty="0"/>
                  <a:t>3 – Pb (</a:t>
                </a:r>
                <a:r>
                  <a:rPr lang="uk-UA" b="0" dirty="0"/>
                  <a:t>1 см</a:t>
                </a:r>
                <a:r>
                  <a:rPr lang="en-US" b="0" dirty="0"/>
                  <a:t>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blipFill>
                <a:blip r:embed="rId4"/>
                <a:stretch>
                  <a:fillRect l="-1353" t="-3704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2"/>
            <a:ext cx="4872789" cy="1325563"/>
          </a:xfrm>
        </p:spPr>
        <p:txBody>
          <a:bodyPr/>
          <a:lstStyle/>
          <a:p>
            <a:r>
              <a:rPr lang="uk-UA" b="1" dirty="0"/>
              <a:t>Детектор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</p:spPr>
            <p:txBody>
              <a:bodyPr>
                <a:normAutofit/>
              </a:bodyPr>
              <a:lstStyle/>
              <a:p>
                <a:r>
                  <a:rPr lang="uk-UA" dirty="0"/>
                  <a:t>У моделюванні використовувався </a:t>
                </a:r>
                <a:r>
                  <a:rPr lang="en-US" dirty="0" err="1"/>
                  <a:t>HPGe</a:t>
                </a:r>
                <a:r>
                  <a:rPr lang="en-US" dirty="0"/>
                  <a:t> (high purity germanium) </a:t>
                </a:r>
                <a:r>
                  <a:rPr lang="uk-UA" dirty="0"/>
                  <a:t>детектор</a:t>
                </a:r>
              </a:p>
              <a:p>
                <a:r>
                  <a:rPr lang="uk-UA" dirty="0"/>
                  <a:t>Розміри детектора співпадають з детектором </a:t>
                </a:r>
                <a:r>
                  <a:rPr lang="en-US" dirty="0"/>
                  <a:t>N21879A</a:t>
                </a:r>
                <a:r>
                  <a:rPr lang="uk-UA" dirty="0"/>
                  <a:t> </a:t>
                </a:r>
                <a:r>
                  <a:rPr lang="en-US" dirty="0"/>
                  <a:t>ORTEC AMETEK</a:t>
                </a:r>
                <a:r>
                  <a:rPr lang="uk-UA" dirty="0"/>
                  <a:t> </a:t>
                </a:r>
                <a:r>
                  <a:rPr lang="en-US" dirty="0"/>
                  <a:t>[60.6 x 56.7 </a:t>
                </a:r>
                <a:r>
                  <a:rPr lang="ru-RU" dirty="0"/>
                  <a:t>мм</a:t>
                </a:r>
                <a:r>
                  <a:rPr lang="en-US" dirty="0"/>
                  <a:t>] </a:t>
                </a:r>
                <a:endParaRPr lang="uk-UA" dirty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e>
                    </m:sPre>
                  </m:oMath>
                </a14:m>
                <a:r>
                  <a:rPr lang="en-US" dirty="0"/>
                  <a:t> - </a:t>
                </a:r>
                <a:r>
                  <a:rPr lang="uk-UA" dirty="0"/>
                  <a:t>основний ізотоп, з нього складеться чутливий об’єм детектора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  <a:blipFill>
                <a:blip r:embed="rId2"/>
                <a:stretch>
                  <a:fillRect l="-2253" t="-2241" r="-3379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00894A-340A-444C-8BAD-0C656A10F0D2}"/>
              </a:ext>
            </a:extLst>
          </p:cNvPr>
          <p:cNvSpPr txBox="1">
            <a:spLocks/>
          </p:cNvSpPr>
          <p:nvPr/>
        </p:nvSpPr>
        <p:spPr>
          <a:xfrm>
            <a:off x="6637421" y="268871"/>
            <a:ext cx="48727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/>
              <a:t>Захист</a:t>
            </a:r>
            <a:r>
              <a:rPr lang="ru-RU" b="1" dirty="0"/>
              <a:t> детектора</a:t>
            </a:r>
            <a:endParaRPr lang="uk-U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1013" y="1825625"/>
                <a:ext cx="487278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/>
                  <a:t>1 - Зовнішній контур </a:t>
                </a:r>
                <a:r>
                  <a:rPr lang="en-US" dirty="0"/>
                  <a:t>Al – 2</a:t>
                </a:r>
                <a:r>
                  <a:rPr lang="uk-UA" dirty="0"/>
                  <a:t>см </a:t>
                </a:r>
              </a:p>
              <a:p>
                <a:r>
                  <a:rPr lang="ru-RU" dirty="0"/>
                  <a:t>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 5 см</m:t>
                        </m:r>
                      </m:e>
                    </m:sPre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поглинач</a:t>
                </a:r>
                <a:r>
                  <a:rPr lang="ru-RU" dirty="0"/>
                  <a:t> </a:t>
                </a:r>
                <a:r>
                  <a:rPr lang="ru-RU" dirty="0" err="1"/>
                  <a:t>теплових</a:t>
                </a:r>
                <a:r>
                  <a:rPr lang="ru-RU" dirty="0"/>
                  <a:t> </a:t>
                </a:r>
                <a:r>
                  <a:rPr lang="ru-RU" dirty="0" err="1"/>
                  <a:t>нейтронів</a:t>
                </a:r>
                <a:endParaRPr lang="ru-RU" dirty="0"/>
              </a:p>
              <a:p>
                <a:r>
                  <a:rPr lang="ru-RU" dirty="0"/>
                  <a:t>3 – </a:t>
                </a:r>
                <a:r>
                  <a:rPr lang="ru-RU" dirty="0" err="1"/>
                  <a:t>Внутрішній</a:t>
                </a:r>
                <a:r>
                  <a:rPr lang="ru-RU" dirty="0"/>
                  <a:t> контур </a:t>
                </a:r>
                <a:r>
                  <a:rPr lang="en-US" dirty="0"/>
                  <a:t>Pb – 1 </a:t>
                </a:r>
                <a:r>
                  <a:rPr lang="uk-UA" dirty="0"/>
                  <a:t>см </a:t>
                </a:r>
              </a:p>
              <a:p>
                <a:r>
                  <a:rPr lang="uk-UA" dirty="0"/>
                  <a:t>Всередині захист заповнений </a:t>
                </a:r>
                <a:r>
                  <a:rPr lang="uk-UA" dirty="0" err="1"/>
                  <a:t>поітрям</a:t>
                </a:r>
                <a:endParaRPr lang="ru-RU" dirty="0"/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013" y="1825625"/>
                <a:ext cx="4872789" cy="4351338"/>
              </a:xfrm>
              <a:prstGeom prst="rect">
                <a:avLst/>
              </a:prstGeom>
              <a:blipFill>
                <a:blip r:embed="rId3"/>
                <a:stretch>
                  <a:fillRect l="-2250" t="-2241" r="-2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327D0-9A48-491D-A9B9-C623672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Хімічний та ізотопний склад досліджуваних речовин</a:t>
            </a:r>
            <a:endParaRPr lang="ru-RU" b="1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A69198E-77BA-4282-83AF-CD6AF10A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8849"/>
            <a:ext cx="10515600" cy="32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 err="1"/>
              <a:t>Валідація</a:t>
            </a:r>
            <a:r>
              <a:rPr lang="uk-UA" sz="4000" b="1" dirty="0"/>
              <a:t> моделі </a:t>
            </a:r>
            <a:endParaRPr lang="ru-RU" sz="40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5" y="906160"/>
            <a:ext cx="10273697" cy="5715428"/>
          </a:xfrm>
        </p:spPr>
      </p:pic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/>
              <a:t>Результати</a:t>
            </a:r>
            <a:endParaRPr lang="ru-RU" sz="40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8" y="858503"/>
            <a:ext cx="9874718" cy="5743459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266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Постановка задачі</vt:lpstr>
      <vt:lpstr>Архітектура моделі</vt:lpstr>
      <vt:lpstr>Геометрія моделі</vt:lpstr>
      <vt:lpstr>Детектор</vt:lpstr>
      <vt:lpstr>Хімічний та ізотопний склад досліджуваних речовин</vt:lpstr>
      <vt:lpstr>Валідація моделі </vt:lpstr>
      <vt:lpstr>Результати</vt:lpstr>
      <vt:lpstr>Результати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34</cp:revision>
  <dcterms:created xsi:type="dcterms:W3CDTF">2020-06-02T20:08:41Z</dcterms:created>
  <dcterms:modified xsi:type="dcterms:W3CDTF">2020-06-08T18:23:28Z</dcterms:modified>
</cp:coreProperties>
</file>