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4067B-356D-4DEB-9BD7-4E278BB932B6}" v="1242" dt="2020-06-10T15:17:43.207"/>
    <p1510:client id="{79CCB9D1-09BE-49BA-9350-241F40848CAD}" v="17" dt="2020-06-10T15:23:41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yn Haponov" userId="41e7331b0e6078e3" providerId="Windows Live" clId="Web-{79CCB9D1-09BE-49BA-9350-241F40848CAD}"/>
    <pc:docChg chg="modSld">
      <pc:chgData name="Valentyn Haponov" userId="41e7331b0e6078e3" providerId="Windows Live" clId="Web-{79CCB9D1-09BE-49BA-9350-241F40848CAD}" dt="2020-06-10T15:23:41.958" v="15" actId="1076"/>
      <pc:docMkLst>
        <pc:docMk/>
      </pc:docMkLst>
      <pc:sldChg chg="addSp modSp">
        <pc:chgData name="Valentyn Haponov" userId="41e7331b0e6078e3" providerId="Windows Live" clId="Web-{79CCB9D1-09BE-49BA-9350-241F40848CAD}" dt="2020-06-10T15:23:41.958" v="15" actId="1076"/>
        <pc:sldMkLst>
          <pc:docMk/>
          <pc:sldMk cId="4123924739" sldId="261"/>
        </pc:sldMkLst>
        <pc:picChg chg="add mod">
          <ac:chgData name="Valentyn Haponov" userId="41e7331b0e6078e3" providerId="Windows Live" clId="Web-{79CCB9D1-09BE-49BA-9350-241F40848CAD}" dt="2020-06-10T15:23:41.958" v="15" actId="1076"/>
          <ac:picMkLst>
            <pc:docMk/>
            <pc:sldMk cId="4123924739" sldId="261"/>
            <ac:picMk id="6" creationId="{06205029-43A9-442E-BFD4-179BE4EE34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/>
              <a:t>Дослідження можливості застосування </a:t>
            </a:r>
            <a:r>
              <a:rPr lang="uk-UA" sz="4000" b="1" err="1"/>
              <a:t>нейтронно</a:t>
            </a:r>
            <a:r>
              <a:rPr lang="uk-UA" sz="4000" b="1"/>
              <a:t>-активаційного аналізу для пошуку корисних копалин в глибинах океану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ru-RU" err="1"/>
              <a:t>Бакалаврська</a:t>
            </a:r>
            <a:r>
              <a:rPr lang="ru-RU"/>
              <a:t> робота </a:t>
            </a:r>
          </a:p>
          <a:p>
            <a:pPr algn="r"/>
            <a:r>
              <a:rPr lang="ru-RU"/>
              <a:t>Студента 4 року </a:t>
            </a:r>
            <a:r>
              <a:rPr lang="ru-RU" err="1"/>
              <a:t>навчання</a:t>
            </a:r>
            <a:r>
              <a:rPr lang="ru-RU"/>
              <a:t> </a:t>
            </a:r>
          </a:p>
          <a:p>
            <a:pPr algn="r"/>
            <a:r>
              <a:rPr lang="ru-RU" b="1" i="1"/>
              <a:t>Гапонова Валентина </a:t>
            </a:r>
            <a:r>
              <a:rPr lang="ru-RU" b="1" i="1" err="1"/>
              <a:t>Вікторовича</a:t>
            </a:r>
            <a:endParaRPr lang="ru-RU" b="1" i="1"/>
          </a:p>
          <a:p>
            <a:pPr algn="r"/>
            <a:endParaRPr lang="ru-RU"/>
          </a:p>
          <a:p>
            <a:pPr algn="r"/>
            <a:r>
              <a:rPr lang="ru-RU" err="1"/>
              <a:t>Науковий</a:t>
            </a:r>
            <a:r>
              <a:rPr lang="ru-RU"/>
              <a:t> </a:t>
            </a:r>
            <a:r>
              <a:rPr lang="ru-RU" err="1"/>
              <a:t>керівник</a:t>
            </a:r>
            <a:endParaRPr lang="ru-RU"/>
          </a:p>
          <a:p>
            <a:pPr algn="r"/>
            <a:r>
              <a:rPr lang="ru-RU"/>
              <a:t>Кандидат </a:t>
            </a:r>
            <a:r>
              <a:rPr lang="ru-RU" err="1"/>
              <a:t>фіз</a:t>
            </a:r>
            <a:r>
              <a:rPr lang="ru-RU"/>
              <a:t>.-мат. наук, доцент </a:t>
            </a:r>
            <a:r>
              <a:rPr lang="ru-RU" err="1"/>
              <a:t>кф</a:t>
            </a:r>
            <a:r>
              <a:rPr lang="ru-RU"/>
              <a:t>. </a:t>
            </a:r>
            <a:r>
              <a:rPr lang="ru-RU" err="1"/>
              <a:t>Ядерної</a:t>
            </a:r>
            <a:r>
              <a:rPr lang="ru-RU"/>
              <a:t> </a:t>
            </a:r>
            <a:r>
              <a:rPr lang="ru-RU" err="1"/>
              <a:t>фзики</a:t>
            </a:r>
            <a:br>
              <a:rPr lang="ru-RU"/>
            </a:br>
            <a:r>
              <a:rPr lang="ru-RU" b="1" i="1" err="1"/>
              <a:t>Єрмоленко</a:t>
            </a:r>
            <a:r>
              <a:rPr lang="ru-RU" b="1" i="1"/>
              <a:t> Руслан </a:t>
            </a:r>
            <a:r>
              <a:rPr lang="ru-RU" b="1" i="1" err="1"/>
              <a:t>Вікторович</a:t>
            </a:r>
            <a:r>
              <a:rPr lang="ru-RU" b="1" i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err="1"/>
              <a:t>Результати</a:t>
            </a:r>
            <a:endParaRPr lang="ru-RU" sz="40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" y="1874461"/>
            <a:ext cx="10896647" cy="31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2F5F9CE5-7142-46EE-A587-076A516A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87" y="3405169"/>
            <a:ext cx="1395763" cy="3543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Висновки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cs typeface="Calibri"/>
              </a:rPr>
              <a:t>Створена модель нейтронно-активаційного аналізу </a:t>
            </a:r>
            <a:endParaRPr lang="uk-UA" dirty="0"/>
          </a:p>
          <a:p>
            <a:r>
              <a:rPr lang="uk-UA" dirty="0">
                <a:cs typeface="Calibri"/>
              </a:rPr>
              <a:t>Оптимізація коду моделі пришвидшення розрахунків у 16разів</a:t>
            </a:r>
            <a:endParaRPr lang="uk-UA" dirty="0"/>
          </a:p>
          <a:p>
            <a:r>
              <a:rPr lang="uk-UA" dirty="0">
                <a:cs typeface="Calibri"/>
              </a:rPr>
              <a:t>Перевірка коректності створеної моделі (</a:t>
            </a:r>
            <a:r>
              <a:rPr lang="uk-UA" dirty="0" err="1">
                <a:cs typeface="Calibri"/>
              </a:rPr>
              <a:t>валідація</a:t>
            </a:r>
            <a:r>
              <a:rPr lang="uk-UA" dirty="0">
                <a:cs typeface="Calibri"/>
              </a:rPr>
              <a:t>)</a:t>
            </a:r>
          </a:p>
          <a:p>
            <a:r>
              <a:rPr lang="uk-UA" dirty="0"/>
              <a:t>Змодельовані спектри:                  ,               , збідненого урану та проаналізований спектр для                    (</a:t>
            </a:r>
            <a:r>
              <a:rPr lang="uk-UA" dirty="0" err="1"/>
              <a:t>ютенбогардит</a:t>
            </a:r>
            <a:r>
              <a:rPr lang="uk-UA" dirty="0"/>
              <a:t>)</a:t>
            </a:r>
            <a:endParaRPr lang="uk-UA" dirty="0">
              <a:cs typeface="Calibri"/>
            </a:endParaRPr>
          </a:p>
          <a:p>
            <a:r>
              <a:rPr lang="uk-UA" dirty="0">
                <a:cs typeface="Calibri"/>
              </a:rPr>
              <a:t>Змодельовані спектри за різних енергій нейтронів</a:t>
            </a:r>
            <a:endParaRPr lang="uk-UA" dirty="0"/>
          </a:p>
          <a:p>
            <a:r>
              <a:rPr lang="ru-RU" dirty="0" err="1"/>
              <a:t>Оцінена</a:t>
            </a:r>
            <a:r>
              <a:rPr lang="ru-RU" dirty="0"/>
              <a:t> </a:t>
            </a:r>
            <a:r>
              <a:rPr lang="ru-RU" dirty="0" err="1"/>
              <a:t>мінімально</a:t>
            </a:r>
            <a:r>
              <a:rPr lang="ru-RU" dirty="0"/>
              <a:t> 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 в </a:t>
            </a:r>
            <a:r>
              <a:rPr lang="ru-RU" dirty="0" err="1"/>
              <a:t>речовині</a:t>
            </a:r>
            <a:r>
              <a:rPr lang="ru-RU" dirty="0"/>
              <a:t> для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детектування</a:t>
            </a:r>
            <a:endParaRPr lang="ru-RU" dirty="0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B49F4445-3A8D-4DDB-83C5-CBF4FA11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60" y="3786752"/>
            <a:ext cx="1349299" cy="344721"/>
          </a:xfrm>
          <a:prstGeom prst="rect">
            <a:avLst/>
          </a:prstGeo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39D9BB1E-86C9-4EB2-8CCD-81BB5CA73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8" y="3402393"/>
            <a:ext cx="959004" cy="3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96783-AF9E-45BF-99D5-377333BC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b="1"/>
              <a:t>Дякую за увагу 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8457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77932D23-C5B9-4C02-8AF8-3B754548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59BAB9-7D71-4E03-AF9D-42F4E65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4" y="74864"/>
            <a:ext cx="11078736" cy="6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3597C4-8215-44D9-9DAC-C73D27ED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81458"/>
            <a:ext cx="10809248" cy="6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E3E398-15B8-4D5D-9361-BD3844B0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9" y="216297"/>
            <a:ext cx="9601199" cy="636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План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Постановка задачі </a:t>
            </a:r>
            <a:endParaRPr lang="ru-RU" dirty="0"/>
          </a:p>
          <a:p>
            <a:r>
              <a:rPr lang="ru-RU" dirty="0" err="1"/>
              <a:t>Архітектура</a:t>
            </a:r>
            <a:r>
              <a:rPr lang="ru-RU" dirty="0"/>
              <a:t> коду </a:t>
            </a:r>
            <a:r>
              <a:rPr lang="ru-RU" dirty="0" err="1"/>
              <a:t>моделі</a:t>
            </a:r>
            <a:endParaRPr lang="ru-RU" dirty="0">
              <a:cs typeface="Calibri"/>
            </a:endParaRPr>
          </a:p>
          <a:p>
            <a:r>
              <a:rPr lang="ru-RU" dirty="0" err="1"/>
              <a:t>Геометрія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детектора</a:t>
            </a:r>
            <a:endParaRPr lang="ru-RU" dirty="0">
              <a:cs typeface="Calibri"/>
            </a:endParaRPr>
          </a:p>
          <a:p>
            <a:r>
              <a:rPr lang="ru-RU" dirty="0" err="1"/>
              <a:t>Хімічний</a:t>
            </a:r>
            <a:r>
              <a:rPr lang="ru-RU" dirty="0"/>
              <a:t> та </a:t>
            </a:r>
            <a:r>
              <a:rPr lang="ru-RU" dirty="0" err="1"/>
              <a:t>ізотопний</a:t>
            </a:r>
            <a:r>
              <a:rPr lang="ru-RU" dirty="0"/>
              <a:t> склад </a:t>
            </a:r>
            <a:r>
              <a:rPr lang="ru-RU" dirty="0" err="1"/>
              <a:t>досліджуваних</a:t>
            </a:r>
            <a:r>
              <a:rPr lang="ru-RU" dirty="0"/>
              <a:t> </a:t>
            </a:r>
            <a:r>
              <a:rPr lang="ru-RU" dirty="0" err="1"/>
              <a:t>речовин</a:t>
            </a:r>
            <a:endParaRPr lang="ru-RU" dirty="0"/>
          </a:p>
          <a:p>
            <a:r>
              <a:rPr lang="uk-UA" dirty="0">
                <a:ea typeface="+mn-lt"/>
                <a:cs typeface="+mn-lt"/>
              </a:rPr>
              <a:t>Перевірка коректності побудованої моделі</a:t>
            </a:r>
            <a:endParaRPr lang="ru-RU" dirty="0">
              <a:cs typeface="Calibri" panose="020F0502020204030204"/>
            </a:endParaRPr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слайди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Постановка задачі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Створити геометрію моделі </a:t>
            </a:r>
            <a:r>
              <a:rPr lang="uk-UA" err="1"/>
              <a:t>нейтронно</a:t>
            </a:r>
            <a:r>
              <a:rPr lang="uk-UA"/>
              <a:t>-активаційного аналізу для проведення підводного дослідження </a:t>
            </a:r>
            <a:endParaRPr lang="uk-UA">
              <a:cs typeface="Calibri"/>
            </a:endParaRPr>
          </a:p>
          <a:p>
            <a:r>
              <a:rPr lang="uk-UA"/>
              <a:t>Зробити перевірку коректності (провести </a:t>
            </a:r>
            <a:r>
              <a:rPr lang="uk-UA" err="1"/>
              <a:t>валідацію</a:t>
            </a:r>
            <a:r>
              <a:rPr lang="uk-UA"/>
              <a:t>) на спектрі                   (Гірчичного газу)</a:t>
            </a:r>
          </a:p>
          <a:p>
            <a:r>
              <a:rPr lang="uk-UA"/>
              <a:t>Оцінити мінімальну </a:t>
            </a:r>
            <a:r>
              <a:rPr lang="uk-UA" err="1"/>
              <a:t>детектовану</a:t>
            </a:r>
            <a:r>
              <a:rPr lang="uk-UA"/>
              <a:t> масу досліджуваного елементу </a:t>
            </a:r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89" y="3117603"/>
            <a:ext cx="1290205" cy="3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Архітектура коду моделі</a:t>
            </a:r>
            <a:endParaRPr lang="ru-RU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392882"/>
            <a:ext cx="7186863" cy="46421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577E8-F079-479E-9FF2-4417EF01F239}"/>
              </a:ext>
            </a:extLst>
          </p:cNvPr>
          <p:cNvSpPr txBox="1"/>
          <p:nvPr/>
        </p:nvSpPr>
        <p:spPr>
          <a:xfrm>
            <a:off x="8518358" y="1556084"/>
            <a:ext cx="2983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QGSP_BERT – </a:t>
            </a:r>
            <a:r>
              <a:rPr lang="uk-UA"/>
              <a:t>фізична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G4MTTunManager – </a:t>
            </a:r>
            <a:r>
              <a:rPr lang="uk-UA"/>
              <a:t>основний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GeometryFabric</a:t>
            </a:r>
            <a:r>
              <a:rPr lang="en-US"/>
              <a:t> – </a:t>
            </a:r>
            <a:r>
              <a:rPr lang="uk-UA"/>
              <a:t>створення геометричних, та розміщення геометричних фігур у </a:t>
            </a:r>
            <a:r>
              <a:rPr lang="uk-UA" err="1"/>
              <a:t>канвасі</a:t>
            </a:r>
            <a:r>
              <a:rPr lang="uk-UA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Utils </a:t>
            </a:r>
            <a:r>
              <a:rPr lang="uk-UA"/>
              <a:t>– </a:t>
            </a:r>
            <a:r>
              <a:rPr lang="ru-RU" err="1"/>
              <a:t>налаштування</a:t>
            </a:r>
            <a:r>
              <a:rPr lang="ru-RU"/>
              <a:t> </a:t>
            </a:r>
            <a:r>
              <a:rPr lang="ru-RU" err="1"/>
              <a:t>моделі</a:t>
            </a:r>
            <a:r>
              <a:rPr lang="ru-RU"/>
              <a:t>, </a:t>
            </a:r>
            <a:r>
              <a:rPr lang="ru-RU" err="1"/>
              <a:t>константи</a:t>
            </a:r>
            <a:r>
              <a:rPr lang="ru-RU"/>
              <a:t>, </a:t>
            </a:r>
            <a:r>
              <a:rPr lang="ru-RU" err="1"/>
              <a:t>алгоритми</a:t>
            </a:r>
            <a:r>
              <a:rPr lang="ru-RU"/>
              <a:t> для </a:t>
            </a:r>
            <a:r>
              <a:rPr lang="ru-RU" err="1"/>
              <a:t>обробки</a:t>
            </a:r>
            <a:r>
              <a:rPr lang="ru-RU"/>
              <a:t> </a:t>
            </a:r>
            <a:r>
              <a:rPr lang="ru-RU" err="1"/>
              <a:t>спектрів</a:t>
            </a:r>
            <a:r>
              <a:rPr lang="ru-RU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Геометрія моделі та захисту детектора</a:t>
            </a:r>
            <a:endParaRPr lang="ru-RU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27" y="1690687"/>
            <a:ext cx="3856171" cy="385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4195-F9FA-4A45-B58C-20AED05EAEFD}"/>
              </a:ext>
            </a:extLst>
          </p:cNvPr>
          <p:cNvSpPr txBox="1"/>
          <p:nvPr/>
        </p:nvSpPr>
        <p:spPr>
          <a:xfrm>
            <a:off x="838200" y="5569545"/>
            <a:ext cx="38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1- нейтронний генератор</a:t>
            </a:r>
            <a:r>
              <a:rPr lang="en-US"/>
              <a:t> </a:t>
            </a:r>
            <a:r>
              <a:rPr lang="uk-UA"/>
              <a:t>з тритієвою мішенню,  2 – детектор в захисті, 3 – досліджуваний об’єм.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/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/>
                  <a:t>0 – повітря, 1 – </a:t>
                </a:r>
                <a:r>
                  <a:rPr lang="en-US"/>
                  <a:t>Al (2 </a:t>
                </a:r>
                <a:r>
                  <a:rPr lang="uk-UA"/>
                  <a:t>см</a:t>
                </a:r>
                <a:r>
                  <a:rPr lang="en-US"/>
                  <a:t>), 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(5 см)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/>
                  <a:t>3 – Pb (</a:t>
                </a:r>
                <a:r>
                  <a:rPr lang="uk-UA" b="0"/>
                  <a:t>1 см</a:t>
                </a:r>
                <a:r>
                  <a:rPr lang="en-US" b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blipFill>
                <a:blip r:embed="rId4"/>
                <a:stretch>
                  <a:fillRect l="-1353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A picture containing table, stool, drawing&#10;&#10;Description generated with very high confidence">
            <a:extLst>
              <a:ext uri="{FF2B5EF4-FFF2-40B4-BE49-F238E27FC236}">
                <a16:creationId xmlns:a16="http://schemas.microsoft.com/office/drawing/2014/main" id="{5E662B57-243A-40BE-A3B0-D2C031A5C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41" y="5571195"/>
            <a:ext cx="343133" cy="3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10570068" cy="1325563"/>
          </a:xfrm>
        </p:spPr>
        <p:txBody>
          <a:bodyPr/>
          <a:lstStyle/>
          <a:p>
            <a:r>
              <a:rPr lang="uk-UA" b="1">
                <a:ea typeface="+mj-lt"/>
                <a:cs typeface="+mj-lt"/>
              </a:rPr>
              <a:t>Геометрія моделі та захисту детектора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</p:spPr>
            <p:txBody>
              <a:bodyPr>
                <a:normAutofit/>
              </a:bodyPr>
              <a:lstStyle/>
              <a:p>
                <a:r>
                  <a:rPr lang="uk-UA"/>
                  <a:t>У моделюванні використовувався </a:t>
                </a:r>
                <a:r>
                  <a:rPr lang="en-US" err="1"/>
                  <a:t>HPGe</a:t>
                </a:r>
                <a:r>
                  <a:rPr lang="en-US"/>
                  <a:t> (high purity germanium) </a:t>
                </a:r>
                <a:r>
                  <a:rPr lang="uk-UA"/>
                  <a:t>детектор</a:t>
                </a:r>
              </a:p>
              <a:p>
                <a:r>
                  <a:rPr lang="uk-UA"/>
                  <a:t>Розміри детектора співпадають з детектором </a:t>
                </a:r>
                <a:r>
                  <a:rPr lang="en-US"/>
                  <a:t>N21879A</a:t>
                </a:r>
                <a:r>
                  <a:rPr lang="uk-UA"/>
                  <a:t> </a:t>
                </a:r>
                <a:r>
                  <a:rPr lang="en-US"/>
                  <a:t>ORTEC AMETEK</a:t>
                </a:r>
                <a:r>
                  <a:rPr lang="uk-UA"/>
                  <a:t> </a:t>
                </a:r>
                <a:r>
                  <a:rPr lang="en-US"/>
                  <a:t>[60.6 x 56.7 </a:t>
                </a:r>
                <a:r>
                  <a:rPr lang="ru-RU"/>
                  <a:t>мм</a:t>
                </a:r>
                <a:r>
                  <a:rPr lang="en-US"/>
                  <a:t>] </a:t>
                </a:r>
                <a:endParaRPr lang="uk-UA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</m:oMath>
                </a14:m>
                <a:r>
                  <a:rPr lang="en-US"/>
                  <a:t> - </a:t>
                </a:r>
                <a:r>
                  <a:rPr lang="uk-UA"/>
                  <a:t>основний ізотоп, з нього складеться чутливий об’єм детектора</a:t>
                </a:r>
                <a:endParaRPr lang="ru-RU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  <a:blipFill>
                <a:blip r:embed="rId2"/>
                <a:stretch>
                  <a:fillRect l="-2253" t="-2241" r="-337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00894A-340A-444C-8BAD-0C656A10F0D2}"/>
              </a:ext>
            </a:extLst>
          </p:cNvPr>
          <p:cNvSpPr txBox="1">
            <a:spLocks/>
          </p:cNvSpPr>
          <p:nvPr/>
        </p:nvSpPr>
        <p:spPr>
          <a:xfrm>
            <a:off x="6637421" y="268871"/>
            <a:ext cx="4872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1 - Зовнішній контур </a:t>
                </a:r>
                <a:r>
                  <a:rPr lang="en-US" dirty="0"/>
                  <a:t>Al – 2</a:t>
                </a:r>
                <a:r>
                  <a:rPr lang="uk-UA" dirty="0"/>
                  <a:t>см </a:t>
                </a:r>
              </a:p>
              <a:p>
                <a:r>
                  <a:rPr lang="ru-RU" dirty="0"/>
                  <a:t>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 5 см</m:t>
                        </m:r>
                      </m:e>
                    </m:sPre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поглинач</a:t>
                </a:r>
                <a:r>
                  <a:rPr lang="ru-RU" dirty="0"/>
                  <a:t> </a:t>
                </a:r>
                <a:r>
                  <a:rPr lang="ru-RU" dirty="0" err="1"/>
                  <a:t>теплових</a:t>
                </a:r>
                <a:r>
                  <a:rPr lang="ru-RU" dirty="0"/>
                  <a:t> </a:t>
                </a:r>
                <a:r>
                  <a:rPr lang="ru-RU" dirty="0" err="1"/>
                  <a:t>нейтронів</a:t>
                </a:r>
                <a:endParaRPr lang="ru-RU" dirty="0"/>
              </a:p>
              <a:p>
                <a:r>
                  <a:rPr lang="ru-RU" dirty="0"/>
                  <a:t>3 – </a:t>
                </a:r>
                <a:r>
                  <a:rPr lang="ru-RU" dirty="0" err="1"/>
                  <a:t>Внутрішній</a:t>
                </a:r>
                <a:r>
                  <a:rPr lang="ru-RU" dirty="0"/>
                  <a:t> контур </a:t>
                </a:r>
                <a:r>
                  <a:rPr lang="en-US" dirty="0"/>
                  <a:t>Pb – 1 </a:t>
                </a:r>
                <a:r>
                  <a:rPr lang="uk-UA" dirty="0"/>
                  <a:t>см </a:t>
                </a:r>
              </a:p>
              <a:p>
                <a:r>
                  <a:rPr lang="uk-UA" dirty="0"/>
                  <a:t>Всередині захист заповнений повітрям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  <a:blipFill>
                <a:blip r:embed="rId3"/>
                <a:stretch>
                  <a:fillRect l="-2250" t="-2241" r="-2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A picture containing table, stool, drawing&#10;&#10;Description generated with very high confidence">
            <a:extLst>
              <a:ext uri="{FF2B5EF4-FFF2-40B4-BE49-F238E27FC236}">
                <a16:creationId xmlns:a16="http://schemas.microsoft.com/office/drawing/2014/main" id="{06205029-43A9-442E-BFD4-179BE4EE3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54" y="2337341"/>
            <a:ext cx="482523" cy="4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327D0-9A48-491D-A9B9-C623672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/>
              <a:t>Хімічний та ізотопний склад досліджуваних речовин</a:t>
            </a:r>
            <a:endParaRPr lang="ru-RU" b="1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9198E-77BA-4282-83AF-CD6AF10A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849"/>
            <a:ext cx="10515600" cy="32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>
                <a:cs typeface="Calibri Light"/>
              </a:rPr>
              <a:t>Перевірка коректності побудованої моделі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32" y="1012606"/>
            <a:ext cx="7127856" cy="4832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A91C8-379F-4406-9F91-D17A85F71249}"/>
              </a:ext>
            </a:extLst>
          </p:cNvPr>
          <p:cNvSpPr txBox="1"/>
          <p:nvPr/>
        </p:nvSpPr>
        <p:spPr>
          <a:xfrm>
            <a:off x="513806" y="1236617"/>
            <a:ext cx="416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Запропонована модель, та модель з проекту </a:t>
            </a:r>
            <a:r>
              <a:rPr lang="en-US"/>
              <a:t>SABAT </a:t>
            </a:r>
            <a:r>
              <a:rPr lang="uk-UA"/>
              <a:t>знаходяться у схожих умовах, тому щоб </a:t>
            </a:r>
            <a:r>
              <a:rPr lang="uk-UA" err="1"/>
              <a:t>валідувати</a:t>
            </a:r>
            <a:r>
              <a:rPr lang="uk-UA"/>
              <a:t> модель був набраний спектр гірчичного газу 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1563B-9AF6-4820-8391-07EDCDCA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021874"/>
            <a:ext cx="4778306" cy="333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4F98-F820-4E4A-A7D3-A286C0879159}"/>
              </a:ext>
            </a:extLst>
          </p:cNvPr>
          <p:cNvSpPr txBox="1"/>
          <p:nvPr/>
        </p:nvSpPr>
        <p:spPr>
          <a:xfrm>
            <a:off x="446372" y="2505854"/>
            <a:ext cx="437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Таблиця піків гірчичного газу, по яким проводилась </a:t>
            </a:r>
            <a:r>
              <a:rPr lang="uk-UA" err="1"/>
              <a:t>валідація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97F7-8BB8-4514-B084-3758931AAC00}"/>
              </a:ext>
            </a:extLst>
          </p:cNvPr>
          <p:cNvSpPr txBox="1"/>
          <p:nvPr/>
        </p:nvSpPr>
        <p:spPr>
          <a:xfrm>
            <a:off x="5525474" y="5845394"/>
            <a:ext cx="634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Спектр гірчичного газу, при опроміненні нейтронами 14.1 </a:t>
            </a:r>
            <a:r>
              <a:rPr lang="uk-UA" err="1"/>
              <a:t>МеВ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721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/>
              <a:t>Результати</a:t>
            </a:r>
            <a:endParaRPr lang="ru-RU" sz="4000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70" y="1154594"/>
            <a:ext cx="9204559" cy="5353673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коду моделі</vt:lpstr>
      <vt:lpstr>Геометрія моделі та захисту детектора</vt:lpstr>
      <vt:lpstr>Геометрія моделі та захисту детектора</vt:lpstr>
      <vt:lpstr>Хімічний та ізотопний склад досліджуваних речовин</vt:lpstr>
      <vt:lpstr>Перевірка коректності побудованої моделі</vt:lpstr>
      <vt:lpstr>Результати</vt:lpstr>
      <vt:lpstr>Результати</vt:lpstr>
      <vt:lpstr>Висновки</vt:lpstr>
      <vt:lpstr>Дякую за увагу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5</cp:revision>
  <dcterms:created xsi:type="dcterms:W3CDTF">2020-06-02T20:08:41Z</dcterms:created>
  <dcterms:modified xsi:type="dcterms:W3CDTF">2020-06-10T16:10:38Z</dcterms:modified>
</cp:coreProperties>
</file>