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2"/>
  </p:notesMasterIdLst>
  <p:sldIdLst>
    <p:sldId id="256" r:id="rId2"/>
    <p:sldId id="257" r:id="rId3"/>
    <p:sldId id="267" r:id="rId4"/>
    <p:sldId id="266" r:id="rId5"/>
    <p:sldId id="260" r:id="rId6"/>
    <p:sldId id="269" r:id="rId7"/>
    <p:sldId id="270" r:id="rId8"/>
    <p:sldId id="271" r:id="rId9"/>
    <p:sldId id="262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E065F-D462-44C9-8159-375035355687}" type="datetimeFigureOut">
              <a:rPr lang="uk-UA" smtClean="0"/>
              <a:t>11.06.2020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A5620-8A0F-4664-9165-1298647AB37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70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9047-4A8A-4734-81E5-C4C951986618}" type="datetime1">
              <a:rPr lang="uk-UA" smtClean="0"/>
              <a:t>11.06.2020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436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76A1-E91B-4B70-A4E4-AC2C55405A02}" type="datetime1">
              <a:rPr lang="uk-UA" smtClean="0"/>
              <a:t>11.06.2020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5919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76A1-E91B-4B70-A4E4-AC2C55405A02}" type="datetime1">
              <a:rPr lang="uk-UA" smtClean="0"/>
              <a:t>11.06.2020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262445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76A1-E91B-4B70-A4E4-AC2C55405A02}" type="datetime1">
              <a:rPr lang="uk-UA" smtClean="0"/>
              <a:t>11.06.2020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995139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76A1-E91B-4B70-A4E4-AC2C55405A02}" type="datetime1">
              <a:rPr lang="uk-UA" smtClean="0"/>
              <a:t>11.06.2020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50662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76A1-E91B-4B70-A4E4-AC2C55405A02}" type="datetime1">
              <a:rPr lang="uk-UA" smtClean="0"/>
              <a:t>11.06.2020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464169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3081-6472-4D18-A732-0AA93E87E063}" type="datetime1">
              <a:rPr lang="uk-UA" smtClean="0"/>
              <a:t>11.06.2020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3575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6C11-BCD0-422D-9BCF-D7479319CAA1}" type="datetime1">
              <a:rPr lang="uk-UA" smtClean="0"/>
              <a:t>11.06.2020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625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9A90-75B6-46F1-936B-91B140101212}" type="datetime1">
              <a:rPr lang="uk-UA" smtClean="0"/>
              <a:t>11.06.2020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962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8197-18A6-49CF-963F-415379034B43}" type="datetime1">
              <a:rPr lang="uk-UA" smtClean="0"/>
              <a:t>11.06.2020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4300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AC2B-AF03-4FEA-B990-A96C347BEFD5}" type="datetime1">
              <a:rPr lang="uk-UA" smtClean="0"/>
              <a:t>11.06.2020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182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A615-9FA5-41BB-A9BA-A65B7A13C4E7}" type="datetime1">
              <a:rPr lang="uk-UA" smtClean="0"/>
              <a:t>11.06.2020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291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E456-14E5-4E30-8959-7CE8335E7DAB}" type="datetime1">
              <a:rPr lang="uk-UA" smtClean="0"/>
              <a:t>11.06.2020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704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937A-C659-47A5-A250-C0F050EF3A33}" type="datetime1">
              <a:rPr lang="uk-UA" smtClean="0"/>
              <a:t>11.06.2020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771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20CA-02F0-44CF-A373-D57B364AA807}" type="datetime1">
              <a:rPr lang="uk-UA" smtClean="0"/>
              <a:t>11.06.2020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797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068F-C02E-4515-AA82-35E3F845D912}" type="datetime1">
              <a:rPr lang="uk-UA" smtClean="0"/>
              <a:t>11.06.2020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1403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776A1-E91B-4B70-A4E4-AC2C55405A02}" type="datetime1">
              <a:rPr lang="uk-UA" smtClean="0"/>
              <a:t>11.06.2020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390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13209" y="821280"/>
            <a:ext cx="9144000" cy="2387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Вивчення можливості використання </a:t>
            </a:r>
            <a:r>
              <a:rPr lang="uk-UA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нейтронно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активаційного аналізу для пошуку небезпечних речовин на морському дні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82468" y="4025590"/>
            <a:ext cx="4434469" cy="2542477"/>
          </a:xfrm>
        </p:spPr>
        <p:txBody>
          <a:bodyPr anchor="ctr">
            <a:normAutofit fontScale="40000" lnSpcReduction="20000"/>
          </a:bodyPr>
          <a:lstStyle/>
          <a:p>
            <a:pPr algn="r"/>
            <a:endParaRPr lang="uk-UA" dirty="0"/>
          </a:p>
          <a:p>
            <a:pPr algn="r"/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Кваліфікаційна робота бакалавра: </a:t>
            </a:r>
          </a:p>
          <a:p>
            <a:pPr algn="r"/>
            <a:r>
              <a:rPr lang="uk-UA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 4 курсу </a:t>
            </a:r>
          </a:p>
          <a:p>
            <a:pPr algn="r"/>
            <a:r>
              <a:rPr lang="uk-UA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Муляра Андрія Васильовича</a:t>
            </a:r>
          </a:p>
          <a:p>
            <a:pPr algn="r"/>
            <a:endParaRPr lang="uk-UA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uk-UA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Науковий керівник: </a:t>
            </a:r>
          </a:p>
          <a:p>
            <a:pPr algn="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кандидат </a:t>
            </a:r>
            <a:r>
              <a:rPr lang="ru-RU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фіз</a:t>
            </a: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.-мат.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наук, доцент КЯФ </a:t>
            </a:r>
          </a:p>
          <a:p>
            <a:pPr algn="r"/>
            <a:r>
              <a:rPr lang="uk-UA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Єрмоленко Руслан Вікторович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5413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6620" y="2196789"/>
            <a:ext cx="10515600" cy="17953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uk-UA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Дякую за увагу</a:t>
            </a:r>
            <a:endParaRPr lang="uk-UA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1901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Зміст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Етапи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дослідження.</a:t>
            </a:r>
          </a:p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 геометрії моделювання.</a:t>
            </a:r>
            <a:endParaRPr lang="uk-U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Перевірка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коректності моделі.</a:t>
            </a:r>
            <a:endParaRPr lang="uk-U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 шкідливої речовини Фосгену</a:t>
            </a:r>
          </a:p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2</a:t>
            </a:fld>
            <a:endParaRPr lang="uk-UA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802" y="3692161"/>
            <a:ext cx="808886" cy="3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1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Мета дослідження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Знайомство з </a:t>
            </a:r>
            <a:r>
              <a:rPr lang="uk-UA" dirty="0" smtClean="0"/>
              <a:t>методикою </a:t>
            </a:r>
            <a:r>
              <a:rPr lang="uk-UA" dirty="0" err="1" smtClean="0"/>
              <a:t>нейтронно</a:t>
            </a:r>
            <a:r>
              <a:rPr lang="uk-UA" dirty="0" smtClean="0"/>
              <a:t> – активаційного </a:t>
            </a:r>
            <a:r>
              <a:rPr lang="uk-UA" dirty="0" smtClean="0"/>
              <a:t>аналізу </a:t>
            </a:r>
            <a:r>
              <a:rPr lang="uk-UA" dirty="0" smtClean="0"/>
              <a:t>і </a:t>
            </a:r>
            <a:r>
              <a:rPr lang="uk-UA" dirty="0" smtClean="0"/>
              <a:t>програмним забезпеченням </a:t>
            </a:r>
            <a:r>
              <a:rPr lang="en-US" dirty="0" smtClean="0"/>
              <a:t>Geant4</a:t>
            </a:r>
            <a:r>
              <a:rPr lang="uk-UA" dirty="0" smtClean="0"/>
              <a:t>.</a:t>
            </a:r>
          </a:p>
          <a:p>
            <a:r>
              <a:rPr lang="uk-UA" dirty="0" smtClean="0"/>
              <a:t>Побудова моделі для пошуку шкідливих речовин із використанням методики ННА.</a:t>
            </a:r>
          </a:p>
          <a:p>
            <a:r>
              <a:rPr lang="uk-UA" dirty="0" smtClean="0"/>
              <a:t>Моделювання спектрів для 		</a:t>
            </a:r>
            <a:r>
              <a:rPr lang="uk-UA" dirty="0"/>
              <a:t> </a:t>
            </a:r>
            <a:r>
              <a:rPr lang="uk-UA" dirty="0" smtClean="0"/>
              <a:t>        </a:t>
            </a:r>
            <a:r>
              <a:rPr lang="uk-UA" dirty="0" smtClean="0"/>
              <a:t>(</a:t>
            </a:r>
            <a:r>
              <a:rPr lang="uk-UA" dirty="0"/>
              <a:t>г</a:t>
            </a:r>
            <a:r>
              <a:rPr lang="uk-UA" dirty="0" smtClean="0"/>
              <a:t>ірчичного газу) та		     (Фосгену)</a:t>
            </a:r>
          </a:p>
          <a:p>
            <a:r>
              <a:rPr lang="uk-UA" dirty="0" smtClean="0"/>
              <a:t>Провести перевірку коректності для побудованої моделі.</a:t>
            </a:r>
            <a:endParaRPr lang="uk-UA" dirty="0" smtClean="0"/>
          </a:p>
          <a:p>
            <a:r>
              <a:rPr lang="uk-UA" dirty="0" smtClean="0"/>
              <a:t>Дослідження можливості </a:t>
            </a:r>
            <a:r>
              <a:rPr lang="uk-UA" dirty="0" smtClean="0"/>
              <a:t>детектування шкідливих </a:t>
            </a:r>
            <a:r>
              <a:rPr lang="uk-UA" dirty="0" smtClean="0"/>
              <a:t>речовин на морському дні за допомогою </a:t>
            </a:r>
            <a:r>
              <a:rPr lang="uk-UA" dirty="0" smtClean="0"/>
              <a:t>ННА</a:t>
            </a:r>
            <a:r>
              <a:rPr lang="uk-UA" dirty="0"/>
              <a:t>.</a:t>
            </a:r>
            <a:endParaRPr lang="uk-UA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3</a:t>
            </a:fld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529F36-FDD4-4D95-AAC8-6BE3EE77A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811" y="3526122"/>
            <a:ext cx="1151208" cy="25413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3260" y="3526122"/>
            <a:ext cx="808886" cy="25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5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0171"/>
          </a:xfrm>
        </p:spPr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Геометрія моделі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32449" y="1534282"/>
            <a:ext cx="5542156" cy="4822068"/>
          </a:xfrm>
        </p:spPr>
        <p:txBody>
          <a:bodyPr/>
          <a:lstStyle/>
          <a:p>
            <a:pPr algn="ctr"/>
            <a:endParaRPr lang="uk-UA" dirty="0" smtClean="0"/>
          </a:p>
          <a:p>
            <a:pPr marL="0" indent="0" algn="ctr">
              <a:buNone/>
            </a:pP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Складові загальної моделі:</a:t>
            </a:r>
          </a:p>
          <a:p>
            <a:pPr algn="ctr"/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– Ізотропне джерело нейтронів.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– Досліджування шкідлива речовина.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–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Детектуюча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установка, яка складається з чутливого об’єму детектора і слоїв захисту.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Весь оточуючий простір є заповнений водою.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4</a:t>
            </a:fld>
            <a:endParaRPr lang="uk-UA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36" y="1534281"/>
            <a:ext cx="5162974" cy="483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4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995"/>
          </a:xfrm>
        </p:spPr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Геометрія моделі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334120"/>
            <a:ext cx="5331212" cy="5022230"/>
          </a:xfrm>
        </p:spPr>
        <p:txBody>
          <a:bodyPr/>
          <a:lstStyle/>
          <a:p>
            <a:pPr marL="0" indent="0" algn="ctr">
              <a:buNone/>
            </a:pP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Будова </a:t>
            </a:r>
            <a:r>
              <a:rPr lang="uk-UA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детектуючої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установки: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– Чутливий об’єм детектора:</a:t>
            </a:r>
          </a:p>
          <a:p>
            <a:pPr marL="0" indent="0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NaI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(12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см*6см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або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HPGe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(6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см*6см)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– Свинець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(3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см)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– Кадмій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 (4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см)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– Парафін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4см)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– Повітря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– Алюміній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 (2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см)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5</a:t>
            </a:fld>
            <a:endParaRPr lang="uk-UA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661" y="1334120"/>
            <a:ext cx="5184388" cy="50392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804" y="3334215"/>
            <a:ext cx="568036" cy="32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5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5364" y="260451"/>
            <a:ext cx="8911687" cy="892456"/>
          </a:xfrm>
        </p:spPr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Перевірка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коректності моделі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49376" y="1326836"/>
            <a:ext cx="4642624" cy="5391150"/>
          </a:xfrm>
        </p:spPr>
        <p:txBody>
          <a:bodyPr>
            <a:normAutofit/>
          </a:bodyPr>
          <a:lstStyle/>
          <a:p>
            <a:r>
              <a:rPr lang="uk-UA" dirty="0" smtClean="0"/>
              <a:t>Змодельований спектр отримано за допомогою </a:t>
            </a:r>
            <a:r>
              <a:rPr lang="en-US" dirty="0" err="1" smtClean="0"/>
              <a:t>NaI</a:t>
            </a:r>
            <a:r>
              <a:rPr lang="en-US" dirty="0" smtClean="0"/>
              <a:t>(Tl)</a:t>
            </a:r>
            <a:r>
              <a:rPr lang="uk-UA" dirty="0" smtClean="0"/>
              <a:t> для гірчичного газу при опроміненні нейтронами з енергією 14.1 </a:t>
            </a:r>
            <a:r>
              <a:rPr lang="uk-UA" dirty="0" err="1" smtClean="0"/>
              <a:t>МеВ</a:t>
            </a:r>
            <a:r>
              <a:rPr lang="uk-UA" dirty="0" smtClean="0"/>
              <a:t>.</a:t>
            </a:r>
          </a:p>
          <a:p>
            <a:r>
              <a:rPr lang="uk-UA" dirty="0" smtClean="0"/>
              <a:t>Подібні умови використовувалися у проекті </a:t>
            </a:r>
            <a:r>
              <a:rPr lang="en-US" dirty="0" smtClean="0"/>
              <a:t>SABAT</a:t>
            </a:r>
            <a:r>
              <a:rPr lang="uk-UA" dirty="0" smtClean="0"/>
              <a:t>, що чудово допомогло провести перевірку коректності промодельованої моделі на </a:t>
            </a:r>
            <a:r>
              <a:rPr lang="en-US" dirty="0" smtClean="0"/>
              <a:t>Geant4</a:t>
            </a:r>
            <a:r>
              <a:rPr lang="uk-UA" dirty="0" smtClean="0"/>
              <a:t>.</a:t>
            </a:r>
          </a:p>
          <a:p>
            <a:r>
              <a:rPr lang="uk-UA" dirty="0" smtClean="0"/>
              <a:t>Енергетичні </a:t>
            </a:r>
            <a:r>
              <a:rPr lang="uk-UA" dirty="0" smtClean="0"/>
              <a:t>піки по яким проводитися перевірка: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Cl </a:t>
            </a:r>
            <a:r>
              <a:rPr lang="uk-UA" dirty="0" smtClean="0"/>
              <a:t>(</a:t>
            </a:r>
            <a:r>
              <a:rPr lang="en-US" dirty="0" smtClean="0"/>
              <a:t>1</a:t>
            </a:r>
            <a:r>
              <a:rPr lang="uk-UA" dirty="0" smtClean="0"/>
              <a:t>.16</a:t>
            </a:r>
            <a:r>
              <a:rPr lang="en-US" dirty="0" smtClean="0"/>
              <a:t>,</a:t>
            </a:r>
            <a:r>
              <a:rPr lang="uk-UA" dirty="0" smtClean="0"/>
              <a:t> 1.</a:t>
            </a:r>
            <a:r>
              <a:rPr lang="en-US" dirty="0" smtClean="0"/>
              <a:t>94, 7</a:t>
            </a:r>
            <a:r>
              <a:rPr lang="uk-UA" dirty="0" smtClean="0"/>
              <a:t>.4</a:t>
            </a:r>
            <a:r>
              <a:rPr lang="en-US" dirty="0" smtClean="0"/>
              <a:t>2, 7</a:t>
            </a:r>
            <a:r>
              <a:rPr lang="uk-UA" dirty="0"/>
              <a:t>.</a:t>
            </a:r>
            <a:r>
              <a:rPr lang="en-US" dirty="0" smtClean="0"/>
              <a:t>80, 8</a:t>
            </a:r>
            <a:r>
              <a:rPr lang="uk-UA" dirty="0" smtClean="0"/>
              <a:t>.</a:t>
            </a:r>
            <a:r>
              <a:rPr lang="en-US" dirty="0" smtClean="0"/>
              <a:t>58 </a:t>
            </a:r>
            <a:r>
              <a:rPr lang="uk-UA" dirty="0" err="1" smtClean="0"/>
              <a:t>МеВ</a:t>
            </a:r>
            <a:r>
              <a:rPr lang="uk-UA" dirty="0" smtClean="0"/>
              <a:t>)</a:t>
            </a:r>
            <a:endParaRPr lang="uk-UA" dirty="0"/>
          </a:p>
          <a:p>
            <a:pPr>
              <a:buFont typeface="+mj-lt"/>
              <a:buAutoNum type="arabicPeriod"/>
            </a:pPr>
            <a:r>
              <a:rPr lang="en-US" dirty="0" smtClean="0"/>
              <a:t>C </a:t>
            </a:r>
            <a:r>
              <a:rPr lang="en-US" dirty="0" smtClean="0"/>
              <a:t>(4.4</a:t>
            </a:r>
            <a:r>
              <a:rPr lang="uk-UA" dirty="0" err="1" smtClean="0"/>
              <a:t>МеВ</a:t>
            </a:r>
            <a:r>
              <a:rPr lang="uk-UA" dirty="0" smtClean="0"/>
              <a:t>) – </a:t>
            </a:r>
            <a:r>
              <a:rPr lang="uk-UA" dirty="0" smtClean="0"/>
              <a:t>переповнений фоном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H (2.21 </a:t>
            </a:r>
            <a:r>
              <a:rPr lang="uk-UA" dirty="0" err="1" smtClean="0"/>
              <a:t>МеВ</a:t>
            </a:r>
            <a:r>
              <a:rPr lang="uk-UA" dirty="0" smtClean="0"/>
              <a:t>)</a:t>
            </a: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6</a:t>
            </a:fld>
            <a:endParaRPr lang="uk-UA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1326836"/>
            <a:ext cx="7017564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6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Дослідження шкідливої речовини Фосгену детектором </a:t>
            </a:r>
            <a:r>
              <a:rPr lang="en-US" dirty="0" err="1" smtClean="0"/>
              <a:t>NaI</a:t>
            </a:r>
            <a:r>
              <a:rPr lang="en-US" dirty="0" smtClean="0"/>
              <a:t>(Tl)</a:t>
            </a:r>
            <a:r>
              <a:rPr lang="uk-UA" dirty="0" smtClean="0"/>
              <a:t>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7</a:t>
            </a:fld>
            <a:endParaRPr lang="uk-UA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336" y="2074722"/>
            <a:ext cx="7582829" cy="4519845"/>
          </a:xfrm>
          <a:prstGeom prst="rect">
            <a:avLst/>
          </a:prstGeom>
        </p:spPr>
      </p:pic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191380"/>
              </p:ext>
            </p:extLst>
          </p:nvPr>
        </p:nvGraphicFramePr>
        <p:xfrm>
          <a:off x="211873" y="2075317"/>
          <a:ext cx="42374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181">
                  <a:extLst>
                    <a:ext uri="{9D8B030D-6E8A-4147-A177-3AD203B41FA5}">
                      <a16:colId xmlns:a16="http://schemas.microsoft.com/office/drawing/2014/main" val="1354210565"/>
                    </a:ext>
                  </a:extLst>
                </a:gridCol>
                <a:gridCol w="3044282">
                  <a:extLst>
                    <a:ext uri="{9D8B030D-6E8A-4147-A177-3AD203B41FA5}">
                      <a16:colId xmlns:a16="http://schemas.microsoft.com/office/drawing/2014/main" val="2428532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Елемент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Енергетичний пік (</a:t>
                      </a:r>
                      <a:r>
                        <a:rPr lang="uk-UA" dirty="0" err="1" smtClean="0"/>
                        <a:t>МеВ</a:t>
                      </a:r>
                      <a:r>
                        <a:rPr lang="uk-UA" dirty="0" smtClean="0"/>
                        <a:t>)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552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8.569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7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6.475,</a:t>
                      </a:r>
                      <a:r>
                        <a:rPr lang="uk-UA" baseline="0" dirty="0" smtClean="0"/>
                        <a:t> </a:t>
                      </a:r>
                      <a:r>
                        <a:rPr lang="uk-UA" dirty="0" smtClean="0"/>
                        <a:t>4.434,</a:t>
                      </a:r>
                      <a:r>
                        <a:rPr lang="uk-UA" baseline="0" dirty="0" smtClean="0"/>
                        <a:t> 2.749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70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2.21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90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1.77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02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1.36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97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07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Дослідження шкідливої речовини Фосгену детектором </a:t>
            </a:r>
            <a:r>
              <a:rPr lang="en-US" dirty="0" err="1" smtClean="0"/>
              <a:t>HPGe</a:t>
            </a:r>
            <a:r>
              <a:rPr lang="uk-UA" dirty="0" smtClean="0"/>
              <a:t>.</a:t>
            </a:r>
            <a:endParaRPr lang="uk-UA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733206"/>
              </p:ext>
            </p:extLst>
          </p:nvPr>
        </p:nvGraphicFramePr>
        <p:xfrm>
          <a:off x="8073483" y="2155825"/>
          <a:ext cx="4118517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490">
                  <a:extLst>
                    <a:ext uri="{9D8B030D-6E8A-4147-A177-3AD203B41FA5}">
                      <a16:colId xmlns:a16="http://schemas.microsoft.com/office/drawing/2014/main" val="1109306132"/>
                    </a:ext>
                  </a:extLst>
                </a:gridCol>
                <a:gridCol w="2891027">
                  <a:extLst>
                    <a:ext uri="{9D8B030D-6E8A-4147-A177-3AD203B41FA5}">
                      <a16:colId xmlns:a16="http://schemas.microsoft.com/office/drawing/2014/main" val="4152295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Елемент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Енергетичний пік (</a:t>
                      </a:r>
                      <a:r>
                        <a:rPr lang="uk-UA" dirty="0" err="1" smtClean="0"/>
                        <a:t>МеВ</a:t>
                      </a:r>
                      <a:r>
                        <a:rPr lang="uk-UA" dirty="0" smtClean="0"/>
                        <a:t>)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84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r>
                        <a:rPr lang="uk-UA" dirty="0" smtClean="0"/>
                        <a:t>.548,</a:t>
                      </a:r>
                      <a:r>
                        <a:rPr lang="uk-UA" baseline="0" dirty="0" smtClean="0"/>
                        <a:t> 4.435, 3.759, 3.208, 2.504, 1.093, 0.659, 0.368, 0.261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649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8.57,</a:t>
                      </a:r>
                      <a:r>
                        <a:rPr lang="uk-UA" baseline="0" dirty="0" smtClean="0"/>
                        <a:t> 2.726, 2.614, 2.498, 1,620, 0.718, 0.474, 0.275 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42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2.354, 0.196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119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3.327, 2.595, 2.234, 1.778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36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uk-UA" dirty="0" smtClean="0"/>
                        <a:t>.21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76113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8</a:t>
            </a:fld>
            <a:endParaRPr lang="uk-UA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98" y="1905000"/>
            <a:ext cx="7675486" cy="475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7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Висновок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792522" cy="4351338"/>
          </a:xfrm>
        </p:spPr>
        <p:txBody>
          <a:bodyPr>
            <a:norm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Ознайомлено з літературою ННА і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фреймворком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оптимізацію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коду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використовуючи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многопотоковість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прискорення моделювання у 2 рази.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Побудовано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пошуку небезпечних речовин із використанням ННА.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Змодельовано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спектри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шкідливих речовин з використанням двох детекторів: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HPGe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перевірку коректності моделі.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Досліджено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детектування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шкідливої речовини Фосгену 		  і гірчичного газу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результуючих спектрах представленні енергетичні піки, які відповідають елементам, що входять до складу шкідливих речовин Фосгену і гірчичного газу. По даним елементам не можливо визначити, що за речовина була опромінення, а лише визначити можливих кандидатів речовин по їх елементному складу.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9</a:t>
            </a:fld>
            <a:endParaRPr lang="uk-UA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275" y="4175133"/>
            <a:ext cx="808886" cy="26305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529F36-FDD4-4D95-AAC8-6BE3EE77A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4110" y="4175133"/>
            <a:ext cx="913587" cy="26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1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417</TotalTime>
  <Words>508</Words>
  <Application>Microsoft Office PowerPoint</Application>
  <PresentationFormat>Широкоэкранный</PresentationFormat>
  <Paragraphs>90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Легкий дым</vt:lpstr>
      <vt:lpstr>Вивчення можливості використання нейтронно – активаційного аналізу для пошуку небезпечних речовин на морському дні</vt:lpstr>
      <vt:lpstr>Зміст</vt:lpstr>
      <vt:lpstr>Мета дослідження</vt:lpstr>
      <vt:lpstr>Геометрія моделі</vt:lpstr>
      <vt:lpstr>Геометрія моделі</vt:lpstr>
      <vt:lpstr>Перевірка коректності моделі</vt:lpstr>
      <vt:lpstr>Дослідження шкідливої речовини Фосгену детектором NaI(Tl).</vt:lpstr>
      <vt:lpstr>Дослідження шкідливої речовини Фосгену детектором HPGe.</vt:lpstr>
      <vt:lpstr>Висновок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Вивчення можливості використання нейтронно – активаційного аналізу для пошуку небезпечних речовин на морському дні</dc:title>
  <dc:creator>P C</dc:creator>
  <cp:lastModifiedBy>P C</cp:lastModifiedBy>
  <cp:revision>51</cp:revision>
  <dcterms:created xsi:type="dcterms:W3CDTF">2020-06-05T10:52:46Z</dcterms:created>
  <dcterms:modified xsi:type="dcterms:W3CDTF">2020-06-11T16:22:48Z</dcterms:modified>
</cp:coreProperties>
</file>