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0" r:id="rId6"/>
    <p:sldId id="261" r:id="rId7"/>
    <p:sldId id="267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4067B-356D-4DEB-9BD7-4E278BB932B6}" v="1242" dt="2020-06-10T15:17:43.207"/>
    <p1510:client id="{79CCB9D1-09BE-49BA-9350-241F40848CAD}" v="17" dt="2020-06-10T15:23:41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yn Haponov" userId="41e7331b0e6078e3" providerId="Windows Live" clId="Web-{79CCB9D1-09BE-49BA-9350-241F40848CAD}"/>
    <pc:docChg chg="modSld">
      <pc:chgData name="Valentyn Haponov" userId="41e7331b0e6078e3" providerId="Windows Live" clId="Web-{79CCB9D1-09BE-49BA-9350-241F40848CAD}" dt="2020-06-10T15:23:41.958" v="15" actId="1076"/>
      <pc:docMkLst>
        <pc:docMk/>
      </pc:docMkLst>
      <pc:sldChg chg="addSp modSp">
        <pc:chgData name="Valentyn Haponov" userId="41e7331b0e6078e3" providerId="Windows Live" clId="Web-{79CCB9D1-09BE-49BA-9350-241F40848CAD}" dt="2020-06-10T15:23:41.958" v="15" actId="1076"/>
        <pc:sldMkLst>
          <pc:docMk/>
          <pc:sldMk cId="4123924739" sldId="261"/>
        </pc:sldMkLst>
        <pc:picChg chg="add mod">
          <ac:chgData name="Valentyn Haponov" userId="41e7331b0e6078e3" providerId="Windows Live" clId="Web-{79CCB9D1-09BE-49BA-9350-241F40848CAD}" dt="2020-06-10T15:23:41.958" v="15" actId="1076"/>
          <ac:picMkLst>
            <pc:docMk/>
            <pc:sldMk cId="4123924739" sldId="261"/>
            <ac:picMk id="6" creationId="{06205029-43A9-442E-BFD4-179BE4EE34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E08EF-3875-4521-9923-D071B1C32FB9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48FF3-1DB0-4AA6-9541-161F9541E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19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52C86-7752-42D9-97B6-EE6D8BCFB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8D9D5D-9D24-487A-A615-B6BED2DB8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651B9-F16B-4B37-86B0-582FA01D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50B0-711A-42D5-B8AA-A3D7FB98248E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08E65-FB91-4A9B-88E5-2D8E46D1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Гапонов В. В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72724-C807-4009-A18C-4B8E5939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18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A3238-E52A-42B5-97C6-F9BE6E45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D780C-509C-43BC-9A01-5245B65EC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08D6D9-CB95-4554-BF4A-EC0D21EF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442-8081-417B-8A8B-3E66E229138F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9CA6F0-B9A3-4C1A-A291-60BF17BD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Гапонов В. В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188E0-CC63-4E2A-9ECF-37BD23DF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0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775F51-0214-4989-B11B-A309493B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01819C-2C92-40E8-841C-85929406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93AF7-54DE-4ED2-89BB-F809B641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28D1-3523-4C00-A218-FD48CE59483D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4715DF-87E3-47B9-8B91-7BC98068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Гапонов В. В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2DB94C-230E-467F-B485-93226B9F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43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B8275-4D78-4813-8C42-A7349409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6FF95-3954-4F48-8152-DC042392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0C0E8-AC55-4F22-8F53-41ED0934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03C-4798-400C-8971-F97D5B7DC0FF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DC6A1-4F0A-44A0-A638-CC638E32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Гапонов В. В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8F9D2C-A2F1-4A89-8DA3-95C75D1A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22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07E63-E351-4281-9A21-C4BC88CD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E54B9-1185-45C1-91C7-7C0BDE57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60F2E-2A02-4800-B428-8DBEDFB8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5138-EA08-4211-AD9C-1F6956D79E10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6777B-0E87-485A-99A3-9E3F9B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Гапонов В. В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71CA1-03C0-4793-9DDD-129C585D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37E7E-FBDD-4ECC-B031-4C6919CC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C1522-AE47-44B3-B9A4-DE2302035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22ED93-2488-4EAB-8484-8CE0EC129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E172B6-9102-4B21-909A-F1238EA7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C0D-E4D6-455C-9136-276CEC1665DE}" type="datetime1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2334F6-6747-4D8F-BD5B-FC038224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Гапонов В. В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1370F3-642E-40D3-A538-BD653FB0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6D632-7AF5-4BF8-A315-BAB4056C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402D4-3F5F-4382-8E82-692F5093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71F1CC-6B79-4914-9134-874AE704A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833162-BC9F-47D0-A699-4FC9A850B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E13DC-DD5C-412A-B9CB-33116A9E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EABE9A-30DD-460B-A7F1-28B4A11C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8C7B-136F-465D-9615-C255C0BB0F8A}" type="datetime1">
              <a:rPr lang="ru-RU" smtClean="0"/>
              <a:t>15.06.2020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6398E4-FAE2-4B41-974B-3B309066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Гапонов В. В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312257-A3D0-4F3F-8A4F-DA74B24D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EFA97-14BB-4FE9-A097-D1B9486B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778D07-B1B2-426F-83B1-29DE4925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E494-50EE-4ABF-930A-A80C7E78D10A}" type="datetime1">
              <a:rPr lang="ru-RU" smtClean="0"/>
              <a:t>15.06.2020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0A2735-2E48-4576-9673-4B5DF9E4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Гапонов В. В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DBD68E-7DF1-4EE7-BAAF-36831457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9A7540-E01B-4D9C-AA79-7954E1F6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F7F9-E3B2-458F-8272-4FC49D2682A4}" type="datetime1">
              <a:rPr lang="ru-RU" smtClean="0"/>
              <a:t>15.06.2020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97E210-740B-44F7-ADC1-235FE6D3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Гапонов В. В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FAB47B-8EA6-4881-8C43-A074CDC7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4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96A17-8FF4-48BC-921F-A620BE2F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5FEF8-DCD8-4C2E-9E55-A7619913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96871A-2B25-412D-BE16-6C144C1F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972918-12B3-4898-9079-9CAB01CD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D62-100C-4CA9-B885-848218A8CB45}" type="datetime1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5CCBA4-BE74-46F9-9977-40EFF189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Гапонов В. В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2D6984-7F65-455E-B15C-C711BC70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0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DDBC3-D9F8-4EFA-A5E6-B30655CA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156B53-660E-492B-8CC1-B6207813E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7F645B-A19D-4C76-A392-19D801F1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5CA7CB-C5DF-402B-9574-9E2D83C3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D4A1-C2CA-4530-A8CD-D5A32F14724D}" type="datetime1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B6543A-A6F9-4ACE-B4F0-9BEBD8A2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Гапонов В. В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107978-3E1A-4CC9-9C26-DDD66F5E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20D7C-D151-4F18-ADA8-A3A953ED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C6CBE-E686-4D34-AEEB-4C6A39B1E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84867-A545-49EF-9E1F-8AE31EBA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ADB91-804E-479A-A7FA-AD80F45A6BC6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333B7-B335-41E8-991A-51E71CCE6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Гапонов В. В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C6820-FF70-480D-A412-BB011C788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7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28042-79D4-4A4A-8F1C-3629C823C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4000" b="1"/>
              <a:t>Дослідження можливості застосування </a:t>
            </a:r>
            <a:r>
              <a:rPr lang="uk-UA" sz="4000" b="1" err="1"/>
              <a:t>нейтронно</a:t>
            </a:r>
            <a:r>
              <a:rPr lang="uk-UA" sz="4000" b="1"/>
              <a:t>-активаційного аналізу для пошуку корисних копалин в глибинах океану</a:t>
            </a:r>
            <a:endParaRPr lang="ru-RU" sz="4000" b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54D096-19F2-4872-8556-B19EF9CA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4343400"/>
            <a:ext cx="4610100" cy="222011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r"/>
            <a:r>
              <a:rPr lang="ru-RU" dirty="0" err="1"/>
              <a:t>Бакалаврська</a:t>
            </a:r>
            <a:r>
              <a:rPr lang="ru-RU" dirty="0"/>
              <a:t> робота </a:t>
            </a:r>
          </a:p>
          <a:p>
            <a:pPr algn="r"/>
            <a:r>
              <a:rPr lang="ru-RU" dirty="0"/>
              <a:t>Студента 4 року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</a:p>
          <a:p>
            <a:pPr algn="r"/>
            <a:r>
              <a:rPr lang="ru-RU" b="1" i="1" dirty="0"/>
              <a:t>Гапонова Валентина </a:t>
            </a:r>
            <a:r>
              <a:rPr lang="ru-RU" b="1" i="1" dirty="0" err="1"/>
              <a:t>Вікторовича</a:t>
            </a:r>
            <a:endParaRPr lang="ru-RU" b="1" i="1" dirty="0"/>
          </a:p>
          <a:p>
            <a:pPr algn="r"/>
            <a:endParaRPr lang="ru-RU" dirty="0"/>
          </a:p>
          <a:p>
            <a:pPr algn="r"/>
            <a:r>
              <a:rPr lang="ru-RU" dirty="0" err="1"/>
              <a:t>Науковий</a:t>
            </a:r>
            <a:r>
              <a:rPr lang="ru-RU" dirty="0"/>
              <a:t> </a:t>
            </a:r>
            <a:r>
              <a:rPr lang="ru-RU" dirty="0" err="1"/>
              <a:t>керівник</a:t>
            </a:r>
            <a:endParaRPr lang="ru-RU" dirty="0"/>
          </a:p>
          <a:p>
            <a:pPr algn="r"/>
            <a:r>
              <a:rPr lang="ru-RU" dirty="0"/>
              <a:t>Кандидат </a:t>
            </a:r>
            <a:r>
              <a:rPr lang="ru-RU" dirty="0" err="1"/>
              <a:t>фіз</a:t>
            </a:r>
            <a:r>
              <a:rPr lang="ru-RU" dirty="0"/>
              <a:t>.-мат. наук, доцент </a:t>
            </a:r>
            <a:r>
              <a:rPr lang="ru-RU" dirty="0" err="1"/>
              <a:t>кфедри</a:t>
            </a:r>
            <a:r>
              <a:rPr lang="ru-RU" dirty="0"/>
              <a:t> </a:t>
            </a:r>
            <a:r>
              <a:rPr lang="ru-RU" dirty="0" err="1"/>
              <a:t>Ядерної</a:t>
            </a:r>
            <a:r>
              <a:rPr lang="ru-RU" dirty="0"/>
              <a:t> ф</a:t>
            </a:r>
            <a:r>
              <a:rPr lang="uk-UA" dirty="0"/>
              <a:t>і</a:t>
            </a:r>
            <a:r>
              <a:rPr lang="ru-RU" dirty="0" err="1"/>
              <a:t>зики</a:t>
            </a:r>
            <a:br>
              <a:rPr lang="ru-RU" dirty="0"/>
            </a:br>
            <a:r>
              <a:rPr lang="ru-RU" b="1" i="1" dirty="0" err="1"/>
              <a:t>Єрмоленко</a:t>
            </a:r>
            <a:r>
              <a:rPr lang="ru-RU" b="1" i="1" dirty="0"/>
              <a:t> Руслан </a:t>
            </a:r>
            <a:r>
              <a:rPr lang="ru-RU" b="1" i="1" dirty="0" err="1"/>
              <a:t>Вікторович</a:t>
            </a:r>
            <a:r>
              <a:rPr lang="ru-RU" b="1" i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5240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3373A-4E9D-456E-B49B-0AC8E4AA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err="1"/>
              <a:t>Результати</a:t>
            </a:r>
            <a:endParaRPr lang="ru-RU" sz="4000" b="1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044326-8D75-4C63-9226-CB571BE6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6" y="1874461"/>
            <a:ext cx="10896647" cy="310907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8148F9-376A-48BE-83E8-9F9DAC5F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53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2F5F9CE5-7142-46EE-A587-076A516A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87" y="3405169"/>
            <a:ext cx="1395763" cy="35432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EBBAD-E2C8-4000-8E44-714F468B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err="1"/>
              <a:t>Висновки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343C22-FAC0-4C72-82B6-D5EDC362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>
                <a:cs typeface="Calibri"/>
              </a:rPr>
              <a:t>Створена модель нейтронно-активаційного аналізу </a:t>
            </a:r>
            <a:endParaRPr lang="uk-UA" dirty="0"/>
          </a:p>
          <a:p>
            <a:r>
              <a:rPr lang="uk-UA" dirty="0">
                <a:cs typeface="Calibri"/>
              </a:rPr>
              <a:t>Оптимізація коду моделі пришвидшення розрахунків у 16разів</a:t>
            </a:r>
            <a:endParaRPr lang="uk-UA" dirty="0"/>
          </a:p>
          <a:p>
            <a:r>
              <a:rPr lang="uk-UA" dirty="0">
                <a:cs typeface="Calibri"/>
              </a:rPr>
              <a:t>Перевірка коректності створеної моделі (</a:t>
            </a:r>
            <a:r>
              <a:rPr lang="uk-UA" dirty="0" err="1">
                <a:cs typeface="Calibri"/>
              </a:rPr>
              <a:t>валідація</a:t>
            </a:r>
            <a:r>
              <a:rPr lang="uk-UA" dirty="0">
                <a:cs typeface="Calibri"/>
              </a:rPr>
              <a:t>)</a:t>
            </a:r>
          </a:p>
          <a:p>
            <a:r>
              <a:rPr lang="uk-UA" dirty="0"/>
              <a:t>Змодельовані спектри:                  ,               , збідненого урану та проаналізований спектр для                    (</a:t>
            </a:r>
            <a:r>
              <a:rPr lang="uk-UA" dirty="0" err="1"/>
              <a:t>ютенбогардит</a:t>
            </a:r>
            <a:r>
              <a:rPr lang="uk-UA" dirty="0"/>
              <a:t>)</a:t>
            </a:r>
            <a:endParaRPr lang="uk-UA" dirty="0">
              <a:cs typeface="Calibri"/>
            </a:endParaRPr>
          </a:p>
          <a:p>
            <a:r>
              <a:rPr lang="uk-UA" dirty="0">
                <a:cs typeface="Calibri"/>
              </a:rPr>
              <a:t>Змодельовані спектри за різних енергій нейтронів</a:t>
            </a:r>
            <a:endParaRPr lang="uk-UA" dirty="0"/>
          </a:p>
          <a:p>
            <a:r>
              <a:rPr lang="ru-RU" dirty="0" err="1"/>
              <a:t>Оцінена</a:t>
            </a:r>
            <a:r>
              <a:rPr lang="ru-RU" dirty="0"/>
              <a:t> </a:t>
            </a:r>
            <a:r>
              <a:rPr lang="ru-RU" dirty="0" err="1"/>
              <a:t>мінімально</a:t>
            </a:r>
            <a:r>
              <a:rPr lang="ru-RU" dirty="0"/>
              <a:t> </a:t>
            </a:r>
            <a:r>
              <a:rPr lang="ru-RU" dirty="0" err="1"/>
              <a:t>необхідна</a:t>
            </a:r>
            <a:r>
              <a:rPr lang="ru-RU" dirty="0"/>
              <a:t> </a:t>
            </a:r>
            <a:r>
              <a:rPr lang="ru-RU" dirty="0" err="1"/>
              <a:t>маса</a:t>
            </a:r>
            <a:r>
              <a:rPr lang="ru-RU" dirty="0"/>
              <a:t> </a:t>
            </a:r>
            <a:r>
              <a:rPr lang="ru-RU" dirty="0" err="1"/>
              <a:t>елементу</a:t>
            </a:r>
            <a:r>
              <a:rPr lang="ru-RU" dirty="0"/>
              <a:t> в </a:t>
            </a:r>
            <a:r>
              <a:rPr lang="ru-RU" dirty="0" err="1"/>
              <a:t>речовині</a:t>
            </a:r>
            <a:r>
              <a:rPr lang="ru-RU" dirty="0"/>
              <a:t> для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детектування</a:t>
            </a:r>
            <a:endParaRPr lang="ru-RU" dirty="0"/>
          </a:p>
        </p:txBody>
      </p:sp>
      <p:pic>
        <p:nvPicPr>
          <p:cNvPr id="4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B49F4445-3A8D-4DDB-83C5-CBF4FA115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60" y="3786752"/>
            <a:ext cx="1349299" cy="344721"/>
          </a:xfrm>
          <a:prstGeom prst="rect">
            <a:avLst/>
          </a:prstGeom>
        </p:spPr>
      </p:pic>
      <p:pic>
        <p:nvPicPr>
          <p:cNvPr id="6" name="Picture 6" descr="A drawing of a face&#10;&#10;Description generated with high confidence">
            <a:extLst>
              <a:ext uri="{FF2B5EF4-FFF2-40B4-BE49-F238E27FC236}">
                <a16:creationId xmlns:a16="http://schemas.microsoft.com/office/drawing/2014/main" id="{39D9BB1E-86C9-4EB2-8CCD-81BB5CA73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328" y="3402393"/>
            <a:ext cx="959004" cy="359871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DE70EFE-3A0B-4C06-8CCD-139ED3B4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1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96783-AF9E-45BF-99D5-377333BC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b="1"/>
              <a:t>Дякую за увагу </a:t>
            </a:r>
            <a:endParaRPr lang="ru-RU" b="1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05DC2F-1CF9-43D2-9A41-63D4C074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75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id="{77932D23-C5B9-4C02-8AF8-3B7545483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BAE8C9-5AC1-40E6-97AD-D4AE99F6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3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959BAB9-7D71-4E03-AF9D-42F4E650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4" y="74864"/>
            <a:ext cx="11078736" cy="673615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8E5C09E-0213-470D-9BF1-1A4F33B1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95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3597C4-8215-44D9-9DAC-C73D27EDC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81458"/>
            <a:ext cx="10809248" cy="675083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830E25C-5D19-4FD8-B8D4-8128F4B8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2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E3E398-15B8-4D5D-9361-BD3844B0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79" y="216297"/>
            <a:ext cx="9601199" cy="636035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CE86453-E6DD-4DB7-B0D4-B276B613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88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584A2-A015-4B29-8519-F603B226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/>
              <a:t>План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D450D-D56B-400B-BE92-4CA5A05D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/>
              <a:t>Постановка задачі </a:t>
            </a:r>
            <a:endParaRPr lang="ru-RU" dirty="0"/>
          </a:p>
          <a:p>
            <a:r>
              <a:rPr lang="ru-RU" dirty="0" err="1"/>
              <a:t>Архітектура</a:t>
            </a:r>
            <a:r>
              <a:rPr lang="ru-RU" dirty="0"/>
              <a:t> коду </a:t>
            </a:r>
            <a:r>
              <a:rPr lang="ru-RU" dirty="0" err="1"/>
              <a:t>моделі</a:t>
            </a:r>
            <a:endParaRPr lang="ru-RU" dirty="0">
              <a:cs typeface="Calibri"/>
            </a:endParaRPr>
          </a:p>
          <a:p>
            <a:r>
              <a:rPr lang="ru-RU" dirty="0" err="1"/>
              <a:t>Геометрія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та </a:t>
            </a:r>
            <a:r>
              <a:rPr lang="ru-RU" dirty="0" err="1"/>
              <a:t>захисту</a:t>
            </a:r>
            <a:r>
              <a:rPr lang="ru-RU" dirty="0"/>
              <a:t> детектора</a:t>
            </a:r>
            <a:endParaRPr lang="ru-RU" dirty="0">
              <a:cs typeface="Calibri"/>
            </a:endParaRPr>
          </a:p>
          <a:p>
            <a:r>
              <a:rPr lang="ru-RU" dirty="0" err="1"/>
              <a:t>Хімічний</a:t>
            </a:r>
            <a:r>
              <a:rPr lang="ru-RU" dirty="0"/>
              <a:t> та </a:t>
            </a:r>
            <a:r>
              <a:rPr lang="ru-RU" dirty="0" err="1"/>
              <a:t>ізотопний</a:t>
            </a:r>
            <a:r>
              <a:rPr lang="ru-RU" dirty="0"/>
              <a:t> склад </a:t>
            </a:r>
            <a:r>
              <a:rPr lang="ru-RU" dirty="0" err="1"/>
              <a:t>досліджуваних</a:t>
            </a:r>
            <a:r>
              <a:rPr lang="ru-RU" dirty="0"/>
              <a:t> </a:t>
            </a:r>
            <a:r>
              <a:rPr lang="ru-RU" dirty="0" err="1"/>
              <a:t>речовин</a:t>
            </a:r>
            <a:endParaRPr lang="ru-RU" dirty="0"/>
          </a:p>
          <a:p>
            <a:r>
              <a:rPr lang="uk-UA" dirty="0">
                <a:ea typeface="+mn-lt"/>
                <a:cs typeface="+mn-lt"/>
              </a:rPr>
              <a:t>Перевірка коректності побудованої моделі</a:t>
            </a:r>
            <a:endParaRPr lang="ru-RU" dirty="0">
              <a:cs typeface="Calibri" panose="020F0502020204030204"/>
            </a:endParaRPr>
          </a:p>
          <a:p>
            <a:r>
              <a:rPr lang="ru-RU" dirty="0" err="1"/>
              <a:t>Результати</a:t>
            </a:r>
            <a:r>
              <a:rPr lang="ru-RU" dirty="0"/>
              <a:t> </a:t>
            </a:r>
          </a:p>
          <a:p>
            <a:r>
              <a:rPr lang="ru-RU" dirty="0" err="1"/>
              <a:t>Висновки</a:t>
            </a:r>
            <a:endParaRPr lang="ru-RU" dirty="0"/>
          </a:p>
          <a:p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err="1"/>
              <a:t>слайди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6A293F-9783-49F5-AA08-F07EAEF9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3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8341C-DC46-466D-A22A-27402EE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/>
              <a:t>Постановка задачі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D140A-AC39-4210-A2EA-BB7CB87E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/>
              <a:t>Створити геометрію моделі нейтронно-активаційного аналізу для проведення підводного дослідження </a:t>
            </a:r>
            <a:endParaRPr lang="uk-UA" dirty="0">
              <a:cs typeface="Calibri"/>
            </a:endParaRPr>
          </a:p>
          <a:p>
            <a:r>
              <a:rPr lang="uk-UA" dirty="0"/>
              <a:t>Зробити перевірку коректності (провести </a:t>
            </a:r>
            <a:r>
              <a:rPr lang="uk-UA" dirty="0" err="1"/>
              <a:t>валідацію</a:t>
            </a:r>
            <a:r>
              <a:rPr lang="uk-UA" dirty="0"/>
              <a:t>) на спектрі                   (Гірчичного газу)</a:t>
            </a:r>
          </a:p>
          <a:p>
            <a:r>
              <a:rPr lang="uk-UA" dirty="0"/>
              <a:t>Оцінити мінімальну </a:t>
            </a:r>
            <a:r>
              <a:rPr lang="uk-UA" dirty="0" err="1"/>
              <a:t>детектовану</a:t>
            </a:r>
            <a:r>
              <a:rPr lang="uk-UA" dirty="0"/>
              <a:t> масу досліджуваного елементу 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529F36-FDD4-4D95-AAC8-6BE3EE77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89" y="3117603"/>
            <a:ext cx="1290205" cy="38965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6942C-AF28-4197-8EC6-D82FC289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92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963EC-F1C6-455E-8938-CA7FB279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/>
              <a:t>Архітектура коду моделі</a:t>
            </a:r>
            <a:endParaRPr lang="ru-RU" b="1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E9C702-FB2C-4904-878B-05EBBF01F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1392882"/>
            <a:ext cx="7186863" cy="464214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577E8-F079-479E-9FF2-4417EF01F239}"/>
              </a:ext>
            </a:extLst>
          </p:cNvPr>
          <p:cNvSpPr txBox="1"/>
          <p:nvPr/>
        </p:nvSpPr>
        <p:spPr>
          <a:xfrm>
            <a:off x="8518358" y="1556084"/>
            <a:ext cx="29838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QGSP_BERT – </a:t>
            </a:r>
            <a:r>
              <a:rPr lang="uk-UA"/>
              <a:t>фізична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G4MTTunManager – </a:t>
            </a:r>
            <a:r>
              <a:rPr lang="uk-UA"/>
              <a:t>основний контролер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GeometryFabric</a:t>
            </a:r>
            <a:r>
              <a:rPr lang="en-US"/>
              <a:t> – </a:t>
            </a:r>
            <a:r>
              <a:rPr lang="uk-UA"/>
              <a:t>створення геометричних, та розміщення геометричних фігур у </a:t>
            </a:r>
            <a:r>
              <a:rPr lang="uk-UA" err="1"/>
              <a:t>канвасі</a:t>
            </a:r>
            <a:r>
              <a:rPr lang="uk-UA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Utils </a:t>
            </a:r>
            <a:r>
              <a:rPr lang="uk-UA"/>
              <a:t>– </a:t>
            </a:r>
            <a:r>
              <a:rPr lang="ru-RU" err="1"/>
              <a:t>налаштування</a:t>
            </a:r>
            <a:r>
              <a:rPr lang="ru-RU"/>
              <a:t> </a:t>
            </a:r>
            <a:r>
              <a:rPr lang="ru-RU" err="1"/>
              <a:t>моделі</a:t>
            </a:r>
            <a:r>
              <a:rPr lang="ru-RU"/>
              <a:t>, </a:t>
            </a:r>
            <a:r>
              <a:rPr lang="ru-RU" err="1"/>
              <a:t>константи</a:t>
            </a:r>
            <a:r>
              <a:rPr lang="ru-RU"/>
              <a:t>, </a:t>
            </a:r>
            <a:r>
              <a:rPr lang="ru-RU" err="1"/>
              <a:t>алгоритми</a:t>
            </a:r>
            <a:r>
              <a:rPr lang="ru-RU"/>
              <a:t> для </a:t>
            </a:r>
            <a:r>
              <a:rPr lang="ru-RU" err="1"/>
              <a:t>обробки</a:t>
            </a:r>
            <a:r>
              <a:rPr lang="ru-RU"/>
              <a:t> </a:t>
            </a:r>
            <a:r>
              <a:rPr lang="ru-RU" err="1"/>
              <a:t>спектрів</a:t>
            </a:r>
            <a:r>
              <a:rPr lang="ru-RU"/>
              <a:t> 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90A4D6-4A5C-4F40-A9DF-671ACA19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51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AC934-09DC-42A2-887A-1E8CBA9E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/>
              <a:t>Геометрія моделі та захисту детектора</a:t>
            </a:r>
            <a:endParaRPr lang="ru-RU" b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A24D5C-294D-4F59-A97C-ECDE43BF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56171" cy="38561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438C14-FAFB-4A9C-844D-3BF7330E7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27" y="1690687"/>
            <a:ext cx="3856171" cy="3856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864195-F9FA-4A45-B58C-20AED05EAEFD}"/>
              </a:ext>
            </a:extLst>
          </p:cNvPr>
          <p:cNvSpPr txBox="1"/>
          <p:nvPr/>
        </p:nvSpPr>
        <p:spPr>
          <a:xfrm>
            <a:off x="838200" y="5569545"/>
            <a:ext cx="385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/>
              <a:t>1- нейтронний генератор</a:t>
            </a:r>
            <a:r>
              <a:rPr lang="en-US"/>
              <a:t> </a:t>
            </a:r>
            <a:r>
              <a:rPr lang="uk-UA"/>
              <a:t>з тритієвою мішенню,  2 – детектор в захисті, 3 – досліджуваний об’єм.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822213-2653-4CC6-9881-464D25ED7A76}"/>
                  </a:ext>
                </a:extLst>
              </p:cNvPr>
              <p:cNvSpPr txBox="1"/>
              <p:nvPr/>
            </p:nvSpPr>
            <p:spPr>
              <a:xfrm>
                <a:off x="7497627" y="5546858"/>
                <a:ext cx="4053721" cy="657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0 – повітря, 1 – </a:t>
                </a:r>
                <a:r>
                  <a:rPr lang="en-US" dirty="0"/>
                  <a:t>Al (2 </a:t>
                </a:r>
                <a:r>
                  <a:rPr lang="uk-UA" dirty="0"/>
                  <a:t>см</a:t>
                </a:r>
                <a:r>
                  <a:rPr lang="en-US" dirty="0"/>
                  <a:t>), 2 -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 (5 см)</m:t>
                        </m:r>
                      </m:e>
                    </m:sPre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b="0" dirty="0"/>
                  <a:t>3 – Pb (</a:t>
                </a:r>
                <a:r>
                  <a:rPr lang="uk-UA" b="0" dirty="0"/>
                  <a:t>1 см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822213-2653-4CC6-9881-464D25ED7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627" y="5546858"/>
                <a:ext cx="4053721" cy="657424"/>
              </a:xfrm>
              <a:prstGeom prst="rect">
                <a:avLst/>
              </a:prstGeom>
              <a:blipFill>
                <a:blip r:embed="rId4"/>
                <a:stretch>
                  <a:fillRect l="-1353" t="-3704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E427B-2A12-472C-95F9-0A4CA13E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83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6816F-6378-41A5-907A-CD8E34A8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72"/>
            <a:ext cx="10570068" cy="1325563"/>
          </a:xfrm>
        </p:spPr>
        <p:txBody>
          <a:bodyPr/>
          <a:lstStyle/>
          <a:p>
            <a:r>
              <a:rPr lang="uk-UA" b="1">
                <a:ea typeface="+mj-lt"/>
                <a:cs typeface="+mj-lt"/>
              </a:rPr>
              <a:t>Геометрія моделі та захисту детектора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953F57-3E31-4AAC-9D05-994B3D0A6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2789" cy="4351338"/>
              </a:xfrm>
            </p:spPr>
            <p:txBody>
              <a:bodyPr>
                <a:normAutofit/>
              </a:bodyPr>
              <a:lstStyle/>
              <a:p>
                <a:r>
                  <a:rPr lang="uk-UA"/>
                  <a:t>У моделюванні використовувався </a:t>
                </a:r>
                <a:r>
                  <a:rPr lang="en-US" err="1"/>
                  <a:t>HPGe</a:t>
                </a:r>
                <a:r>
                  <a:rPr lang="en-US"/>
                  <a:t> (high purity germanium) </a:t>
                </a:r>
                <a:r>
                  <a:rPr lang="uk-UA"/>
                  <a:t>детектор</a:t>
                </a:r>
              </a:p>
              <a:p>
                <a:r>
                  <a:rPr lang="uk-UA"/>
                  <a:t>Розміри детектора співпадають з детектором </a:t>
                </a:r>
                <a:r>
                  <a:rPr lang="en-US"/>
                  <a:t>N21879A</a:t>
                </a:r>
                <a:r>
                  <a:rPr lang="uk-UA"/>
                  <a:t> </a:t>
                </a:r>
                <a:r>
                  <a:rPr lang="en-US"/>
                  <a:t>ORTEC AMETEK</a:t>
                </a:r>
                <a:r>
                  <a:rPr lang="uk-UA"/>
                  <a:t> </a:t>
                </a:r>
                <a:r>
                  <a:rPr lang="en-US"/>
                  <a:t>[60.6 x 56.7 </a:t>
                </a:r>
                <a:r>
                  <a:rPr lang="ru-RU"/>
                  <a:t>мм</a:t>
                </a:r>
                <a:r>
                  <a:rPr lang="en-US"/>
                  <a:t>] </a:t>
                </a:r>
                <a:endParaRPr lang="uk-UA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𝐺𝑒</m:t>
                        </m:r>
                      </m:e>
                    </m:sPre>
                  </m:oMath>
                </a14:m>
                <a:r>
                  <a:rPr lang="en-US"/>
                  <a:t> - </a:t>
                </a:r>
                <a:r>
                  <a:rPr lang="uk-UA"/>
                  <a:t>основний ізотоп, з нього складеться чутливий об’єм детектора</a:t>
                </a:r>
                <a:endParaRPr lang="ru-RU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953F57-3E31-4AAC-9D05-994B3D0A6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2789" cy="4351338"/>
              </a:xfrm>
              <a:blipFill>
                <a:blip r:embed="rId2"/>
                <a:stretch>
                  <a:fillRect l="-2253" t="-2241" r="-3379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00894A-340A-444C-8BAD-0C656A10F0D2}"/>
              </a:ext>
            </a:extLst>
          </p:cNvPr>
          <p:cNvSpPr txBox="1">
            <a:spLocks/>
          </p:cNvSpPr>
          <p:nvPr/>
        </p:nvSpPr>
        <p:spPr>
          <a:xfrm>
            <a:off x="6637421" y="268871"/>
            <a:ext cx="48727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8349B6D1-9A2E-42D6-B177-349620FC3C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6770" y="1825625"/>
                <a:ext cx="487278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dirty="0"/>
                  <a:t>1 - Зовнішній контур </a:t>
                </a:r>
                <a:r>
                  <a:rPr lang="en-US" dirty="0"/>
                  <a:t>Al – 2</a:t>
                </a:r>
                <a:r>
                  <a:rPr lang="uk-UA" dirty="0"/>
                  <a:t>см </a:t>
                </a:r>
              </a:p>
              <a:p>
                <a:r>
                  <a:rPr lang="ru-RU" dirty="0"/>
                  <a:t>2 -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 5 см</m:t>
                        </m:r>
                      </m:e>
                    </m:sPre>
                  </m:oMath>
                </a14:m>
                <a:r>
                  <a:rPr lang="ru-RU" dirty="0"/>
                  <a:t> - </a:t>
                </a:r>
                <a:r>
                  <a:rPr lang="ru-RU" dirty="0" err="1"/>
                  <a:t>поглинач</a:t>
                </a:r>
                <a:r>
                  <a:rPr lang="ru-RU" dirty="0"/>
                  <a:t> </a:t>
                </a:r>
                <a:r>
                  <a:rPr lang="ru-RU" dirty="0" err="1"/>
                  <a:t>теплових</a:t>
                </a:r>
                <a:r>
                  <a:rPr lang="ru-RU" dirty="0"/>
                  <a:t> </a:t>
                </a:r>
                <a:r>
                  <a:rPr lang="ru-RU" dirty="0" err="1"/>
                  <a:t>нейтронів</a:t>
                </a:r>
                <a:endParaRPr lang="ru-RU" dirty="0"/>
              </a:p>
              <a:p>
                <a:r>
                  <a:rPr lang="ru-RU" dirty="0"/>
                  <a:t>3 – </a:t>
                </a:r>
                <a:r>
                  <a:rPr lang="ru-RU" dirty="0" err="1"/>
                  <a:t>Внутрішній</a:t>
                </a:r>
                <a:r>
                  <a:rPr lang="ru-RU" dirty="0"/>
                  <a:t> контур </a:t>
                </a:r>
                <a:r>
                  <a:rPr lang="en-US" dirty="0"/>
                  <a:t>Pb – 1 </a:t>
                </a:r>
                <a:r>
                  <a:rPr lang="uk-UA" dirty="0"/>
                  <a:t>см </a:t>
                </a:r>
              </a:p>
              <a:p>
                <a:r>
                  <a:rPr lang="uk-UA" dirty="0"/>
                  <a:t>Всередині захист заповнений повітрям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8349B6D1-9A2E-42D6-B177-349620FC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770" y="1825625"/>
                <a:ext cx="4872789" cy="4351338"/>
              </a:xfrm>
              <a:prstGeom prst="rect">
                <a:avLst/>
              </a:prstGeom>
              <a:blipFill>
                <a:blip r:embed="rId3"/>
                <a:stretch>
                  <a:fillRect l="-2250" t="-2241" r="-2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8A9EBD9-3E04-4AFA-943F-764AE3DE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92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327D0-9A48-491D-A9B9-C6236727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/>
              <a:t>Хімічний та ізотопний склад досліджуваних речовин</a:t>
            </a:r>
            <a:endParaRPr lang="ru-RU" b="1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A69198E-77BA-4282-83AF-CD6AF10AF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8849"/>
            <a:ext cx="10515600" cy="324489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3A455C-9914-4E9F-95B5-0E94BCAA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17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73D7-D251-45BD-AF9C-D5A2B2B0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0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>
                <a:cs typeface="Calibri Light"/>
              </a:rPr>
              <a:t>Перевірка коректності побудованої моделі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5680682-2FBF-45A0-8DBD-F8B00E14F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32" y="1012606"/>
            <a:ext cx="7127856" cy="48327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2A91C8-379F-4406-9F91-D17A85F71249}"/>
              </a:ext>
            </a:extLst>
          </p:cNvPr>
          <p:cNvSpPr txBox="1"/>
          <p:nvPr/>
        </p:nvSpPr>
        <p:spPr>
          <a:xfrm>
            <a:off x="513806" y="1236617"/>
            <a:ext cx="4162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/>
              <a:t>Запропонована модель, та модель з проекту </a:t>
            </a:r>
            <a:r>
              <a:rPr lang="en-US"/>
              <a:t>SABAT </a:t>
            </a:r>
            <a:r>
              <a:rPr lang="uk-UA"/>
              <a:t>знаходяться у схожих умовах, тому щоб </a:t>
            </a:r>
            <a:r>
              <a:rPr lang="uk-UA" err="1"/>
              <a:t>валідувати</a:t>
            </a:r>
            <a:r>
              <a:rPr lang="uk-UA"/>
              <a:t> модель був набраний спектр гірчичного газу </a:t>
            </a: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61563B-9AF6-4820-8391-07EDCDCA7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7" y="3021874"/>
            <a:ext cx="4778306" cy="3339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D14F98-F820-4E4A-A7D3-A286C0879159}"/>
              </a:ext>
            </a:extLst>
          </p:cNvPr>
          <p:cNvSpPr txBox="1"/>
          <p:nvPr/>
        </p:nvSpPr>
        <p:spPr>
          <a:xfrm>
            <a:off x="446372" y="2505854"/>
            <a:ext cx="437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/>
              <a:t>Таблиця піків гірчичного газу, по яким проводилась </a:t>
            </a:r>
            <a:r>
              <a:rPr lang="uk-UA" err="1"/>
              <a:t>валідація</a:t>
            </a: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497F7-8BB8-4514-B084-3758931AAC00}"/>
              </a:ext>
            </a:extLst>
          </p:cNvPr>
          <p:cNvSpPr txBox="1"/>
          <p:nvPr/>
        </p:nvSpPr>
        <p:spPr>
          <a:xfrm>
            <a:off x="5525474" y="5845394"/>
            <a:ext cx="634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/>
              <a:t>Спектр гірчичного газу, при опроміненні нейтронами 14.1 </a:t>
            </a:r>
            <a:r>
              <a:rPr lang="uk-UA" err="1"/>
              <a:t>МеВ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C4CD87-C27F-4411-937B-B9138C66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65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9CADD-2C0E-45E2-839B-1D2A23AF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5721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/>
              <a:t>Результати</a:t>
            </a:r>
            <a:endParaRPr lang="ru-RU" sz="4000" b="1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6A0AB2-A498-4EC9-9620-F33A0458B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70" y="1154594"/>
            <a:ext cx="9204559" cy="535367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AFCD3F-B81A-43BC-9451-8DB55BAE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692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361</Words>
  <Application>Microsoft Office PowerPoint</Application>
  <PresentationFormat>Широкоэкранный</PresentationFormat>
  <Paragraphs>66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Тема Office</vt:lpstr>
      <vt:lpstr>Дослідження можливості застосування нейтронно-активаційного аналізу для пошуку корисних копалин в глибинах океану</vt:lpstr>
      <vt:lpstr>План</vt:lpstr>
      <vt:lpstr>Постановка задачі</vt:lpstr>
      <vt:lpstr>Архітектура коду моделі</vt:lpstr>
      <vt:lpstr>Геометрія моделі та захисту детектора</vt:lpstr>
      <vt:lpstr>Геометрія моделі та захисту детектора</vt:lpstr>
      <vt:lpstr>Хімічний та ізотопний склад досліджуваних речовин</vt:lpstr>
      <vt:lpstr>Перевірка коректності побудованої моделі</vt:lpstr>
      <vt:lpstr>Результати</vt:lpstr>
      <vt:lpstr>Результати</vt:lpstr>
      <vt:lpstr>Висновки</vt:lpstr>
      <vt:lpstr>Дякую за увагу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можливості застосування нейтронно-активаційного аналізу для пошуку корисних копалин в глибинах океану</dc:title>
  <dc:creator>Валентин Гапонов</dc:creator>
  <cp:lastModifiedBy>Валентин Гапонов</cp:lastModifiedBy>
  <cp:revision>6</cp:revision>
  <dcterms:created xsi:type="dcterms:W3CDTF">2020-06-02T20:08:41Z</dcterms:created>
  <dcterms:modified xsi:type="dcterms:W3CDTF">2020-06-15T17:09:33Z</dcterms:modified>
</cp:coreProperties>
</file>